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1169" r:id="rId2"/>
    <p:sldId id="257" r:id="rId3"/>
    <p:sldId id="1172" r:id="rId4"/>
    <p:sldId id="1320" r:id="rId5"/>
    <p:sldId id="1321" r:id="rId6"/>
    <p:sldId id="1322" r:id="rId7"/>
    <p:sldId id="1323" r:id="rId8"/>
    <p:sldId id="1173" r:id="rId9"/>
    <p:sldId id="5431" r:id="rId10"/>
    <p:sldId id="5432" r:id="rId11"/>
    <p:sldId id="5433" r:id="rId12"/>
    <p:sldId id="5454" r:id="rId13"/>
    <p:sldId id="5434" r:id="rId14"/>
    <p:sldId id="5435" r:id="rId15"/>
    <p:sldId id="5436" r:id="rId16"/>
    <p:sldId id="5455" r:id="rId17"/>
    <p:sldId id="5456" r:id="rId18"/>
    <p:sldId id="5457" r:id="rId19"/>
    <p:sldId id="5458" r:id="rId20"/>
    <p:sldId id="5459" r:id="rId21"/>
    <p:sldId id="5460" r:id="rId22"/>
    <p:sldId id="5461" r:id="rId23"/>
    <p:sldId id="5462" r:id="rId24"/>
    <p:sldId id="5463" r:id="rId25"/>
    <p:sldId id="5464" r:id="rId26"/>
    <p:sldId id="5465" r:id="rId27"/>
    <p:sldId id="5466" r:id="rId28"/>
    <p:sldId id="272" r:id="rId29"/>
    <p:sldId id="730"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50"/>
    <a:srgbClr val="BA9172"/>
    <a:srgbClr val="FEFDF3"/>
    <a:srgbClr val="FEFBD3"/>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900"/>
  </p:normalViewPr>
  <p:slideViewPr>
    <p:cSldViewPr snapToGrid="0" snapToObjects="1">
      <p:cViewPr varScale="1">
        <p:scale>
          <a:sx n="69" d="100"/>
          <a:sy n="69" d="100"/>
        </p:scale>
        <p:origin x="765" y="57"/>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1143000" y="685800"/>
            <a:ext cx="4572000" cy="3429000"/>
          </a:xfrm>
          <a:prstGeom prst="rect">
            <a:avLst/>
          </a:prstGeom>
        </p:spPr>
        <p:txBody>
          <a:bodyPr/>
          <a:lstStyle/>
          <a:p>
            <a:endParaRPr/>
          </a:p>
        </p:txBody>
      </p:sp>
      <p:sp>
        <p:nvSpPr>
          <p:cNvPr id="180" name="Shape 18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385196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478C-2C67-5F4A-AD5A-00D001255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1CC52-FAA9-F347-8F09-49AB6E250DD4}"/>
              </a:ext>
            </a:extLst>
          </p:cNvPr>
          <p:cNvSpPr>
            <a:spLocks noGrp="1"/>
          </p:cNvSpPr>
          <p:nvPr>
            <p:ph idx="1"/>
          </p:nvPr>
        </p:nvSpPr>
        <p:spPr/>
        <p:txBody>
          <a:bodyPr/>
          <a:lstStyle>
            <a:lvl1pPr>
              <a:buClr>
                <a:srgbClr val="BA9172"/>
              </a:buClr>
              <a:defRPr/>
            </a:lvl1pPr>
            <a:lvl2pPr>
              <a:buClr>
                <a:srgbClr val="BA9172"/>
              </a:buClr>
              <a:defRPr/>
            </a:lvl2pPr>
            <a:lvl3pPr>
              <a:buClr>
                <a:srgbClr val="BA9172"/>
              </a:buClr>
              <a:defRPr/>
            </a:lvl3pPr>
            <a:lvl4pPr>
              <a:buClr>
                <a:srgbClr val="BA9172"/>
              </a:buClr>
              <a:defRPr/>
            </a:lvl4pPr>
            <a:lvl5pPr>
              <a:buClr>
                <a:srgbClr val="BA917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16E37-899B-914C-B711-346DF132294E}"/>
              </a:ext>
            </a:extLst>
          </p:cNvPr>
          <p:cNvSpPr>
            <a:spLocks noGrp="1"/>
          </p:cNvSpPr>
          <p:nvPr>
            <p:ph type="dt" sz="half" idx="10"/>
          </p:nvPr>
        </p:nvSpPr>
        <p:spPr>
          <a:xfrm>
            <a:off x="894080" y="9040143"/>
            <a:ext cx="2926080" cy="519289"/>
          </a:xfrm>
          <a:prstGeom prst="rect">
            <a:avLst/>
          </a:prstGeom>
        </p:spPr>
        <p:txBody>
          <a:bodyPr/>
          <a:lstStyle/>
          <a:p>
            <a:fld id="{747254BC-6CC2-FB4D-BDFD-31349B9BB6C3}" type="datetimeFigureOut">
              <a:rPr lang="en-US" smtClean="0"/>
              <a:t>2/13/2024</a:t>
            </a:fld>
            <a:endParaRPr lang="en-US"/>
          </a:p>
        </p:txBody>
      </p:sp>
      <p:sp>
        <p:nvSpPr>
          <p:cNvPr id="5" name="Footer Placeholder 4">
            <a:extLst>
              <a:ext uri="{FF2B5EF4-FFF2-40B4-BE49-F238E27FC236}">
                <a16:creationId xmlns:a16="http://schemas.microsoft.com/office/drawing/2014/main" id="{619FEC5D-A8FA-274C-8F70-EF51AB684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CD1AE-EC80-BA43-9891-83029D7581C0}"/>
              </a:ext>
            </a:extLst>
          </p:cNvPr>
          <p:cNvSpPr>
            <a:spLocks noGrp="1"/>
          </p:cNvSpPr>
          <p:nvPr>
            <p:ph type="sldNum" sz="quarter" idx="12"/>
          </p:nvPr>
        </p:nvSpPr>
        <p:spPr>
          <a:xfrm>
            <a:off x="10486578" y="9040143"/>
            <a:ext cx="322203" cy="348813"/>
          </a:xfrm>
          <a:prstGeom prst="rect">
            <a:avLst/>
          </a:prstGeom>
        </p:spPr>
        <p:txBody>
          <a:bodyPr/>
          <a:lstStyle/>
          <a:p>
            <a:fld id="{B5B23A99-038A-BF44-B23D-3D1376C723DA}" type="slidenum">
              <a:rPr lang="en-US" smtClean="0"/>
              <a:t>‹#›</a:t>
            </a:fld>
            <a:endParaRPr lang="en-US"/>
          </a:p>
        </p:txBody>
      </p:sp>
    </p:spTree>
    <p:extLst>
      <p:ext uri="{BB962C8B-B14F-4D97-AF65-F5344CB8AC3E}">
        <p14:creationId xmlns:p14="http://schemas.microsoft.com/office/powerpoint/2010/main" val="67207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amp; Subtitle with Log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Body Level One…"/>
          <p:cNvSpPr txBox="1">
            <a:spLocks noGrp="1"/>
          </p:cNvSpPr>
          <p:nvPr>
            <p:ph type="body" sz="quarter" idx="1"/>
          </p:nvPr>
        </p:nvSpPr>
        <p:spPr>
          <a:xfrm>
            <a:off x="1269999" y="5029199"/>
            <a:ext cx="9409919" cy="2169243"/>
          </a:xfrm>
          <a:prstGeom prst="rect">
            <a:avLst/>
          </a:prstGeom>
        </p:spPr>
        <p:txBody>
          <a:bodyPr anchor="t"/>
          <a:lstStyle>
            <a:lvl1pPr marL="0" indent="0">
              <a:lnSpc>
                <a:spcPct val="150000"/>
              </a:lnSpc>
              <a:spcBef>
                <a:spcPts val="0"/>
              </a:spcBef>
              <a:buClrTx/>
              <a:buSzTx/>
              <a:buNone/>
              <a:defRPr sz="4800">
                <a:latin typeface="Brown Regular"/>
                <a:ea typeface="Brown Regular"/>
                <a:cs typeface="Brown Regular"/>
                <a:sym typeface="Brown Regular"/>
              </a:defRPr>
            </a:lvl1pPr>
            <a:lvl2pPr marL="0" indent="0">
              <a:lnSpc>
                <a:spcPct val="150000"/>
              </a:lnSpc>
              <a:spcBef>
                <a:spcPts val="0"/>
              </a:spcBef>
              <a:buClrTx/>
              <a:buSzTx/>
              <a:buNone/>
              <a:defRPr sz="4800">
                <a:latin typeface="Brown Regular"/>
                <a:ea typeface="Brown Regular"/>
                <a:cs typeface="Brown Regular"/>
                <a:sym typeface="Brown Regular"/>
              </a:defRPr>
            </a:lvl2pPr>
            <a:lvl3pPr marL="0" indent="0">
              <a:lnSpc>
                <a:spcPct val="150000"/>
              </a:lnSpc>
              <a:spcBef>
                <a:spcPts val="0"/>
              </a:spcBef>
              <a:buClrTx/>
              <a:buSzTx/>
              <a:buNone/>
              <a:defRPr sz="4800">
                <a:latin typeface="Brown Regular"/>
                <a:ea typeface="Brown Regular"/>
                <a:cs typeface="Brown Regular"/>
                <a:sym typeface="Brown Regular"/>
              </a:defRPr>
            </a:lvl3pPr>
            <a:lvl4pPr marL="0" indent="0">
              <a:lnSpc>
                <a:spcPct val="150000"/>
              </a:lnSpc>
              <a:spcBef>
                <a:spcPts val="0"/>
              </a:spcBef>
              <a:buClrTx/>
              <a:buSzTx/>
              <a:buNone/>
              <a:defRPr sz="4800">
                <a:latin typeface="Brown Regular"/>
                <a:ea typeface="Brown Regular"/>
                <a:cs typeface="Brown Regular"/>
                <a:sym typeface="Brown Regular"/>
              </a:defRPr>
            </a:lvl4pPr>
            <a:lvl5pPr marL="0" indent="0">
              <a:lnSpc>
                <a:spcPct val="150000"/>
              </a:lnSpc>
              <a:spcBef>
                <a:spcPts val="0"/>
              </a:spcBef>
              <a:buClrTx/>
              <a:buSzTx/>
              <a:buNone/>
              <a:defRPr sz="4800">
                <a:latin typeface="Brown Regular"/>
                <a:ea typeface="Brown Regular"/>
                <a:cs typeface="Brown Regular"/>
                <a:sym typeface="Brown Regul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2" name="Title Text"/>
          <p:cNvSpPr txBox="1">
            <a:spLocks noGrp="1"/>
          </p:cNvSpPr>
          <p:nvPr>
            <p:ph type="title"/>
          </p:nvPr>
        </p:nvSpPr>
        <p:spPr>
          <a:xfrm>
            <a:off x="1270000" y="1638300"/>
            <a:ext cx="9409918" cy="3302000"/>
          </a:xfrm>
          <a:prstGeom prst="rect">
            <a:avLst/>
          </a:prstGeom>
        </p:spPr>
        <p:txBody>
          <a:bodyPr anchor="b"/>
          <a:lstStyle>
            <a:lvl1pPr algn="l">
              <a:lnSpc>
                <a:spcPct val="150000"/>
              </a:lnSpc>
              <a:defRPr sz="4800" spc="479">
                <a:solidFill>
                  <a:srgbClr val="FFFFFF"/>
                </a:solidFill>
              </a:defRPr>
            </a:lvl1pPr>
          </a:lstStyle>
          <a:p>
            <a:r>
              <a:rPr lang="en-GB"/>
              <a:t>Click to edit Master title style</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0409047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OC">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lvl1pPr algn="l"/>
          </a:lstStyle>
          <a:p>
            <a:r>
              <a:t>Title Text</a:t>
            </a:r>
          </a:p>
        </p:txBody>
      </p:sp>
      <p:sp>
        <p:nvSpPr>
          <p:cNvPr id="21" name="Body Level One…"/>
          <p:cNvSpPr txBox="1">
            <a:spLocks noGrp="1"/>
          </p:cNvSpPr>
          <p:nvPr>
            <p:ph type="body" sz="quarter" idx="1"/>
          </p:nvPr>
        </p:nvSpPr>
        <p:spPr>
          <a:xfrm>
            <a:off x="952500" y="1983017"/>
            <a:ext cx="2816019" cy="5435538"/>
          </a:xfrm>
          <a:prstGeom prst="rect">
            <a:avLst/>
          </a:prstGeom>
        </p:spPr>
        <p:txBody>
          <a:bodyPr anchor="t"/>
          <a:lstStyle>
            <a:lvl1pPr marL="0" indent="0">
              <a:buClrTx/>
              <a:buSzTx/>
              <a:buNone/>
              <a:defRPr sz="1800">
                <a:solidFill>
                  <a:srgbClr val="666666"/>
                </a:solidFill>
                <a:latin typeface="Brown Regular"/>
                <a:ea typeface="Brown Regular"/>
                <a:cs typeface="Brown Regular"/>
                <a:sym typeface="Brown Regular"/>
              </a:defRPr>
            </a:lvl1pPr>
            <a:lvl2pPr marL="0" indent="0">
              <a:buClrTx/>
              <a:buSzTx/>
              <a:buNone/>
              <a:defRPr sz="1800">
                <a:solidFill>
                  <a:srgbClr val="666666"/>
                </a:solidFill>
                <a:latin typeface="Brown Regular"/>
                <a:ea typeface="Brown Regular"/>
                <a:cs typeface="Brown Regular"/>
                <a:sym typeface="Brown Regular"/>
              </a:defRPr>
            </a:lvl2pPr>
            <a:lvl3pPr marL="0" indent="0">
              <a:buClrTx/>
              <a:buSzTx/>
              <a:buNone/>
              <a:defRPr sz="1800">
                <a:solidFill>
                  <a:srgbClr val="666666"/>
                </a:solidFill>
                <a:latin typeface="Brown Regular"/>
                <a:ea typeface="Brown Regular"/>
                <a:cs typeface="Brown Regular"/>
                <a:sym typeface="Brown Regular"/>
              </a:defRPr>
            </a:lvl3pPr>
            <a:lvl4pPr marL="0" indent="0">
              <a:buClrTx/>
              <a:buSzTx/>
              <a:buNone/>
              <a:defRPr sz="1800">
                <a:solidFill>
                  <a:srgbClr val="666666"/>
                </a:solidFill>
                <a:latin typeface="Brown Regular"/>
                <a:ea typeface="Brown Regular"/>
                <a:cs typeface="Brown Regular"/>
                <a:sym typeface="Brown Regular"/>
              </a:defRPr>
            </a:lvl4pPr>
            <a:lvl5pPr marL="0" indent="0">
              <a:buClrTx/>
              <a:buSzTx/>
              <a:buNone/>
              <a:defRPr sz="1800">
                <a:solidFill>
                  <a:srgbClr val="666666"/>
                </a:solidFill>
                <a:latin typeface="Brown Regular"/>
                <a:ea typeface="Brown Regular"/>
                <a:cs typeface="Brown Regular"/>
                <a:sym typeface="Brown Regular"/>
              </a:defRPr>
            </a:lvl5pPr>
          </a:lstStyle>
          <a:p>
            <a:r>
              <a:t>Body Level One</a:t>
            </a:r>
          </a:p>
          <a:p>
            <a:pPr lvl="1"/>
            <a:r>
              <a:t>Body Level Two</a:t>
            </a:r>
          </a:p>
          <a:p>
            <a:pPr lvl="2"/>
            <a:r>
              <a:t>Body Level Three</a:t>
            </a:r>
          </a:p>
          <a:p>
            <a:pPr lvl="3"/>
            <a:r>
              <a:t>Body Level Four</a:t>
            </a:r>
          </a:p>
          <a:p>
            <a:pPr lvl="4"/>
            <a:r>
              <a:t>Body Level Five</a:t>
            </a:r>
          </a:p>
        </p:txBody>
      </p:sp>
      <p:sp>
        <p:nvSpPr>
          <p:cNvPr id="22" name="Body Level One…"/>
          <p:cNvSpPr txBox="1">
            <a:spLocks noGrp="1"/>
          </p:cNvSpPr>
          <p:nvPr>
            <p:ph type="body" sz="half" idx="13"/>
          </p:nvPr>
        </p:nvSpPr>
        <p:spPr>
          <a:xfrm>
            <a:off x="3771266" y="1983017"/>
            <a:ext cx="8227614" cy="5435538"/>
          </a:xfrm>
          <a:prstGeom prst="rect">
            <a:avLst/>
          </a:prstGeom>
        </p:spPr>
        <p:txBody>
          <a:bodyPr anchor="t"/>
          <a:lstStyle>
            <a:lvl1pPr marL="0" indent="0">
              <a:buClrTx/>
              <a:buSzTx/>
              <a:buNone/>
              <a:defRPr sz="1800">
                <a:solidFill>
                  <a:srgbClr val="666666"/>
                </a:solidFill>
                <a:latin typeface="Brown Regular"/>
                <a:ea typeface="Brown Regular"/>
                <a:cs typeface="Brown Regular"/>
                <a:sym typeface="Brown Regular"/>
              </a:defRPr>
            </a:lvl1pPr>
            <a:lvl2pPr marL="0" indent="0">
              <a:buClrTx/>
              <a:buSzTx/>
              <a:buNone/>
              <a:defRPr sz="1800">
                <a:solidFill>
                  <a:srgbClr val="666666"/>
                </a:solidFill>
                <a:latin typeface="Brown Regular"/>
                <a:ea typeface="Brown Regular"/>
                <a:cs typeface="Brown Regular"/>
                <a:sym typeface="Brown Regular"/>
              </a:defRPr>
            </a:lvl2pPr>
            <a:lvl3pPr marL="0" indent="0">
              <a:buClrTx/>
              <a:buSzTx/>
              <a:buNone/>
              <a:defRPr sz="1800">
                <a:solidFill>
                  <a:srgbClr val="666666"/>
                </a:solidFill>
                <a:latin typeface="Brown Regular"/>
                <a:ea typeface="Brown Regular"/>
                <a:cs typeface="Brown Regular"/>
                <a:sym typeface="Brown Regular"/>
              </a:defRPr>
            </a:lvl3pPr>
            <a:lvl4pPr marL="0" indent="0">
              <a:buClrTx/>
              <a:buSzTx/>
              <a:buNone/>
              <a:defRPr sz="1800">
                <a:solidFill>
                  <a:srgbClr val="666666"/>
                </a:solidFill>
                <a:latin typeface="Brown Regular"/>
                <a:ea typeface="Brown Regular"/>
                <a:cs typeface="Brown Regular"/>
                <a:sym typeface="Brown Regular"/>
              </a:defRPr>
            </a:lvl4pPr>
            <a:lvl5pPr marL="0" indent="0">
              <a:buClrTx/>
              <a:buSzTx/>
              <a:buNone/>
              <a:defRPr sz="1800">
                <a:solidFill>
                  <a:srgbClr val="666666"/>
                </a:solidFill>
                <a:latin typeface="Brown Regular"/>
                <a:ea typeface="Brown Regular"/>
                <a:cs typeface="Brown Regular"/>
                <a:sym typeface="Brown Regular"/>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05301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ivi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Title Text"/>
          <p:cNvSpPr txBox="1">
            <a:spLocks noGrp="1"/>
          </p:cNvSpPr>
          <p:nvPr>
            <p:ph type="title"/>
          </p:nvPr>
        </p:nvSpPr>
        <p:spPr>
          <a:xfrm>
            <a:off x="701289" y="624180"/>
            <a:ext cx="3308214" cy="3724250"/>
          </a:xfrm>
          <a:prstGeom prst="rect">
            <a:avLst/>
          </a:prstGeom>
        </p:spPr>
        <p:txBody>
          <a:bodyPr anchor="b"/>
          <a:lstStyle>
            <a:lvl1pPr algn="l">
              <a:defRPr sz="4000" spc="200"/>
            </a:lvl1pPr>
          </a:lstStyle>
          <a:p>
            <a:r>
              <a:t>Title Text</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074257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68" r:id="rId1"/>
    <p:sldLayoutId id="2147483673" r:id="rId2"/>
    <p:sldLayoutId id="2147483675" r:id="rId3"/>
    <p:sldLayoutId id="2147483676" r:id="rId4"/>
  </p:sldLayoutIdLst>
  <p:transition spd="med"/>
  <p:txStyles>
    <p:titleStyle>
      <a:lvl1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1pPr>
      <a:lvl2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2pPr>
      <a:lvl3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3pPr>
      <a:lvl4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4pPr>
      <a:lvl5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5pPr>
      <a:lvl6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6pPr>
      <a:lvl7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7pPr>
      <a:lvl8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8pPr>
      <a:lvl9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kbLulSqrLA" TargetMode="Externa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GLkTt7PFO0g" TargetMode="Externa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n introduction to psychological trauma…"/>
          <p:cNvSpPr txBox="1">
            <a:spLocks noGrp="1"/>
          </p:cNvSpPr>
          <p:nvPr>
            <p:ph type="subTitle" sz="quarter" idx="1"/>
          </p:nvPr>
        </p:nvSpPr>
        <p:spPr>
          <a:xfrm>
            <a:off x="1073443" y="1658318"/>
            <a:ext cx="9201933" cy="3033603"/>
          </a:xfrm>
          <a:prstGeom prst="rect">
            <a:avLst/>
          </a:prstGeom>
        </p:spPr>
        <p:txBody>
          <a:bodyPr>
            <a:normAutofit fontScale="77500" lnSpcReduction="20000"/>
          </a:bodyPr>
          <a:lstStyle/>
          <a:p>
            <a:r>
              <a:rPr lang="en-GB" sz="3600" spc="300" dirty="0">
                <a:latin typeface="Brown Regular" panose="02000000000000000000" pitchFamily="2" charset="77"/>
              </a:rPr>
              <a:t>BOOKS FOR RECONNECTION</a:t>
            </a:r>
          </a:p>
          <a:p>
            <a:r>
              <a:rPr lang="en-GB" sz="3600" spc="300" dirty="0">
                <a:latin typeface="Brown Regular" panose="02000000000000000000" pitchFamily="2" charset="77"/>
              </a:rPr>
              <a:t>SESSION 4</a:t>
            </a:r>
          </a:p>
          <a:p>
            <a:endParaRPr lang="en-GB" sz="3600" spc="300" dirty="0">
              <a:latin typeface="Brown Regular" panose="02000000000000000000" pitchFamily="2" charset="77"/>
            </a:endParaRPr>
          </a:p>
          <a:p>
            <a:r>
              <a:rPr lang="en-GB" sz="3600" spc="300" dirty="0">
                <a:latin typeface="Brown Regular" panose="02000000000000000000" pitchFamily="2" charset="77"/>
              </a:rPr>
              <a:t>Tending to and mending our broken hearts</a:t>
            </a:r>
          </a:p>
          <a:p>
            <a:endParaRPr lang="en-GB" dirty="0">
              <a:latin typeface="Century Gothic" panose="020B0502020202020204" pitchFamily="34" charset="0"/>
            </a:endParaRPr>
          </a:p>
          <a:p>
            <a:endParaRPr sz="8600" dirty="0">
              <a:latin typeface="Century Gothic" panose="020B0502020202020204" pitchFamily="34" charset="0"/>
            </a:endParaRPr>
          </a:p>
        </p:txBody>
      </p:sp>
      <p:sp>
        <p:nvSpPr>
          <p:cNvPr id="183" name="Nicola Lester"/>
          <p:cNvSpPr txBox="1">
            <a:spLocks noGrp="1"/>
          </p:cNvSpPr>
          <p:nvPr>
            <p:ph type="ctrTitle"/>
          </p:nvPr>
        </p:nvSpPr>
        <p:spPr>
          <a:xfrm>
            <a:off x="1073444" y="394887"/>
            <a:ext cx="9409918" cy="873307"/>
          </a:xfrm>
          <a:prstGeom prst="rect">
            <a:avLst/>
          </a:prstGeom>
        </p:spPr>
        <p:txBody>
          <a:bodyPr>
            <a:normAutofit fontScale="90000"/>
          </a:bodyPr>
          <a:lstStyle/>
          <a:p>
            <a:r>
              <a:rPr dirty="0">
                <a:latin typeface="Century Gothic" panose="020B0502020202020204" pitchFamily="34" charset="0"/>
              </a:rPr>
              <a:t>Nicola Lester</a:t>
            </a:r>
          </a:p>
        </p:txBody>
      </p:sp>
      <p:sp>
        <p:nvSpPr>
          <p:cNvPr id="4" name="An introduction to psychological trauma…"/>
          <p:cNvSpPr txBox="1">
            <a:spLocks/>
          </p:cNvSpPr>
          <p:nvPr/>
        </p:nvSpPr>
        <p:spPr>
          <a:xfrm>
            <a:off x="1225843" y="7945763"/>
            <a:ext cx="9409919" cy="12616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1pPr>
            <a:lvl2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2pPr>
            <a:lvl3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3pPr>
            <a:lvl4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4pPr>
            <a:lvl5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a:lstStyle>
          <a:p>
            <a:endParaRPr lang="en-GB" sz="1800" dirty="0"/>
          </a:p>
          <a:p>
            <a:r>
              <a:rPr lang="en-GB" sz="1800" dirty="0" err="1"/>
              <a:t>consultancy@nicolalester.co.uk</a:t>
            </a:r>
            <a:endParaRPr lang="en-GB" sz="1800"/>
          </a:p>
        </p:txBody>
      </p:sp>
    </p:spTree>
    <p:extLst>
      <p:ext uri="{BB962C8B-B14F-4D97-AF65-F5344CB8AC3E}">
        <p14:creationId xmlns:p14="http://schemas.microsoft.com/office/powerpoint/2010/main" val="3721925500"/>
      </p:ext>
    </p:extLst>
  </p:cSld>
  <p:clrMapOvr>
    <a:masterClrMapping/>
  </p:clrMapOvr>
  <p:transition spd="med" advTm="449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865515"/>
          </a:xfrm>
        </p:spPr>
        <p:txBody>
          <a:bodyPr anchor="b">
            <a:noAutofit/>
          </a:bodyPr>
          <a:lstStyle/>
          <a:p>
            <a:pPr>
              <a:lnSpc>
                <a:spcPct val="120000"/>
              </a:lnSpc>
            </a:pPr>
            <a:r>
              <a:rPr lang="en-US" sz="3200" dirty="0">
                <a:latin typeface="Brown Light" panose="02000000000000000000" pitchFamily="2" charset="77"/>
              </a:rPr>
              <a:t>Books, self help and courses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926861" y="2518348"/>
            <a:ext cx="9330752" cy="2578308"/>
          </a:xfrm>
        </p:spPr>
        <p:txBody>
          <a:bodyPr anchor="t">
            <a:normAutofit/>
          </a:bodyPr>
          <a:lstStyle/>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Feeding our curiosity, developing understanding and self-awareness </a:t>
            </a:r>
          </a:p>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Contributing to overwhelm, confusion and noise </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73580789"/>
      </p:ext>
    </p:extLst>
  </p:cSld>
  <p:clrMapOvr>
    <a:masterClrMapping/>
  </p:clrMapOvr>
  <p:transition spd="med" advTm="10107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805554"/>
          </a:xfrm>
        </p:spPr>
        <p:txBody>
          <a:bodyPr anchor="b">
            <a:noAutofit/>
          </a:bodyPr>
          <a:lstStyle/>
          <a:p>
            <a:pPr>
              <a:lnSpc>
                <a:spcPct val="120000"/>
              </a:lnSpc>
            </a:pPr>
            <a:r>
              <a:rPr lang="en-US" sz="3200" dirty="0">
                <a:latin typeface="Brown Light" panose="02000000000000000000" pitchFamily="2" charset="77"/>
              </a:rPr>
              <a:t>Books for reference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2016802" y="2548328"/>
            <a:ext cx="9150870" cy="4332158"/>
          </a:xfrm>
        </p:spPr>
        <p:txBody>
          <a:bodyPr anchor="t">
            <a:normAutofit/>
          </a:bodyPr>
          <a:lstStyle/>
          <a:p>
            <a:pPr algn="l">
              <a:buSzPct val="100000"/>
              <a:buFont typeface="Arial" panose="020B0604020202020204" pitchFamily="34" charset="0"/>
              <a:buChar char="•"/>
            </a:pPr>
            <a:r>
              <a:rPr lang="en-GB" sz="2200" dirty="0">
                <a:solidFill>
                  <a:srgbClr val="102350"/>
                </a:solidFill>
                <a:effectLst/>
                <a:latin typeface="Brown Light" panose="02000000000000000000" pitchFamily="2" charset="77"/>
              </a:rPr>
              <a:t>‘Burnout’ and ‘The Burnout Workbook’ - Emily and Amelia </a:t>
            </a:r>
            <a:r>
              <a:rPr lang="en-GB" sz="2200" dirty="0" err="1">
                <a:solidFill>
                  <a:srgbClr val="102350"/>
                </a:solidFill>
                <a:effectLst/>
                <a:latin typeface="Brown Light" panose="02000000000000000000" pitchFamily="2" charset="77"/>
              </a:rPr>
              <a:t>Nagoski</a:t>
            </a:r>
            <a:endParaRPr lang="en-GB" sz="2200" dirty="0">
              <a:solidFill>
                <a:srgbClr val="102350"/>
              </a:solidFill>
              <a:effectLst/>
              <a:latin typeface="Brown Light" panose="02000000000000000000" pitchFamily="2" charset="77"/>
            </a:endParaRPr>
          </a:p>
          <a:p>
            <a:pPr algn="l">
              <a:buSzPct val="100000"/>
              <a:buFont typeface="Arial" panose="020B0604020202020204" pitchFamily="34" charset="0"/>
              <a:buChar char="•"/>
            </a:pPr>
            <a:r>
              <a:rPr lang="en-GB" sz="2200" dirty="0">
                <a:solidFill>
                  <a:srgbClr val="102350"/>
                </a:solidFill>
                <a:effectLst/>
                <a:latin typeface="Brown Light" panose="02000000000000000000" pitchFamily="2" charset="77"/>
              </a:rPr>
              <a:t>‘The Super-helper Syndrome’ - Jess Baker and Rod Vincent</a:t>
            </a:r>
          </a:p>
          <a:p>
            <a:pPr algn="l">
              <a:buSzPct val="100000"/>
              <a:buFont typeface="Arial" panose="020B0604020202020204" pitchFamily="34" charset="0"/>
              <a:buChar char="•"/>
            </a:pPr>
            <a:r>
              <a:rPr lang="en-GB" sz="2200" dirty="0">
                <a:solidFill>
                  <a:srgbClr val="102350"/>
                </a:solidFill>
                <a:effectLst/>
                <a:latin typeface="Brown Light" panose="02000000000000000000" pitchFamily="2" charset="77"/>
              </a:rPr>
              <a:t>‘Untamed’ - Glennon Doyle</a:t>
            </a:r>
          </a:p>
          <a:p>
            <a:pPr algn="l">
              <a:buSzPct val="100000"/>
              <a:buFont typeface="Arial" panose="020B0604020202020204" pitchFamily="34" charset="0"/>
              <a:buChar char="•"/>
            </a:pPr>
            <a:r>
              <a:rPr lang="en-GB" sz="2200" dirty="0">
                <a:solidFill>
                  <a:srgbClr val="102350"/>
                </a:solidFill>
                <a:effectLst/>
                <a:latin typeface="Brown Light" panose="02000000000000000000" pitchFamily="2" charset="77"/>
              </a:rPr>
              <a:t>‘The Gifts of Imperfection’- </a:t>
            </a:r>
            <a:r>
              <a:rPr lang="en-GB" sz="2200" dirty="0" err="1">
                <a:solidFill>
                  <a:srgbClr val="102350"/>
                </a:solidFill>
                <a:effectLst/>
                <a:latin typeface="Brown Light" panose="02000000000000000000" pitchFamily="2" charset="77"/>
              </a:rPr>
              <a:t>Brené</a:t>
            </a:r>
            <a:r>
              <a:rPr lang="en-GB" sz="2200" dirty="0">
                <a:solidFill>
                  <a:srgbClr val="102350"/>
                </a:solidFill>
                <a:effectLst/>
                <a:latin typeface="Brown Light" panose="02000000000000000000" pitchFamily="2" charset="77"/>
              </a:rPr>
              <a:t> Brown</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438214310"/>
      </p:ext>
    </p:extLst>
  </p:cSld>
  <p:clrMapOvr>
    <a:masterClrMapping/>
  </p:clrMapOvr>
  <p:transition spd="med" advTm="10107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499" y="258748"/>
            <a:ext cx="11279474" cy="805554"/>
          </a:xfrm>
        </p:spPr>
        <p:txBody>
          <a:bodyPr anchor="b">
            <a:noAutofit/>
          </a:bodyPr>
          <a:lstStyle/>
          <a:p>
            <a:pPr>
              <a:lnSpc>
                <a:spcPct val="120000"/>
              </a:lnSpc>
            </a:pPr>
            <a:r>
              <a:rPr lang="en-US" sz="3200" dirty="0">
                <a:latin typeface="Brown Light" panose="02000000000000000000" pitchFamily="2" charset="77"/>
              </a:rPr>
              <a:t>Managing fatigue</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2631398" y="2188564"/>
            <a:ext cx="7921677" cy="4332158"/>
          </a:xfrm>
        </p:spPr>
        <p:txBody>
          <a:bodyPr anchor="t">
            <a:normAutofit/>
          </a:bodyPr>
          <a:lstStyle/>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Awareness, understanding (knowing what works for you)</a:t>
            </a:r>
          </a:p>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Kindness and compassion </a:t>
            </a:r>
          </a:p>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Judgement, advice, more things ‘to do’</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1194482539"/>
      </p:ext>
    </p:extLst>
  </p:cSld>
  <p:clrMapOvr>
    <a:masterClrMapping/>
  </p:clrMapOvr>
  <p:transition spd="med" advTm="10107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1300230"/>
          </a:xfrm>
        </p:spPr>
        <p:txBody>
          <a:bodyPr anchor="b">
            <a:noAutofit/>
          </a:bodyPr>
          <a:lstStyle/>
          <a:p>
            <a:pPr>
              <a:lnSpc>
                <a:spcPct val="120000"/>
              </a:lnSpc>
            </a:pPr>
            <a:r>
              <a:rPr lang="en-US" sz="3200" dirty="0">
                <a:latin typeface="Brown Light" panose="02000000000000000000" pitchFamily="2" charset="77"/>
              </a:rPr>
              <a:t>Windows of tolerance </a:t>
            </a:r>
            <a:br>
              <a:rPr lang="en-US" sz="3200" dirty="0">
                <a:latin typeface="Brown Light" panose="02000000000000000000" pitchFamily="2" charset="77"/>
              </a:rPr>
            </a:br>
            <a:r>
              <a:rPr lang="en-US" sz="3200" dirty="0">
                <a:latin typeface="Brown Light" panose="02000000000000000000" pitchFamily="2" charset="77"/>
              </a:rPr>
              <a:t>(dysregulation to regulation)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2668249"/>
            <a:ext cx="11099800" cy="4332158"/>
          </a:xfrm>
        </p:spPr>
        <p:txBody>
          <a:bodyPr anchor="t">
            <a:normAutofit lnSpcReduction="10000"/>
          </a:bodyPr>
          <a:lstStyle/>
          <a:p>
            <a:pPr marL="0" indent="0" algn="just">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Remember we each have a ‘window of tolerance’-</a:t>
            </a:r>
            <a:r>
              <a:rPr lang="en-GB" sz="22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 when we are in our ‘window of tolerance’, we can think clearly, problem solve, take perspective, be curious, and generally perform at our best. </a:t>
            </a: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just">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just">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However, sometimes we can be pushed outside of our window of tolerance into survival model when our ‘thinking brain’ gets switched off and instead we get can move into flight, fight or freeze responses instead (i.e. avoidance, frustration, anger, defensiveness or being unable to take action or make decisions). </a:t>
            </a: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just">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just">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Take some time to reflect on what pushes you outside of your window of tolerance? What do you need to move back inside it?</a:t>
            </a: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195180210"/>
      </p:ext>
    </p:extLst>
  </p:cSld>
  <p:clrMapOvr>
    <a:masterClrMapping/>
  </p:clrMapOvr>
  <p:transition spd="med" advTm="10107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716094" y="2921208"/>
            <a:ext cx="4833703" cy="3091722"/>
          </a:xfrm>
        </p:spPr>
        <p:txBody>
          <a:bodyPr anchor="b">
            <a:noAutofit/>
          </a:bodyPr>
          <a:lstStyle/>
          <a:p>
            <a:pPr>
              <a:lnSpc>
                <a:spcPct val="120000"/>
              </a:lnSpc>
            </a:pPr>
            <a:r>
              <a:rPr lang="en-US" sz="3200" dirty="0">
                <a:latin typeface="Brown Light" panose="02000000000000000000" pitchFamily="2" charset="77"/>
              </a:rPr>
              <a:t>Control </a:t>
            </a:r>
            <a:br>
              <a:rPr lang="en-US" sz="3200" dirty="0">
                <a:latin typeface="Brown Light" panose="02000000000000000000" pitchFamily="2" charset="77"/>
              </a:rPr>
            </a:br>
            <a:r>
              <a:rPr lang="en-US" sz="3200" dirty="0">
                <a:latin typeface="Brown Light" panose="02000000000000000000" pitchFamily="2" charset="77"/>
              </a:rPr>
              <a:t>and </a:t>
            </a:r>
            <a:br>
              <a:rPr lang="en-US" sz="3200" dirty="0">
                <a:latin typeface="Brown Light" panose="02000000000000000000" pitchFamily="2" charset="77"/>
              </a:rPr>
            </a:br>
            <a:r>
              <a:rPr lang="en-US" sz="3200" dirty="0">
                <a:latin typeface="Brown Light" panose="02000000000000000000" pitchFamily="2" charset="77"/>
              </a:rPr>
              <a:t>acceptance:</a:t>
            </a:r>
            <a:br>
              <a:rPr lang="en-US" sz="3200" dirty="0">
                <a:latin typeface="Brown Light" panose="02000000000000000000" pitchFamily="2" charset="77"/>
              </a:rPr>
            </a:br>
            <a:br>
              <a:rPr lang="en-US" sz="3200" dirty="0">
                <a:latin typeface="Brown Light" panose="02000000000000000000" pitchFamily="2" charset="77"/>
              </a:rPr>
            </a:br>
            <a:r>
              <a:rPr lang="en-US" sz="3200" dirty="0">
                <a:latin typeface="Brown Light" panose="02000000000000000000" pitchFamily="2" charset="77"/>
              </a:rPr>
              <a:t> Practical Activities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7158428" y="2698230"/>
            <a:ext cx="4833703" cy="3672590"/>
          </a:xfrm>
        </p:spPr>
        <p:txBody>
          <a:bodyPr anchor="t">
            <a:normAutofit/>
          </a:bodyPr>
          <a:lstStyle/>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Sort your stressors </a:t>
            </a:r>
          </a:p>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Planful problem solving </a:t>
            </a:r>
          </a:p>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Practicing positive reappraisal and redefining winning</a:t>
            </a:r>
          </a:p>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Upside of stress </a:t>
            </a:r>
          </a:p>
          <a:p>
            <a:pPr marL="0" indent="0">
              <a:lnSpc>
                <a:spcPct val="120000"/>
              </a:lnSpc>
              <a:buSzPct val="100000"/>
              <a:buNone/>
            </a:pPr>
            <a:endParaRPr lang="en-GB" sz="2800" dirty="0">
              <a:solidFill>
                <a:srgbClr val="102350"/>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5F700D04-B093-1058-C053-472808E496F1}"/>
              </a:ext>
            </a:extLst>
          </p:cNvPr>
          <p:cNvCxnSpPr/>
          <p:nvPr/>
        </p:nvCxnSpPr>
        <p:spPr>
          <a:xfrm>
            <a:off x="6086007" y="2263515"/>
            <a:ext cx="0" cy="4407108"/>
          </a:xfrm>
          <a:prstGeom prst="line">
            <a:avLst/>
          </a:prstGeom>
          <a:noFill/>
          <a:ln w="25400" cap="flat">
            <a:solidFill>
              <a:srgbClr val="BA9172"/>
            </a:solidFill>
            <a:prstDash val="solid"/>
            <a:miter lim="400000"/>
          </a:ln>
          <a:effectLst/>
          <a:sp3d/>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1424749700"/>
      </p:ext>
    </p:extLst>
  </p:cSld>
  <p:clrMapOvr>
    <a:masterClrMapping/>
  </p:clrMapOvr>
  <p:transition spd="med" advTm="101077"/>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Sort your stressors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904375" y="2173573"/>
            <a:ext cx="9375723" cy="5861153"/>
          </a:xfrm>
        </p:spPr>
        <p:txBody>
          <a:bodyPr anchor="t">
            <a:normAutofit/>
          </a:bodyPr>
          <a:lstStyle/>
          <a:p>
            <a:pPr marL="0" indent="0">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There are two types of stress, those you can control and those you can’t.</a:t>
            </a:r>
          </a:p>
          <a:p>
            <a:pPr marL="0" indent="0">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Check in with all of the things which are causing you stress and notice which ones you have immediate control over and which ones you don’t. Make a list. </a:t>
            </a:r>
          </a:p>
          <a:p>
            <a:pPr marL="0" indent="0">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20000"/>
              </a:lnSpc>
              <a:spcBef>
                <a:spcPts val="0"/>
              </a:spcBef>
              <a:buSzPct val="100000"/>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SzPct val="100000"/>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Burnout workbook’ (p. 34)</a:t>
            </a: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rPr>
              <a:t>Emily and Amelia </a:t>
            </a:r>
            <a:r>
              <a:rPr lang="en-GB" sz="1800" dirty="0" err="1">
                <a:solidFill>
                  <a:srgbClr val="102350"/>
                </a:solidFill>
                <a:effectLst/>
                <a:latin typeface="Brown Light" panose="02000000000000000000" pitchFamily="2" charset="77"/>
              </a:rPr>
              <a:t>Nagoski</a:t>
            </a:r>
            <a:endPar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722168068"/>
      </p:ext>
    </p:extLst>
  </p:cSld>
  <p:clrMapOvr>
    <a:masterClrMapping/>
  </p:clrMapOvr>
  <p:transition spd="med" advTm="101077"/>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Planful problem solving</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904375" y="2173573"/>
            <a:ext cx="9375723" cy="5861153"/>
          </a:xfrm>
        </p:spPr>
        <p:txBody>
          <a:bodyPr anchor="t">
            <a:normAutofit/>
          </a:bodyPr>
          <a:lstStyle/>
          <a:p>
            <a:pPr marL="0" indent="0">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Choose some of the items on the list of stressors you can control and create an action plan for these. </a:t>
            </a:r>
          </a:p>
          <a:p>
            <a:pPr marL="0" indent="0">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20000"/>
              </a:lnSpc>
              <a:spcBef>
                <a:spcPts val="0"/>
              </a:spcBef>
              <a:buSzPct val="100000"/>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SzPct val="100000"/>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Burnout workbook’ (p. 36)</a:t>
            </a: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rPr>
              <a:t>Emily and Amelia </a:t>
            </a:r>
            <a:r>
              <a:rPr lang="en-GB" sz="1800" dirty="0" err="1">
                <a:solidFill>
                  <a:srgbClr val="102350"/>
                </a:solidFill>
                <a:effectLst/>
                <a:latin typeface="Brown Light" panose="02000000000000000000" pitchFamily="2" charset="77"/>
              </a:rPr>
              <a:t>Nagoski</a:t>
            </a:r>
            <a:endPar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616140472"/>
      </p:ext>
    </p:extLst>
  </p:cSld>
  <p:clrMapOvr>
    <a:masterClrMapping/>
  </p:clrMapOvr>
  <p:transition spd="med" advTm="101077"/>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Practicing positive appraisal</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904375" y="1878605"/>
            <a:ext cx="9375723" cy="6400801"/>
          </a:xfrm>
        </p:spPr>
        <p:txBody>
          <a:bodyPr anchor="t">
            <a:normAutofit/>
          </a:bodyPr>
          <a:lstStyle/>
          <a:p>
            <a:pPr marL="0" indent="0">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Positive reappraisal involves recognising that the challenge you’re facing is worth it. It means acknowledging that the effort, discomfort, frustration, unanticipated obstacles, and even repeated failures have value - not just because they are steps toward a worthwhile goal, but because you reframe difficulties as opportunities for growth and learning. </a:t>
            </a:r>
          </a:p>
          <a:p>
            <a:pPr marL="0" indent="0">
              <a:lnSpc>
                <a:spcPct val="120000"/>
              </a:lnSpc>
              <a:spcBef>
                <a:spcPts val="0"/>
              </a:spcBef>
              <a:buSzPct val="100000"/>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342900" lvl="0" indent="-342900">
              <a:lnSpc>
                <a:spcPct val="120000"/>
              </a:lnSpc>
              <a:spcBef>
                <a:spcPts val="0"/>
              </a:spcBef>
              <a:buSzPct val="100000"/>
              <a:buFont typeface="Calibri" panose="020F050202020403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What are some of your biggest challenges with uncontrollable stressors right now?</a:t>
            </a:r>
          </a:p>
          <a:p>
            <a:pPr marL="342900" lvl="0" indent="-342900">
              <a:lnSpc>
                <a:spcPct val="120000"/>
              </a:lnSpc>
              <a:spcBef>
                <a:spcPts val="0"/>
              </a:spcBef>
              <a:buSzPct val="100000"/>
              <a:buFont typeface="Calibri" panose="020F050202020403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How are these challenges also opportunities for growth and learning? (redefining winning)</a:t>
            </a: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Burnout workbook’ (p. 38-39)</a:t>
            </a: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rPr>
              <a:t>Emily and Amelia </a:t>
            </a:r>
            <a:r>
              <a:rPr lang="en-GB" sz="1800" dirty="0" err="1">
                <a:solidFill>
                  <a:srgbClr val="102350"/>
                </a:solidFill>
                <a:effectLst/>
                <a:latin typeface="Brown Light" panose="02000000000000000000" pitchFamily="2" charset="77"/>
              </a:rPr>
              <a:t>Nagoski</a:t>
            </a:r>
            <a:endPar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628696409"/>
      </p:ext>
    </p:extLst>
  </p:cSld>
  <p:clrMapOvr>
    <a:masterClrMapping/>
  </p:clrMapOvr>
  <p:transition spd="med" advTm="101077"/>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The upside of stress</a:t>
            </a:r>
          </a:p>
        </p:txBody>
      </p:sp>
      <p:pic>
        <p:nvPicPr>
          <p:cNvPr id="5" name="Content Placeholder 4" descr="A cartoon character reading a book&#10;&#10;Description automatically generated">
            <a:hlinkClick r:id="rId3"/>
            <a:extLst>
              <a:ext uri="{FF2B5EF4-FFF2-40B4-BE49-F238E27FC236}">
                <a16:creationId xmlns:a16="http://schemas.microsoft.com/office/drawing/2014/main" id="{AC946BB1-32AA-EDB4-FAD9-147BA7107B4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04349" y="2256518"/>
            <a:ext cx="9375775" cy="5240564"/>
          </a:xfrm>
        </p:spPr>
      </p:pic>
    </p:spTree>
    <p:custDataLst>
      <p:tags r:id="rId1"/>
    </p:custDataLst>
    <p:extLst>
      <p:ext uri="{BB962C8B-B14F-4D97-AF65-F5344CB8AC3E}">
        <p14:creationId xmlns:p14="http://schemas.microsoft.com/office/powerpoint/2010/main" val="1453863941"/>
      </p:ext>
    </p:extLst>
  </p:cSld>
  <p:clrMapOvr>
    <a:masterClrMapping/>
  </p:clrMapOvr>
  <p:transition spd="med" advTm="101077"/>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Reducing resentment: establishing boundaries</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1834360"/>
            <a:ext cx="10934700" cy="6400801"/>
          </a:xfrm>
        </p:spPr>
        <p:txBody>
          <a:bodyPr anchor="t">
            <a:normAutofit/>
          </a:bodyPr>
          <a:lstStyle/>
          <a:p>
            <a:pPr marL="342900" lvl="0" indent="-342900">
              <a:lnSpc>
                <a:spcPct val="120000"/>
              </a:lnSpc>
              <a:spcBef>
                <a:spcPts val="0"/>
              </a:spcBef>
              <a:buFont typeface="Calibri" panose="020F050202020403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What’s okay? what’s not okay?</a:t>
            </a:r>
          </a:p>
          <a:p>
            <a:pPr marL="0" indent="0">
              <a:lnSpc>
                <a:spcPct val="120000"/>
              </a:lnSpc>
              <a:spcBef>
                <a:spcPts val="0"/>
              </a:spcBef>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Think of a situation when you last experienced a sense of ‘resentment’ after completing a piece of work or helping someone. Take some time to reflect on what happened. What boundaries could you create to reduce the possibility of this happening again? </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Keep repeating this exercise until you have at least 5 things on your list. </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Or, think of someone you respect, who is good at establishing and protecting their boundaries. Someone who does it in a skilled and assertive way. Think of how and when they do this and what the results are. If you feel comfortable, ask them how they protect their boundaries. </a:t>
            </a: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472829257"/>
      </p:ext>
    </p:extLst>
  </p:cSld>
  <p:clrMapOvr>
    <a:masterClrMapping/>
  </p:clrMapOvr>
  <p:transition spd="med" advTm="10107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Agenda"/>
          <p:cNvSpPr txBox="1">
            <a:spLocks noGrp="1"/>
          </p:cNvSpPr>
          <p:nvPr>
            <p:ph type="title"/>
          </p:nvPr>
        </p:nvSpPr>
        <p:spPr>
          <a:xfrm>
            <a:off x="952500" y="254000"/>
            <a:ext cx="11099800" cy="1530034"/>
          </a:xfrm>
          <a:prstGeom prst="rect">
            <a:avLst/>
          </a:prstGeom>
        </p:spPr>
        <p:txBody>
          <a:bodyPr>
            <a:normAutofit/>
          </a:bodyPr>
          <a:lstStyle/>
          <a:p>
            <a:r>
              <a:rPr lang="en-GB" sz="4000" dirty="0"/>
              <a:t>AIMS</a:t>
            </a:r>
            <a:endParaRPr sz="4000" dirty="0"/>
          </a:p>
        </p:txBody>
      </p:sp>
      <p:sp>
        <p:nvSpPr>
          <p:cNvPr id="11" name="An introduction to psychological trauma…">
            <a:extLst>
              <a:ext uri="{FF2B5EF4-FFF2-40B4-BE49-F238E27FC236}">
                <a16:creationId xmlns:a16="http://schemas.microsoft.com/office/drawing/2014/main" id="{7CE8A6D3-3246-794F-B981-22769D150741}"/>
              </a:ext>
            </a:extLst>
          </p:cNvPr>
          <p:cNvSpPr txBox="1">
            <a:spLocks/>
          </p:cNvSpPr>
          <p:nvPr/>
        </p:nvSpPr>
        <p:spPr>
          <a:xfrm>
            <a:off x="1047424" y="2143593"/>
            <a:ext cx="10353079" cy="50966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1pPr>
            <a:lvl2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2pPr>
            <a:lvl3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3pPr>
            <a:lvl4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4pPr>
            <a:lvl5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a:lstStyle>
          <a:p>
            <a:pPr marL="342900" lvl="0" indent="-342900">
              <a:buClr>
                <a:srgbClr val="BA9172"/>
              </a:buClr>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To reflect on the impact of working with trauma </a:t>
            </a:r>
          </a:p>
          <a:p>
            <a:pPr marL="342900" lvl="0" indent="-342900">
              <a:buClr>
                <a:srgbClr val="BA9172"/>
              </a:buClr>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To explore what we know about ‘burnout’</a:t>
            </a:r>
          </a:p>
          <a:p>
            <a:pPr marL="342900" lvl="0" indent="-342900">
              <a:buClr>
                <a:srgbClr val="BA9172"/>
              </a:buClr>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To consider ways of addressing ‘burnout’ </a:t>
            </a:r>
          </a:p>
          <a:p>
            <a:pPr marL="342900" lvl="0" indent="-342900">
              <a:buClr>
                <a:srgbClr val="BA9172"/>
              </a:buClr>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To reconnect with the meaning of our work </a:t>
            </a:r>
          </a:p>
          <a:p>
            <a:pPr hangingPunct="1">
              <a:lnSpc>
                <a:spcPct val="200000"/>
              </a:lnSpc>
            </a:pPr>
            <a:endParaRPr lang="en-GB" sz="1400" b="1" spc="600" dirty="0">
              <a:solidFill>
                <a:srgbClr val="BA9172"/>
              </a:solidFill>
              <a:latin typeface="Brown Regular" panose="02000000000000000000" pitchFamily="2" charset="77"/>
            </a:endParaRPr>
          </a:p>
          <a:p>
            <a:pPr hangingPunct="1">
              <a:lnSpc>
                <a:spcPct val="200000"/>
              </a:lnSpc>
            </a:pPr>
            <a:endParaRPr lang="en-GB" sz="1800" b="1" spc="600" dirty="0">
              <a:solidFill>
                <a:srgbClr val="BA9172"/>
              </a:solidFill>
              <a:latin typeface="Century Gothic" panose="020B0502020202020204" pitchFamily="34" charset="0"/>
            </a:endParaRPr>
          </a:p>
          <a:p>
            <a:pPr hangingPunct="1">
              <a:lnSpc>
                <a:spcPct val="200000"/>
              </a:lnSpc>
            </a:pPr>
            <a:endParaRPr lang="en-GB" sz="1800" b="1" spc="600" dirty="0">
              <a:solidFill>
                <a:srgbClr val="BA9172"/>
              </a:solidFill>
              <a:latin typeface="Century Gothic" panose="020B0502020202020204" pitchFamily="34" charset="0"/>
            </a:endParaRPr>
          </a:p>
          <a:p>
            <a:pPr hangingPunct="1">
              <a:lnSpc>
                <a:spcPct val="200000"/>
              </a:lnSpc>
            </a:pPr>
            <a:endParaRPr lang="en-GB" sz="1800" b="1" spc="600" dirty="0">
              <a:solidFill>
                <a:srgbClr val="BA9172"/>
              </a:solidFill>
              <a:latin typeface="Century Gothic" panose="020B0502020202020204" pitchFamily="34" charset="0"/>
            </a:endParaRPr>
          </a:p>
          <a:p>
            <a:pPr hangingPunct="1">
              <a:lnSpc>
                <a:spcPct val="200000"/>
              </a:lnSpc>
            </a:pPr>
            <a:endParaRPr lang="en-GB" sz="1800" dirty="0">
              <a:latin typeface="Century Gothic" panose="020B0502020202020204" pitchFamily="34" charset="0"/>
            </a:endParaRPr>
          </a:p>
          <a:p>
            <a:pPr hangingPunct="1"/>
            <a:endParaRPr lang="en-GB" sz="8600" dirty="0">
              <a:latin typeface="Century Gothic" panose="020B0502020202020204" pitchFamily="34" charset="0"/>
            </a:endParaRPr>
          </a:p>
        </p:txBody>
      </p:sp>
    </p:spTree>
  </p:cSld>
  <p:clrMapOvr>
    <a:masterClrMapping/>
  </p:clrMapOvr>
  <p:transition spd="med" advTm="3777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0"/>
            <a:ext cx="11279474" cy="1151779"/>
          </a:xfrm>
        </p:spPr>
        <p:txBody>
          <a:bodyPr anchor="b">
            <a:noAutofit/>
          </a:bodyPr>
          <a:lstStyle/>
          <a:p>
            <a:pPr>
              <a:lnSpc>
                <a:spcPct val="120000"/>
              </a:lnSpc>
            </a:pPr>
            <a:r>
              <a:rPr lang="en-US" sz="3200" dirty="0">
                <a:latin typeface="Brown Light" panose="02000000000000000000" pitchFamily="2" charset="77"/>
              </a:rPr>
              <a:t>Permission to set boundaries: </a:t>
            </a:r>
            <a:br>
              <a:rPr lang="en-US" sz="3200" dirty="0">
                <a:latin typeface="Brown Light" panose="02000000000000000000" pitchFamily="2" charset="77"/>
              </a:rPr>
            </a:br>
            <a:r>
              <a:rPr lang="en-US" sz="3200" dirty="0">
                <a:latin typeface="Brown Light" panose="02000000000000000000" pitchFamily="2" charset="77"/>
              </a:rPr>
              <a:t>the definition of ‘helping’</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904375" y="2566219"/>
            <a:ext cx="9375723" cy="6008155"/>
          </a:xfrm>
        </p:spPr>
        <p:txBody>
          <a:bodyPr anchor="t">
            <a:normAutofit/>
          </a:bodyPr>
          <a:lstStyle/>
          <a:p>
            <a:pPr marL="0" indent="0">
              <a:lnSpc>
                <a:spcPct val="120000"/>
              </a:lnSpc>
              <a:spcBef>
                <a:spcPts val="0"/>
              </a:spcBef>
              <a:buNone/>
            </a:pPr>
            <a:r>
              <a:rPr lang="en-GB" sz="2200" i="1"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“Make something easier or possible for someone by offering them resources, information, expertise and, or support, when they both want and need this.”</a:t>
            </a:r>
          </a:p>
          <a:p>
            <a:pPr marL="0" indent="0">
              <a:lnSpc>
                <a:spcPct val="120000"/>
              </a:lnSpc>
              <a:spcBef>
                <a:spcPts val="0"/>
              </a:spcBef>
              <a:buNone/>
            </a:pP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Super-Helper Syndrome’ (p. </a:t>
            </a:r>
            <a:r>
              <a:rPr lang="en-GB" sz="1800"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22</a:t>
            </a: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a:t>
            </a:r>
          </a:p>
          <a:p>
            <a:pPr marL="0" lvl="0" indent="0" algn="r">
              <a:lnSpc>
                <a:spcPct val="140000"/>
              </a:lnSpc>
              <a:spcBef>
                <a:spcPts val="0"/>
              </a:spcBef>
              <a:buSzPct val="100000"/>
              <a:buNone/>
            </a:pPr>
            <a:r>
              <a:rPr lang="en-GB" sz="1800"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Jess Baker and Rod Vincent</a:t>
            </a:r>
            <a:endPar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822179651"/>
      </p:ext>
    </p:extLst>
  </p:cSld>
  <p:clrMapOvr>
    <a:masterClrMapping/>
  </p:clrMapOvr>
  <p:transition spd="med" advTm="101077"/>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0"/>
            <a:ext cx="11279474" cy="738825"/>
          </a:xfrm>
        </p:spPr>
        <p:txBody>
          <a:bodyPr anchor="b">
            <a:noAutofit/>
          </a:bodyPr>
          <a:lstStyle/>
          <a:p>
            <a:pPr>
              <a:lnSpc>
                <a:spcPct val="120000"/>
              </a:lnSpc>
            </a:pPr>
            <a:r>
              <a:rPr lang="en-US" sz="3200" dirty="0">
                <a:latin typeface="Brown Light" panose="02000000000000000000" pitchFamily="2" charset="77"/>
              </a:rPr>
              <a:t>4 forms of helping</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4942543" y="2153265"/>
            <a:ext cx="2903599" cy="6008155"/>
          </a:xfrm>
        </p:spPr>
        <p:txBody>
          <a:bodyPr anchor="t">
            <a:normAutofit/>
          </a:bodyPr>
          <a:lstStyle/>
          <a:p>
            <a:pPr marL="342900" lvl="0" indent="-342900">
              <a:buSzPct val="100000"/>
              <a:buFont typeface="+mj-lt"/>
              <a:buAutoNum type="arabicPeriod"/>
              <a:tabLst>
                <a:tab pos="457200" algn="l"/>
              </a:tabLst>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Resources </a:t>
            </a:r>
          </a:p>
          <a:p>
            <a:pPr marL="342900" lvl="0" indent="-342900">
              <a:buSzPct val="100000"/>
              <a:buFont typeface="+mj-lt"/>
              <a:buAutoNum type="arabicPeriod"/>
              <a:tabLst>
                <a:tab pos="457200" algn="l"/>
              </a:tabLst>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Information help</a:t>
            </a:r>
          </a:p>
          <a:p>
            <a:pPr marL="342900" lvl="0" indent="-342900">
              <a:buSzPct val="100000"/>
              <a:buFont typeface="+mj-lt"/>
              <a:buAutoNum type="arabicPeriod"/>
              <a:tabLst>
                <a:tab pos="457200" algn="l"/>
              </a:tabLst>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Expert help</a:t>
            </a:r>
          </a:p>
          <a:p>
            <a:pPr marL="342900" lvl="0" indent="-342900">
              <a:buSzPct val="100000"/>
              <a:buFont typeface="+mj-lt"/>
              <a:buAutoNum type="arabicPeriod"/>
              <a:tabLst>
                <a:tab pos="457200" algn="l"/>
              </a:tabLst>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Supportive help</a:t>
            </a:r>
          </a:p>
          <a:p>
            <a:pPr marL="0" indent="0">
              <a:lnSpc>
                <a:spcPct val="120000"/>
              </a:lnSpc>
              <a:spcBef>
                <a:spcPts val="0"/>
              </a:spcBef>
              <a:buNone/>
            </a:pPr>
            <a:endPar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1264485224"/>
      </p:ext>
    </p:extLst>
  </p:cSld>
  <p:clrMapOvr>
    <a:masterClrMapping/>
  </p:clrMapOvr>
  <p:transition spd="med" advTm="101077"/>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‘assumptive’ versus ‘responsive’ helping</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1834360"/>
            <a:ext cx="10934700" cy="6400801"/>
          </a:xfrm>
        </p:spPr>
        <p:txBody>
          <a:bodyPr anchor="t">
            <a:normAutofit/>
          </a:bodyPr>
          <a:lstStyle/>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Assumptive help isn’t asked for; responsive help is. </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However, sometimes assumptive help is needed, people can’t or won’t ask for help. Remember though it requires sensitivity to make the right approach and sometimes offering choices and providing information about what you can do can be useful. </a:t>
            </a: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274969925"/>
      </p:ext>
    </p:extLst>
  </p:cSld>
  <p:clrMapOvr>
    <a:masterClrMapping/>
  </p:clrMapOvr>
  <p:transition spd="med" advTm="101077"/>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Reconnecting with meaning in our work</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1904375" y="1878605"/>
            <a:ext cx="9375723" cy="6400801"/>
          </a:xfrm>
        </p:spPr>
        <p:txBody>
          <a:bodyPr anchor="t">
            <a:normAutofit/>
          </a:bodyPr>
          <a:lstStyle/>
          <a:p>
            <a:pPr marL="0" indent="0">
              <a:lnSpc>
                <a:spcPct val="130000"/>
              </a:lnSpc>
              <a:spcBef>
                <a:spcPts val="0"/>
              </a:spcBef>
              <a:buNone/>
            </a:pPr>
            <a:r>
              <a:rPr lang="en-GB" sz="2200" i="1"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a:t>
            </a:r>
            <a:r>
              <a:rPr lang="en-GB" sz="2200" i="1"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When we find meaning in our work, we are more motivated and more productive.”</a:t>
            </a:r>
          </a:p>
          <a:p>
            <a:pPr marL="0" indent="0">
              <a:lnSpc>
                <a:spcPct val="130000"/>
              </a:lnSpc>
              <a:spcBef>
                <a:spcPts val="0"/>
              </a:spcBef>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Super-Helper Syndrome’ (p. 19</a:t>
            </a:r>
            <a:r>
              <a:rPr lang="en-GB" sz="1900"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2</a:t>
            </a:r>
            <a:r>
              <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a:t>
            </a:r>
          </a:p>
          <a:p>
            <a:pPr marL="0" lvl="0" indent="0" algn="r">
              <a:lnSpc>
                <a:spcPct val="140000"/>
              </a:lnSpc>
              <a:spcBef>
                <a:spcPts val="0"/>
              </a:spcBef>
              <a:buSzPct val="100000"/>
              <a:buNone/>
            </a:pPr>
            <a:r>
              <a:rPr lang="en-GB" sz="1900"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Jess Baker and Rod Vincent</a:t>
            </a:r>
            <a:endPar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endPar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30000"/>
              </a:lnSpc>
              <a:spcBef>
                <a:spcPts val="0"/>
              </a:spcBef>
              <a:buNone/>
            </a:pPr>
            <a:r>
              <a:rPr lang="en-GB" sz="2200" i="1"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a:t>
            </a:r>
            <a:r>
              <a:rPr lang="en-GB" sz="2200" i="1"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Meaning is the nourishing experience of feeling like we are connected to something larger than ourselves. It helps us thrive when things are going well, and it helps us cope when things go wrong in our lives.”</a:t>
            </a:r>
          </a:p>
          <a:p>
            <a:pPr marL="0" indent="0">
              <a:lnSpc>
                <a:spcPct val="130000"/>
              </a:lnSpc>
              <a:spcBef>
                <a:spcPts val="0"/>
              </a:spcBef>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Burnout workbook’ (p. </a:t>
            </a:r>
            <a:r>
              <a:rPr lang="en-GB" sz="1800"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50</a:t>
            </a: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a:t>
            </a: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rPr>
              <a:t>Emily and Amelia </a:t>
            </a:r>
            <a:r>
              <a:rPr lang="en-GB" sz="1800" dirty="0" err="1">
                <a:solidFill>
                  <a:srgbClr val="102350"/>
                </a:solidFill>
                <a:effectLst/>
                <a:latin typeface="Brown Light" panose="02000000000000000000" pitchFamily="2" charset="77"/>
              </a:rPr>
              <a:t>Nagoski</a:t>
            </a:r>
            <a:endPar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757425033"/>
      </p:ext>
    </p:extLst>
  </p:cSld>
  <p:clrMapOvr>
    <a:masterClrMapping/>
  </p:clrMapOvr>
  <p:transition spd="med" advTm="101077"/>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The benefits of ‘helping’</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4342678" y="1878605"/>
            <a:ext cx="4319444" cy="6852440"/>
          </a:xfrm>
        </p:spPr>
        <p:txBody>
          <a:bodyPr anchor="t">
            <a:normAutofit fontScale="85000" lnSpcReduction="20000"/>
          </a:bodyPr>
          <a:lstStyle/>
          <a:p>
            <a:pPr marL="0" indent="0">
              <a:lnSpc>
                <a:spcPct val="140000"/>
              </a:lnSpc>
              <a:spcBef>
                <a:spcPts val="0"/>
              </a:spcBef>
              <a:buNone/>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Helping others helps you:</a:t>
            </a:r>
          </a:p>
          <a:p>
            <a:pPr marL="0" indent="0">
              <a:lnSpc>
                <a:spcPct val="140000"/>
              </a:lnSpc>
              <a:spcBef>
                <a:spcPts val="0"/>
              </a:spcBef>
              <a:buNone/>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Make better judgements</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Enjoy a warm glow</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Reduce stress</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Reduce anxiety</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Feel hopeful</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Build courage </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Bring motivation</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Increase energy</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Feel euphoric </a:t>
            </a:r>
          </a:p>
          <a:p>
            <a:pPr lvl="0">
              <a:lnSpc>
                <a:spcPct val="140000"/>
              </a:lnSpc>
              <a:spcBef>
                <a:spcPts val="0"/>
              </a:spcBef>
              <a:buSzPct val="100000"/>
              <a:buFont typeface="Arial" panose="020B0604020202020204" pitchFamily="34" charset="0"/>
              <a:buChar char="•"/>
            </a:pPr>
            <a:r>
              <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Boost self-worth </a:t>
            </a:r>
          </a:p>
          <a:p>
            <a:pPr marL="0" lvl="0" indent="0">
              <a:lnSpc>
                <a:spcPct val="140000"/>
              </a:lnSpc>
              <a:spcBef>
                <a:spcPts val="0"/>
              </a:spcBef>
              <a:buSzPct val="100000"/>
              <a:buNone/>
            </a:pPr>
            <a:endParaRPr lang="en-GB" sz="2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Super-Helper Syndrome’ (p. 184)</a:t>
            </a:r>
          </a:p>
          <a:p>
            <a:pPr marL="0" lvl="0" indent="0" algn="r">
              <a:lnSpc>
                <a:spcPct val="140000"/>
              </a:lnSpc>
              <a:spcBef>
                <a:spcPts val="0"/>
              </a:spcBef>
              <a:buSzPct val="100000"/>
              <a:buNone/>
            </a:pPr>
            <a:r>
              <a:rPr lang="en-GB" sz="1900"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Jess Baker and Rod Vincent</a:t>
            </a:r>
            <a:endPar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endPar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30000"/>
              </a:lnSpc>
              <a:spcBef>
                <a:spcPts val="0"/>
              </a:spcBef>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1273830219"/>
      </p:ext>
    </p:extLst>
  </p:cSld>
  <p:clrMapOvr>
    <a:masterClrMapping/>
  </p:clrMapOvr>
  <p:transition spd="med" advTm="101077"/>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The benefits of ‘helping’</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1893354"/>
            <a:ext cx="11279474" cy="6852440"/>
          </a:xfrm>
        </p:spPr>
        <p:txBody>
          <a:bodyPr anchor="t">
            <a:normAutofit/>
          </a:bodyPr>
          <a:lstStyle/>
          <a:p>
            <a:pPr marL="0" lvl="0" indent="0">
              <a:lnSpc>
                <a:spcPct val="120000"/>
              </a:lnSpc>
              <a:spcBef>
                <a:spcPts val="0"/>
              </a:spcBef>
              <a:buSzPct val="100000"/>
              <a:buNone/>
            </a:pPr>
            <a:r>
              <a:rPr lang="en-GB" sz="2200" i="1"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“When we care for others it changes our biochemistry, activating systems of the brain that produce feelings of hope and courage”</a:t>
            </a:r>
            <a:r>
              <a:rPr lang="en-GB" sz="2200" i="1" dirty="0">
                <a:solidFill>
                  <a:srgbClr val="102350"/>
                </a:solidFill>
                <a:effectLst/>
                <a:latin typeface="Brown Light" panose="02000000000000000000" pitchFamily="2" charset="77"/>
              </a:rPr>
              <a:t> </a:t>
            </a:r>
            <a:endParaRPr lang="en-GB" sz="2200" i="1"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endParaRPr lang="en-GB" sz="22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Kelly McGonigal, Health Psychologist, Stanford University in </a:t>
            </a:r>
            <a:r>
              <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Super-Helper Syndrome’ (p. 184)</a:t>
            </a:r>
          </a:p>
          <a:p>
            <a:pPr marL="0" lvl="0" indent="0" algn="r">
              <a:lnSpc>
                <a:spcPct val="140000"/>
              </a:lnSpc>
              <a:spcBef>
                <a:spcPts val="0"/>
              </a:spcBef>
              <a:buSzPct val="100000"/>
              <a:buNone/>
            </a:pPr>
            <a:r>
              <a:rPr lang="en-GB" sz="1900" dirty="0">
                <a:solidFill>
                  <a:srgbClr val="102350"/>
                </a:solidFill>
                <a:latin typeface="Brown Light" panose="02000000000000000000" pitchFamily="2" charset="77"/>
                <a:ea typeface="Calibri" panose="020F0502020204030204" pitchFamily="34" charset="0"/>
                <a:cs typeface="Times New Roman" panose="02020603050405020304" pitchFamily="18" charset="0"/>
              </a:rPr>
              <a:t>Jess Baker and Rod Vincent</a:t>
            </a:r>
            <a:endPar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endPar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30000"/>
              </a:lnSpc>
              <a:spcBef>
                <a:spcPts val="0"/>
              </a:spcBef>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486960773"/>
      </p:ext>
    </p:extLst>
  </p:cSld>
  <p:clrMapOvr>
    <a:masterClrMapping/>
  </p:clrMapOvr>
  <p:transition spd="med" advTm="101077"/>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1122282"/>
          </a:xfrm>
        </p:spPr>
        <p:txBody>
          <a:bodyPr anchor="b">
            <a:noAutofit/>
          </a:bodyPr>
          <a:lstStyle/>
          <a:p>
            <a:pPr>
              <a:lnSpc>
                <a:spcPct val="120000"/>
              </a:lnSpc>
            </a:pPr>
            <a:r>
              <a:rPr lang="en-US" sz="3200" dirty="0">
                <a:latin typeface="Brown Light" panose="02000000000000000000" pitchFamily="2" charset="77"/>
              </a:rPr>
              <a:t>Envisioning ‘healthy helping’: </a:t>
            </a:r>
            <a:br>
              <a:rPr lang="en-US" sz="3200" dirty="0">
                <a:latin typeface="Brown Light" panose="02000000000000000000" pitchFamily="2" charset="77"/>
              </a:rPr>
            </a:br>
            <a:r>
              <a:rPr lang="en-US" sz="3200" dirty="0">
                <a:latin typeface="Brown Light" panose="02000000000000000000" pitchFamily="2" charset="77"/>
              </a:rPr>
              <a:t>practical activity</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2683914" y="2536722"/>
            <a:ext cx="7816645" cy="6415549"/>
          </a:xfrm>
        </p:spPr>
        <p:txBody>
          <a:bodyPr anchor="t">
            <a:normAutofit/>
          </a:bodyPr>
          <a:lstStyle/>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Write your own story of all the benefits that helping brings to you. Remember all of the times when you’ve felt great about helping. Don’t be afraid to be bold in claiming everything you have to gain. </a:t>
            </a:r>
          </a:p>
          <a:p>
            <a:pPr marL="0" indent="0">
              <a:lnSpc>
                <a:spcPct val="130000"/>
              </a:lnSpc>
              <a:spcBef>
                <a:spcPts val="0"/>
              </a:spcBef>
              <a:buNone/>
            </a:pPr>
            <a:endPar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30000"/>
              </a:lnSpc>
              <a:spcBef>
                <a:spcPts val="0"/>
              </a:spcBef>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405243056"/>
      </p:ext>
    </p:extLst>
  </p:cSld>
  <p:clrMapOvr>
    <a:masterClrMapping/>
  </p:clrMapOvr>
  <p:transition spd="med" advTm="101077"/>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1122282"/>
          </a:xfrm>
        </p:spPr>
        <p:txBody>
          <a:bodyPr anchor="b">
            <a:noAutofit/>
          </a:bodyPr>
          <a:lstStyle/>
          <a:p>
            <a:pPr>
              <a:lnSpc>
                <a:spcPct val="120000"/>
              </a:lnSpc>
            </a:pPr>
            <a:r>
              <a:rPr lang="en-US" sz="3200" dirty="0">
                <a:latin typeface="Brown Light" panose="02000000000000000000" pitchFamily="2" charset="77"/>
              </a:rPr>
              <a:t>Reconnecting with our ‘something larger’: why?</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2536722"/>
            <a:ext cx="4386416" cy="6415549"/>
          </a:xfrm>
        </p:spPr>
        <p:txBody>
          <a:bodyPr anchor="t">
            <a:normAutofit/>
          </a:bodyPr>
          <a:lstStyle/>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It is not about ‘what’ we do, or ‘how’ we do it, but ‘why’ we do it. </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Drawing on lessons from marketing and business - Simon Sinek’s ‘Start with Why’, watch this video and then take some time to think about and develop your ‘why’. You may need to start by reflecting on ‘what’ you do and ‘how’ you do it before being able to trace back to ‘why’.</a:t>
            </a:r>
          </a:p>
          <a:p>
            <a:pPr marL="0" indent="0">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30000"/>
              </a:lnSpc>
              <a:spcBef>
                <a:spcPts val="0"/>
              </a:spcBef>
              <a:buNone/>
            </a:pPr>
            <a:endParaRPr lang="en-GB" sz="19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3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 </a:t>
            </a:r>
          </a:p>
          <a:p>
            <a:pPr marL="0" indent="0">
              <a:lnSpc>
                <a:spcPct val="130000"/>
              </a:lnSpc>
              <a:spcBef>
                <a:spcPts val="0"/>
              </a:spcBef>
              <a:buNone/>
            </a:pPr>
            <a:endParaRPr lang="en-GB" sz="2800" dirty="0">
              <a:solidFill>
                <a:srgbClr val="102350"/>
              </a:solidFill>
              <a:latin typeface="Century Gothic" panose="020B0502020202020204" pitchFamily="34" charset="0"/>
            </a:endParaRPr>
          </a:p>
        </p:txBody>
      </p:sp>
      <p:pic>
        <p:nvPicPr>
          <p:cNvPr id="6" name="Picture 5" descr="A cartoon of a person standing in front of a group of people&#10;&#10;Description automatically generated">
            <a:hlinkClick r:id="rId3"/>
            <a:extLst>
              <a:ext uri="{FF2B5EF4-FFF2-40B4-BE49-F238E27FC236}">
                <a16:creationId xmlns:a16="http://schemas.microsoft.com/office/drawing/2014/main" id="{4D7FDD6B-EDD5-3C5D-BD45-9E62B87CD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400" y="3597422"/>
            <a:ext cx="5546623" cy="3140955"/>
          </a:xfrm>
          <a:prstGeom prst="rect">
            <a:avLst/>
          </a:prstGeom>
        </p:spPr>
      </p:pic>
    </p:spTree>
    <p:custDataLst>
      <p:tags r:id="rId1"/>
    </p:custDataLst>
    <p:extLst>
      <p:ext uri="{BB962C8B-B14F-4D97-AF65-F5344CB8AC3E}">
        <p14:creationId xmlns:p14="http://schemas.microsoft.com/office/powerpoint/2010/main" val="173066014"/>
      </p:ext>
    </p:extLst>
  </p:cSld>
  <p:clrMapOvr>
    <a:masterClrMapping/>
  </p:clrMapOvr>
  <p:transition spd="med" advTm="101077"/>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Questions…"/>
          <p:cNvSpPr txBox="1">
            <a:spLocks noGrp="1"/>
          </p:cNvSpPr>
          <p:nvPr>
            <p:ph type="title"/>
          </p:nvPr>
        </p:nvSpPr>
        <p:spPr>
          <a:xfrm>
            <a:off x="404372" y="483805"/>
            <a:ext cx="6745936" cy="1434935"/>
          </a:xfrm>
          <a:prstGeom prst="rect">
            <a:avLst/>
          </a:prstGeom>
        </p:spPr>
        <p:txBody>
          <a:bodyPr anchor="t">
            <a:normAutofit/>
          </a:bodyPr>
          <a:lstStyle/>
          <a:p>
            <a:r>
              <a:rPr lang="en-GB" dirty="0"/>
              <a:t>Thank you for joining the session</a:t>
            </a:r>
            <a:endParaRPr dirty="0"/>
          </a:p>
        </p:txBody>
      </p:sp>
    </p:spTree>
  </p:cSld>
  <p:clrMapOvr>
    <a:masterClrMapping/>
  </p:clrMapOvr>
  <p:transition spd="med" advTm="5976"/>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72DA7-6750-B74A-BE79-F94098FA3683}"/>
              </a:ext>
            </a:extLst>
          </p:cNvPr>
          <p:cNvPicPr>
            <a:picLocks noChangeAspect="1"/>
          </p:cNvPicPr>
          <p:nvPr/>
        </p:nvPicPr>
        <p:blipFill>
          <a:blip r:embed="rId2"/>
          <a:stretch>
            <a:fillRect/>
          </a:stretch>
        </p:blipFill>
        <p:spPr>
          <a:xfrm>
            <a:off x="-15556" y="1"/>
            <a:ext cx="13035912" cy="9753600"/>
          </a:xfrm>
          <a:prstGeom prst="rect">
            <a:avLst/>
          </a:prstGeom>
        </p:spPr>
      </p:pic>
    </p:spTree>
    <p:extLst>
      <p:ext uri="{BB962C8B-B14F-4D97-AF65-F5344CB8AC3E}">
        <p14:creationId xmlns:p14="http://schemas.microsoft.com/office/powerpoint/2010/main" val="2128358298"/>
      </p:ext>
    </p:extLst>
  </p:cSld>
  <p:clrMapOvr>
    <a:masterClrMapping/>
  </p:clrMapOvr>
  <p:transition spd="med" advTm="710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434715" y="648394"/>
            <a:ext cx="12336905" cy="1150426"/>
          </a:xfrm>
        </p:spPr>
        <p:txBody>
          <a:bodyPr anchor="t">
            <a:normAutofit fontScale="90000"/>
          </a:bodyPr>
          <a:lstStyle/>
          <a:p>
            <a:r>
              <a:rPr lang="en-US" dirty="0">
                <a:latin typeface="Brown Light" panose="02000000000000000000" pitchFamily="2" charset="77"/>
              </a:rPr>
              <a:t>What do you know about ‘burnout’?</a:t>
            </a:r>
            <a:br>
              <a:rPr lang="en-US"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851976" y="2593298"/>
            <a:ext cx="11300848" cy="1364105"/>
          </a:xfrm>
        </p:spPr>
        <p:txBody>
          <a:bodyPr anchor="t">
            <a:noAutofit/>
          </a:bodyPr>
          <a:lstStyle/>
          <a:p>
            <a:pPr marL="0" indent="0" algn="ctr">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What 5 words come up for you when I use the word ‘burnout’, write these into the chat?</a:t>
            </a:r>
          </a:p>
          <a:p>
            <a:pPr marL="0" indent="0" algn="ctr">
              <a:lnSpc>
                <a:spcPct val="120000"/>
              </a:lnSpc>
              <a:spcBef>
                <a:spcPts val="0"/>
              </a:spcBef>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437512"/>
      </p:ext>
    </p:extLst>
  </p:cSld>
  <p:clrMapOvr>
    <a:masterClrMapping/>
  </p:clrMapOvr>
  <p:transition spd="med" advTm="4584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648393"/>
            <a:ext cx="11099800" cy="1197339"/>
          </a:xfrm>
        </p:spPr>
        <p:txBody>
          <a:bodyPr anchor="t">
            <a:normAutofit fontScale="90000"/>
          </a:bodyPr>
          <a:lstStyle/>
          <a:p>
            <a:r>
              <a:rPr lang="en-US" dirty="0">
                <a:latin typeface="Brown Light" panose="02000000000000000000" pitchFamily="2" charset="77"/>
              </a:rPr>
              <a:t>Defining the terms</a:t>
            </a:r>
            <a:br>
              <a:rPr lang="en-US"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6192157" y="3390900"/>
            <a:ext cx="5198533" cy="2971799"/>
          </a:xfrm>
        </p:spPr>
        <p:txBody>
          <a:bodyPr anchor="t">
            <a:noAutofit/>
          </a:bodyPr>
          <a:lstStyle/>
          <a:p>
            <a:pPr marL="0" indent="0" algn="ctr">
              <a:buSzPct val="100000"/>
              <a:buNone/>
            </a:pPr>
            <a:r>
              <a:rPr lang="en-GB" sz="30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Burnout </a:t>
            </a:r>
            <a:endParaRPr lang="en-GB" sz="30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ctr">
              <a:buSzPct val="100000"/>
              <a:buNone/>
            </a:pPr>
            <a:r>
              <a:rPr lang="en-GB" sz="30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Compassion fatigue</a:t>
            </a:r>
            <a:endParaRPr lang="en-GB" sz="30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ctr">
              <a:buSzPct val="100000"/>
              <a:buNone/>
            </a:pPr>
            <a:r>
              <a:rPr lang="en-GB" sz="30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Vicarious trauma</a:t>
            </a:r>
            <a:endParaRPr lang="en-GB" sz="30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24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B172D1A-6546-C84F-A0C7-12A17F788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757" y="2031999"/>
            <a:ext cx="4851400" cy="5689600"/>
          </a:xfrm>
          <a:prstGeom prst="rect">
            <a:avLst/>
          </a:prstGeom>
        </p:spPr>
      </p:pic>
    </p:spTree>
    <p:extLst>
      <p:ext uri="{BB962C8B-B14F-4D97-AF65-F5344CB8AC3E}">
        <p14:creationId xmlns:p14="http://schemas.microsoft.com/office/powerpoint/2010/main" val="1732061010"/>
      </p:ext>
    </p:extLst>
  </p:cSld>
  <p:clrMapOvr>
    <a:masterClrMapping/>
  </p:clrMapOvr>
  <p:transition spd="med" advTm="1348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648393"/>
            <a:ext cx="11099800" cy="1197339"/>
          </a:xfrm>
        </p:spPr>
        <p:txBody>
          <a:bodyPr anchor="t">
            <a:normAutofit fontScale="90000"/>
          </a:bodyPr>
          <a:lstStyle/>
          <a:p>
            <a:r>
              <a:rPr lang="en-US" dirty="0">
                <a:latin typeface="Brown Light" panose="02000000000000000000" pitchFamily="2" charset="77"/>
              </a:rPr>
              <a:t>burnout</a:t>
            </a:r>
            <a:br>
              <a:rPr lang="en-US"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1156910" y="2419350"/>
            <a:ext cx="5946019" cy="4914900"/>
          </a:xfrm>
        </p:spPr>
        <p:txBody>
          <a:bodyPr anchor="t">
            <a:noAutofit/>
          </a:bodyPr>
          <a:lstStyle/>
          <a:p>
            <a:pPr marL="0" indent="0" algn="ctr">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A state of physical and emotional exhaustion, characterised by diminished motivation,  pervasive helplessness, frustration, a sense of failure, loss of power and agency, a lack of value and appreciation, increased loneliness and detachment, withdrawal and isolation, overwhelm and procrastination. </a:t>
            </a:r>
          </a:p>
          <a:p>
            <a:pPr marL="0" indent="0" algn="ctr">
              <a:lnSpc>
                <a:spcPct val="120000"/>
              </a:lnSpc>
              <a:spcBef>
                <a:spcPts val="0"/>
              </a:spcBef>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ctr">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Like all forms of stress, burnout impacts both our physical and mental health meaning that we are more susceptible to illness. </a:t>
            </a: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3EB80DE7-D0B5-7B48-BA79-87B512F5A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2565021"/>
            <a:ext cx="3242733" cy="3737807"/>
          </a:xfrm>
          <a:prstGeom prst="rect">
            <a:avLst/>
          </a:prstGeom>
        </p:spPr>
      </p:pic>
    </p:spTree>
    <p:extLst>
      <p:ext uri="{BB962C8B-B14F-4D97-AF65-F5344CB8AC3E}">
        <p14:creationId xmlns:p14="http://schemas.microsoft.com/office/powerpoint/2010/main" val="3854208807"/>
      </p:ext>
    </p:extLst>
  </p:cSld>
  <p:clrMapOvr>
    <a:masterClrMapping/>
  </p:clrMapOvr>
  <p:transition spd="med" advTm="4346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648393"/>
            <a:ext cx="11099800" cy="1197339"/>
          </a:xfrm>
        </p:spPr>
        <p:txBody>
          <a:bodyPr anchor="t">
            <a:normAutofit fontScale="90000"/>
          </a:bodyPr>
          <a:lstStyle/>
          <a:p>
            <a:r>
              <a:rPr lang="en-US" dirty="0">
                <a:latin typeface="Brown Light" panose="02000000000000000000" pitchFamily="2" charset="77"/>
              </a:rPr>
              <a:t>Compassion fatigue</a:t>
            </a:r>
            <a:br>
              <a:rPr lang="en-US"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6906986" y="2041071"/>
            <a:ext cx="4607682" cy="5782129"/>
          </a:xfrm>
        </p:spPr>
        <p:txBody>
          <a:bodyPr anchor="t">
            <a:noAutofit/>
          </a:bodyPr>
          <a:lstStyle/>
          <a:p>
            <a:pPr marL="0" indent="0">
              <a:lnSpc>
                <a:spcPct val="120000"/>
              </a:lnSpc>
              <a:spcBef>
                <a:spcPts val="0"/>
              </a:spcBef>
              <a:buNone/>
            </a:pPr>
            <a:endParaRPr lang="en-GB" sz="2400"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marL="0" indent="0" algn="ctr">
              <a:lnSpc>
                <a:spcPct val="120000"/>
              </a:lnSpc>
              <a:spcBef>
                <a:spcPts val="0"/>
              </a:spcBef>
              <a:buNone/>
            </a:pPr>
            <a:r>
              <a:rPr lang="en-GB" sz="22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‘a state of exhaustion and dysfunction biologically, psychologically, and socially as a result of prolonged exposure to compassion stress and all it invokes’ </a:t>
            </a:r>
          </a:p>
          <a:p>
            <a:pPr marL="0" indent="0" algn="ctr">
              <a:lnSpc>
                <a:spcPct val="120000"/>
              </a:lnSpc>
              <a:spcBef>
                <a:spcPts val="0"/>
              </a:spcBef>
              <a:buNone/>
            </a:pPr>
            <a:endParaRPr lang="en-GB" sz="2400" dirty="0">
              <a:solidFill>
                <a:srgbClr val="102350"/>
              </a:solidFill>
              <a:latin typeface="Brown Light" panose="02000000000000000000" pitchFamily="2" charset="77"/>
              <a:ea typeface="Calibri" panose="020F0502020204030204" pitchFamily="34" charset="0"/>
              <a:cs typeface="Calibri" panose="020F0502020204030204" pitchFamily="34" charset="0"/>
            </a:endParaRPr>
          </a:p>
          <a:p>
            <a:pPr marL="0" indent="0" algn="ctr">
              <a:lnSpc>
                <a:spcPct val="120000"/>
              </a:lnSpc>
              <a:spcBef>
                <a:spcPts val="0"/>
              </a:spcBef>
              <a:buNone/>
            </a:pPr>
            <a:endParaRPr lang="en-GB" sz="24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gn="ctr">
              <a:lnSpc>
                <a:spcPct val="120000"/>
              </a:lnSpc>
              <a:buNone/>
            </a:pPr>
            <a:r>
              <a:rPr lang="en-GB" sz="16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Figley, C (1995) </a:t>
            </a:r>
            <a:r>
              <a:rPr lang="en-GB" sz="1600" i="1"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a:t>
            </a:r>
            <a:r>
              <a:rPr lang="en-GB" sz="1600" i="1"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Compassion fatigue: Toward a new understanding of the costs of caring’</a:t>
            </a:r>
            <a:r>
              <a:rPr lang="en-GB" sz="1600" i="1"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 </a:t>
            </a:r>
            <a:r>
              <a:rPr lang="en-GB" sz="16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p. 253 </a:t>
            </a:r>
            <a:endParaRPr lang="en-GB" sz="1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24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25DE496-384D-2F44-93F1-47211A5A1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32" y="2041071"/>
            <a:ext cx="5352286" cy="4753429"/>
          </a:xfrm>
          <a:prstGeom prst="rect">
            <a:avLst/>
          </a:prstGeom>
        </p:spPr>
      </p:pic>
    </p:spTree>
    <p:extLst>
      <p:ext uri="{BB962C8B-B14F-4D97-AF65-F5344CB8AC3E}">
        <p14:creationId xmlns:p14="http://schemas.microsoft.com/office/powerpoint/2010/main" val="4200982456"/>
      </p:ext>
    </p:extLst>
  </p:cSld>
  <p:clrMapOvr>
    <a:masterClrMapping/>
  </p:clrMapOvr>
  <p:transition spd="med" advTm="7400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648393"/>
            <a:ext cx="11099800" cy="1197339"/>
          </a:xfrm>
        </p:spPr>
        <p:txBody>
          <a:bodyPr anchor="t">
            <a:normAutofit fontScale="90000"/>
          </a:bodyPr>
          <a:lstStyle/>
          <a:p>
            <a:r>
              <a:rPr lang="en-US" dirty="0">
                <a:latin typeface="Brown Light" panose="02000000000000000000" pitchFamily="2" charset="77"/>
              </a:rPr>
              <a:t>Vicarious trauma</a:t>
            </a:r>
            <a:br>
              <a:rPr lang="en-US"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64596" y="3092904"/>
            <a:ext cx="5537804" cy="2656116"/>
          </a:xfrm>
        </p:spPr>
        <p:txBody>
          <a:bodyPr anchor="t">
            <a:noAutofit/>
          </a:bodyPr>
          <a:lstStyle/>
          <a:p>
            <a:pPr marL="0" indent="0" algn="ctr">
              <a:buNone/>
            </a:pPr>
            <a:r>
              <a:rPr lang="en-GB" sz="2200" i="1"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‘The personal transformation experienced by those who work with trauma’ </a:t>
            </a:r>
            <a:r>
              <a:rPr lang="en-GB" sz="2400" i="1"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 </a:t>
            </a:r>
            <a:endParaRPr lang="en-GB" sz="2400" i="1"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24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2400" dirty="0">
              <a:solidFill>
                <a:srgbClr val="102350"/>
              </a:solidFill>
              <a:latin typeface="Brown Light" panose="02000000000000000000" pitchFamily="2" charset="77"/>
              <a:ea typeface="Calibri" panose="020F0502020204030204" pitchFamily="34" charset="0"/>
              <a:cs typeface="Times New Roman" panose="02020603050405020304" pitchFamily="18" charset="0"/>
            </a:endParaRPr>
          </a:p>
          <a:p>
            <a:pPr marL="0" indent="0" algn="ctr">
              <a:lnSpc>
                <a:spcPct val="120000"/>
              </a:lnSpc>
              <a:spcBef>
                <a:spcPts val="0"/>
              </a:spcBef>
              <a:buNone/>
            </a:pPr>
            <a:r>
              <a:rPr lang="en-GB" sz="16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McCann, L and Pearlman, L </a:t>
            </a:r>
            <a:r>
              <a:rPr lang="en-GB" sz="1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(1990) </a:t>
            </a:r>
            <a:r>
              <a:rPr lang="en-GB" sz="1600" i="1"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‘Vicarious traumatization: a framework for understanding the psychological effects of working with victims’</a:t>
            </a:r>
            <a:r>
              <a:rPr lang="en-GB" sz="1600" i="1"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  </a:t>
            </a:r>
            <a:r>
              <a:rPr lang="en-GB" sz="1600" dirty="0">
                <a:solidFill>
                  <a:srgbClr val="102350"/>
                </a:solidFill>
                <a:effectLst/>
                <a:latin typeface="Brown Light" panose="02000000000000000000" pitchFamily="2" charset="77"/>
                <a:ea typeface="Calibri" panose="020F0502020204030204" pitchFamily="34" charset="0"/>
                <a:cs typeface="Calibri" panose="020F0502020204030204" pitchFamily="34" charset="0"/>
              </a:rPr>
              <a:t>p.199</a:t>
            </a:r>
            <a:endParaRPr lang="en-GB" sz="16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24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p:txBody>
      </p:sp>
      <p:pic>
        <p:nvPicPr>
          <p:cNvPr id="5" name="Picture 4" descr="A picture containing decorated, colorful&#10;&#10;Description automatically generated">
            <a:extLst>
              <a:ext uri="{FF2B5EF4-FFF2-40B4-BE49-F238E27FC236}">
                <a16:creationId xmlns:a16="http://schemas.microsoft.com/office/drawing/2014/main" id="{D848E55C-A3D0-EA47-B852-2EDEEE53EC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2222" y="3092904"/>
            <a:ext cx="3420737" cy="3177268"/>
          </a:xfrm>
          <a:prstGeom prst="rect">
            <a:avLst/>
          </a:prstGeom>
        </p:spPr>
      </p:pic>
    </p:spTree>
    <p:extLst>
      <p:ext uri="{BB962C8B-B14F-4D97-AF65-F5344CB8AC3E}">
        <p14:creationId xmlns:p14="http://schemas.microsoft.com/office/powerpoint/2010/main" val="1426911846"/>
      </p:ext>
    </p:extLst>
  </p:cSld>
  <p:clrMapOvr>
    <a:masterClrMapping/>
  </p:clrMapOvr>
  <p:transition spd="med" advTm="26911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What does ‘burnout’ tell us about:</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952500" y="2668249"/>
            <a:ext cx="11099800" cy="2578308"/>
          </a:xfrm>
        </p:spPr>
        <p:txBody>
          <a:bodyPr anchor="t">
            <a:normAutofit/>
          </a:bodyPr>
          <a:lstStyle/>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Anger, frustration, courage and the need for reconnection or change?</a:t>
            </a:r>
          </a:p>
          <a:p>
            <a:pPr lvl="0">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What we need and what we care about?</a:t>
            </a: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706822130"/>
      </p:ext>
    </p:extLst>
  </p:cSld>
  <p:clrMapOvr>
    <a:masterClrMapping/>
  </p:clrMapOvr>
  <p:transition spd="med" advTm="10107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952500" y="588531"/>
            <a:ext cx="11279474" cy="790564"/>
          </a:xfrm>
        </p:spPr>
        <p:txBody>
          <a:bodyPr anchor="b">
            <a:noAutofit/>
          </a:bodyPr>
          <a:lstStyle/>
          <a:p>
            <a:pPr>
              <a:lnSpc>
                <a:spcPct val="120000"/>
              </a:lnSpc>
            </a:pPr>
            <a:r>
              <a:rPr lang="en-US" sz="3200" dirty="0">
                <a:latin typeface="Brown Light" panose="02000000000000000000" pitchFamily="2" charset="77"/>
              </a:rPr>
              <a:t>Reflecting on ‘frustration’</a:t>
            </a:r>
          </a:p>
        </p:txBody>
      </p:sp>
      <p:sp>
        <p:nvSpPr>
          <p:cNvPr id="4" name="Content Placeholder 2">
            <a:extLst>
              <a:ext uri="{FF2B5EF4-FFF2-40B4-BE49-F238E27FC236}">
                <a16:creationId xmlns:a16="http://schemas.microsoft.com/office/drawing/2014/main" id="{AD73C586-3709-4145-84D1-BF153C2AE04A}"/>
              </a:ext>
            </a:extLst>
          </p:cNvPr>
          <p:cNvSpPr>
            <a:spLocks noGrp="1"/>
          </p:cNvSpPr>
          <p:nvPr>
            <p:ph idx="1"/>
          </p:nvPr>
        </p:nvSpPr>
        <p:spPr>
          <a:xfrm>
            <a:off x="2803785" y="2098624"/>
            <a:ext cx="7576903" cy="5531370"/>
          </a:xfrm>
        </p:spPr>
        <p:txBody>
          <a:bodyPr anchor="t">
            <a:normAutofit/>
          </a:bodyPr>
          <a:lstStyle/>
          <a:p>
            <a:pPr>
              <a:lnSpc>
                <a:spcPct val="140000"/>
              </a:lnSpc>
              <a:spcBef>
                <a:spcPts val="0"/>
              </a:spcBef>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Does frustration seem like a good thing or a bad thing? </a:t>
            </a:r>
          </a:p>
          <a:p>
            <a:pPr marL="0" indent="0">
              <a:lnSpc>
                <a:spcPct val="14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a:lnSpc>
                <a:spcPct val="140000"/>
              </a:lnSpc>
              <a:spcBef>
                <a:spcPts val="0"/>
              </a:spcBef>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Productive or disruptive? </a:t>
            </a:r>
          </a:p>
          <a:p>
            <a:pPr marL="0" indent="0">
              <a:lnSpc>
                <a:spcPct val="14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a:lnSpc>
                <a:spcPct val="140000"/>
              </a:lnSpc>
              <a:spcBef>
                <a:spcPts val="0"/>
              </a:spcBef>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What is frustration exactly, and what causes it? </a:t>
            </a:r>
          </a:p>
          <a:p>
            <a:pPr marL="0" indent="0">
              <a:lnSpc>
                <a:spcPct val="14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a:lnSpc>
                <a:spcPct val="140000"/>
              </a:lnSpc>
              <a:spcBef>
                <a:spcPts val="0"/>
              </a:spcBef>
              <a:buSzPct val="100000"/>
              <a:buFont typeface="Arial" panose="020B0604020202020204" pitchFamily="34" charset="0"/>
              <a:buChar char="•"/>
            </a:pPr>
            <a:r>
              <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What can you do about it?</a:t>
            </a:r>
          </a:p>
          <a:p>
            <a:pPr marL="0" indent="0">
              <a:lnSpc>
                <a:spcPct val="14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40000"/>
              </a:lnSpc>
              <a:spcBef>
                <a:spcPts val="0"/>
              </a:spcBef>
              <a:buSzPct val="100000"/>
              <a:buNone/>
            </a:pPr>
            <a:endParaRPr lang="en-GB" sz="22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rPr>
              <a:t>‘The Burnout workbook’ (p. 31)</a:t>
            </a:r>
          </a:p>
          <a:p>
            <a:pPr marL="0" lvl="0" indent="0" algn="r">
              <a:lnSpc>
                <a:spcPct val="140000"/>
              </a:lnSpc>
              <a:spcBef>
                <a:spcPts val="0"/>
              </a:spcBef>
              <a:buSzPct val="100000"/>
              <a:buNone/>
            </a:pPr>
            <a:r>
              <a:rPr lang="en-GB" sz="1800" dirty="0">
                <a:solidFill>
                  <a:srgbClr val="102350"/>
                </a:solidFill>
                <a:effectLst/>
                <a:latin typeface="Brown Light" panose="02000000000000000000" pitchFamily="2" charset="77"/>
              </a:rPr>
              <a:t>Emily and Amelia </a:t>
            </a:r>
            <a:r>
              <a:rPr lang="en-GB" sz="1800" dirty="0" err="1">
                <a:solidFill>
                  <a:srgbClr val="102350"/>
                </a:solidFill>
                <a:effectLst/>
                <a:latin typeface="Brown Light" panose="02000000000000000000" pitchFamily="2" charset="77"/>
              </a:rPr>
              <a:t>Nagoski</a:t>
            </a:r>
            <a:endParaRPr lang="en-GB" sz="1800" dirty="0">
              <a:solidFill>
                <a:srgbClr val="102350"/>
              </a:solidFill>
              <a:effectLst/>
              <a:latin typeface="Brown Light" panose="02000000000000000000" pitchFamily="2" charset="77"/>
              <a:ea typeface="Calibri" panose="020F0502020204030204" pitchFamily="34" charset="0"/>
              <a:cs typeface="Times New Roman" panose="02020603050405020304" pitchFamily="18"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528448355"/>
      </p:ext>
    </p:extLst>
  </p:cSld>
  <p:clrMapOvr>
    <a:masterClrMapping/>
  </p:clrMapOvr>
  <p:transition spd="med" advTm="101077"/>
</p:sld>
</file>

<file path=ppt/tags/tag1.xml><?xml version="1.0" encoding="utf-8"?>
<p:tagLst xmlns:a="http://schemas.openxmlformats.org/drawingml/2006/main" xmlns:r="http://schemas.openxmlformats.org/officeDocument/2006/relationships" xmlns:p="http://schemas.openxmlformats.org/presentationml/2006/main">
  <p:tag name="TIMING" val="|0.1|24"/>
</p:tagLst>
</file>

<file path=ppt/tags/tag10.xml><?xml version="1.0" encoding="utf-8"?>
<p:tagLst xmlns:a="http://schemas.openxmlformats.org/drawingml/2006/main" xmlns:r="http://schemas.openxmlformats.org/officeDocument/2006/relationships" xmlns:p="http://schemas.openxmlformats.org/presentationml/2006/main">
  <p:tag name="TIMING" val="|0.1|24"/>
</p:tagLst>
</file>

<file path=ppt/tags/tag11.xml><?xml version="1.0" encoding="utf-8"?>
<p:tagLst xmlns:a="http://schemas.openxmlformats.org/drawingml/2006/main" xmlns:r="http://schemas.openxmlformats.org/officeDocument/2006/relationships" xmlns:p="http://schemas.openxmlformats.org/presentationml/2006/main">
  <p:tag name="TIMING" val="|0.1|24"/>
</p:tagLst>
</file>

<file path=ppt/tags/tag12.xml><?xml version="1.0" encoding="utf-8"?>
<p:tagLst xmlns:a="http://schemas.openxmlformats.org/drawingml/2006/main" xmlns:r="http://schemas.openxmlformats.org/officeDocument/2006/relationships" xmlns:p="http://schemas.openxmlformats.org/presentationml/2006/main">
  <p:tag name="TIMING" val="|0.1|24"/>
</p:tagLst>
</file>

<file path=ppt/tags/tag13.xml><?xml version="1.0" encoding="utf-8"?>
<p:tagLst xmlns:a="http://schemas.openxmlformats.org/drawingml/2006/main" xmlns:r="http://schemas.openxmlformats.org/officeDocument/2006/relationships" xmlns:p="http://schemas.openxmlformats.org/presentationml/2006/main">
  <p:tag name="TIMING" val="|0.1|24"/>
</p:tagLst>
</file>

<file path=ppt/tags/tag14.xml><?xml version="1.0" encoding="utf-8"?>
<p:tagLst xmlns:a="http://schemas.openxmlformats.org/drawingml/2006/main" xmlns:r="http://schemas.openxmlformats.org/officeDocument/2006/relationships" xmlns:p="http://schemas.openxmlformats.org/presentationml/2006/main">
  <p:tag name="TIMING" val="|0.1|24"/>
</p:tagLst>
</file>

<file path=ppt/tags/tag15.xml><?xml version="1.0" encoding="utf-8"?>
<p:tagLst xmlns:a="http://schemas.openxmlformats.org/drawingml/2006/main" xmlns:r="http://schemas.openxmlformats.org/officeDocument/2006/relationships" xmlns:p="http://schemas.openxmlformats.org/presentationml/2006/main">
  <p:tag name="TIMING" val="|0.1|24"/>
</p:tagLst>
</file>

<file path=ppt/tags/tag16.xml><?xml version="1.0" encoding="utf-8"?>
<p:tagLst xmlns:a="http://schemas.openxmlformats.org/drawingml/2006/main" xmlns:r="http://schemas.openxmlformats.org/officeDocument/2006/relationships" xmlns:p="http://schemas.openxmlformats.org/presentationml/2006/main">
  <p:tag name="TIMING" val="|0.1|24"/>
</p:tagLst>
</file>

<file path=ppt/tags/tag17.xml><?xml version="1.0" encoding="utf-8"?>
<p:tagLst xmlns:a="http://schemas.openxmlformats.org/drawingml/2006/main" xmlns:r="http://schemas.openxmlformats.org/officeDocument/2006/relationships" xmlns:p="http://schemas.openxmlformats.org/presentationml/2006/main">
  <p:tag name="TIMING" val="|0.1|24"/>
</p:tagLst>
</file>

<file path=ppt/tags/tag18.xml><?xml version="1.0" encoding="utf-8"?>
<p:tagLst xmlns:a="http://schemas.openxmlformats.org/drawingml/2006/main" xmlns:r="http://schemas.openxmlformats.org/officeDocument/2006/relationships" xmlns:p="http://schemas.openxmlformats.org/presentationml/2006/main">
  <p:tag name="TIMING" val="|0.1|24"/>
</p:tagLst>
</file>

<file path=ppt/tags/tag19.xml><?xml version="1.0" encoding="utf-8"?>
<p:tagLst xmlns:a="http://schemas.openxmlformats.org/drawingml/2006/main" xmlns:r="http://schemas.openxmlformats.org/officeDocument/2006/relationships" xmlns:p="http://schemas.openxmlformats.org/presentationml/2006/main">
  <p:tag name="TIMING" val="|0.1|24"/>
</p:tagLst>
</file>

<file path=ppt/tags/tag2.xml><?xml version="1.0" encoding="utf-8"?>
<p:tagLst xmlns:a="http://schemas.openxmlformats.org/drawingml/2006/main" xmlns:r="http://schemas.openxmlformats.org/officeDocument/2006/relationships" xmlns:p="http://schemas.openxmlformats.org/presentationml/2006/main">
  <p:tag name="TIMING" val="|0.1|24"/>
</p:tagLst>
</file>

<file path=ppt/tags/tag20.xml><?xml version="1.0" encoding="utf-8"?>
<p:tagLst xmlns:a="http://schemas.openxmlformats.org/drawingml/2006/main" xmlns:r="http://schemas.openxmlformats.org/officeDocument/2006/relationships" xmlns:p="http://schemas.openxmlformats.org/presentationml/2006/main">
  <p:tag name="TIMING" val="|0.1|24"/>
</p:tagLst>
</file>

<file path=ppt/tags/tag3.xml><?xml version="1.0" encoding="utf-8"?>
<p:tagLst xmlns:a="http://schemas.openxmlformats.org/drawingml/2006/main" xmlns:r="http://schemas.openxmlformats.org/officeDocument/2006/relationships" xmlns:p="http://schemas.openxmlformats.org/presentationml/2006/main">
  <p:tag name="TIMING" val="|0.1|24"/>
</p:tagLst>
</file>

<file path=ppt/tags/tag4.xml><?xml version="1.0" encoding="utf-8"?>
<p:tagLst xmlns:a="http://schemas.openxmlformats.org/drawingml/2006/main" xmlns:r="http://schemas.openxmlformats.org/officeDocument/2006/relationships" xmlns:p="http://schemas.openxmlformats.org/presentationml/2006/main">
  <p:tag name="TIMING" val="|0.1|24"/>
</p:tagLst>
</file>

<file path=ppt/tags/tag5.xml><?xml version="1.0" encoding="utf-8"?>
<p:tagLst xmlns:a="http://schemas.openxmlformats.org/drawingml/2006/main" xmlns:r="http://schemas.openxmlformats.org/officeDocument/2006/relationships" xmlns:p="http://schemas.openxmlformats.org/presentationml/2006/main">
  <p:tag name="TIMING" val="|0.1|24"/>
</p:tagLst>
</file>

<file path=ppt/tags/tag6.xml><?xml version="1.0" encoding="utf-8"?>
<p:tagLst xmlns:a="http://schemas.openxmlformats.org/drawingml/2006/main" xmlns:r="http://schemas.openxmlformats.org/officeDocument/2006/relationships" xmlns:p="http://schemas.openxmlformats.org/presentationml/2006/main">
  <p:tag name="TIMING" val="|0.1|24"/>
</p:tagLst>
</file>

<file path=ppt/tags/tag7.xml><?xml version="1.0" encoding="utf-8"?>
<p:tagLst xmlns:a="http://schemas.openxmlformats.org/drawingml/2006/main" xmlns:r="http://schemas.openxmlformats.org/officeDocument/2006/relationships" xmlns:p="http://schemas.openxmlformats.org/presentationml/2006/main">
  <p:tag name="TIMING" val="|0.1|24"/>
</p:tagLst>
</file>

<file path=ppt/tags/tag8.xml><?xml version="1.0" encoding="utf-8"?>
<p:tagLst xmlns:a="http://schemas.openxmlformats.org/drawingml/2006/main" xmlns:r="http://schemas.openxmlformats.org/officeDocument/2006/relationships" xmlns:p="http://schemas.openxmlformats.org/presentationml/2006/main">
  <p:tag name="TIMING" val="|0.1|24"/>
</p:tagLst>
</file>

<file path=ppt/tags/tag9.xml><?xml version="1.0" encoding="utf-8"?>
<p:tagLst xmlns:a="http://schemas.openxmlformats.org/drawingml/2006/main" xmlns:r="http://schemas.openxmlformats.org/officeDocument/2006/relationships" xmlns:p="http://schemas.openxmlformats.org/presentationml/2006/main">
  <p:tag name="TIMING" val="|0.1|24"/>
</p:tagLst>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114237</TotalTime>
  <Words>1429</Words>
  <Application>Microsoft Office PowerPoint</Application>
  <PresentationFormat>Custom</PresentationFormat>
  <Paragraphs>179</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Brown Light</vt:lpstr>
      <vt:lpstr>Brown Regular</vt:lpstr>
      <vt:lpstr>Calibri</vt:lpstr>
      <vt:lpstr>Century Gothic</vt:lpstr>
      <vt:lpstr>Helvetica Neue</vt:lpstr>
      <vt:lpstr>Helvetica Neue Light</vt:lpstr>
      <vt:lpstr>Black</vt:lpstr>
      <vt:lpstr>Nicola Lester</vt:lpstr>
      <vt:lpstr>AIMS</vt:lpstr>
      <vt:lpstr>What do you know about ‘burnout’? </vt:lpstr>
      <vt:lpstr>Defining the terms </vt:lpstr>
      <vt:lpstr>burnout </vt:lpstr>
      <vt:lpstr>Compassion fatigue </vt:lpstr>
      <vt:lpstr>Vicarious trauma </vt:lpstr>
      <vt:lpstr>What does ‘burnout’ tell us about:</vt:lpstr>
      <vt:lpstr>Reflecting on ‘frustration’</vt:lpstr>
      <vt:lpstr>Books, self help and courses</vt:lpstr>
      <vt:lpstr>Books for reference</vt:lpstr>
      <vt:lpstr>Managing fatigue</vt:lpstr>
      <vt:lpstr>Windows of tolerance  (dysregulation to regulation)</vt:lpstr>
      <vt:lpstr>Control  and  acceptance:   Practical Activities</vt:lpstr>
      <vt:lpstr>Sort your stressors</vt:lpstr>
      <vt:lpstr>Planful problem solving</vt:lpstr>
      <vt:lpstr>Practicing positive appraisal</vt:lpstr>
      <vt:lpstr>The upside of stress</vt:lpstr>
      <vt:lpstr>Reducing resentment: establishing boundaries</vt:lpstr>
      <vt:lpstr>Permission to set boundaries:  the definition of ‘helping’</vt:lpstr>
      <vt:lpstr>4 forms of helping</vt:lpstr>
      <vt:lpstr>‘assumptive’ versus ‘responsive’ helping</vt:lpstr>
      <vt:lpstr>Reconnecting with meaning in our work</vt:lpstr>
      <vt:lpstr>The benefits of ‘helping’</vt:lpstr>
      <vt:lpstr>The benefits of ‘helping’</vt:lpstr>
      <vt:lpstr>Envisioning ‘healthy helping’:  practical activity</vt:lpstr>
      <vt:lpstr>Reconnecting with our ‘something larger’: why?</vt:lpstr>
      <vt:lpstr>Thank you for joining the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Nicola Lester</dc:title>
  <dc:creator>vicki.l.brown@sky.com</dc:creator>
  <cp:lastModifiedBy>Williams, Rianne</cp:lastModifiedBy>
  <cp:revision>479</cp:revision>
  <dcterms:created xsi:type="dcterms:W3CDTF">2020-04-25T21:30:31Z</dcterms:created>
  <dcterms:modified xsi:type="dcterms:W3CDTF">2024-02-13T15:24:58Z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ca86e8-6fb5-45dd-bb08-a8d185fa5301_Enabled">
    <vt:lpwstr>true</vt:lpwstr>
  </property>
  <property fmtid="{D5CDD505-2E9C-101B-9397-08002B2CF9AE}" pid="3" name="MSIP_Label_8eca86e8-6fb5-45dd-bb08-a8d185fa5301_SetDate">
    <vt:lpwstr>2024-02-13T15:24:54Z</vt:lpwstr>
  </property>
  <property fmtid="{D5CDD505-2E9C-101B-9397-08002B2CF9AE}" pid="4" name="MSIP_Label_8eca86e8-6fb5-45dd-bb08-a8d185fa5301_Method">
    <vt:lpwstr>Standard</vt:lpwstr>
  </property>
  <property fmtid="{D5CDD505-2E9C-101B-9397-08002B2CF9AE}" pid="5" name="MSIP_Label_8eca86e8-6fb5-45dd-bb08-a8d185fa5301_Name">
    <vt:lpwstr>Official</vt:lpwstr>
  </property>
  <property fmtid="{D5CDD505-2E9C-101B-9397-08002B2CF9AE}" pid="6" name="MSIP_Label_8eca86e8-6fb5-45dd-bb08-a8d185fa5301_SiteId">
    <vt:lpwstr>9fe658cd-b3cd-4056-8519-3222ffa96be8</vt:lpwstr>
  </property>
  <property fmtid="{D5CDD505-2E9C-101B-9397-08002B2CF9AE}" pid="7" name="MSIP_Label_8eca86e8-6fb5-45dd-bb08-a8d185fa5301_ActionId">
    <vt:lpwstr>eedd018c-b136-4bb4-af2a-308cdd386cb0</vt:lpwstr>
  </property>
  <property fmtid="{D5CDD505-2E9C-101B-9397-08002B2CF9AE}" pid="8" name="MSIP_Label_8eca86e8-6fb5-45dd-bb08-a8d185fa5301_ContentBits">
    <vt:lpwstr>0</vt:lpwstr>
  </property>
</Properties>
</file>