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1138" r:id="rId3"/>
    <p:sldId id="952" r:id="rId4"/>
    <p:sldId id="1098" r:id="rId5"/>
    <p:sldId id="1132" r:id="rId6"/>
    <p:sldId id="1099" r:id="rId7"/>
    <p:sldId id="1071" r:id="rId8"/>
    <p:sldId id="1100" r:id="rId9"/>
    <p:sldId id="1101" r:id="rId10"/>
    <p:sldId id="1102" r:id="rId11"/>
    <p:sldId id="1119" r:id="rId12"/>
    <p:sldId id="1069" r:id="rId13"/>
    <p:sldId id="1105" r:id="rId14"/>
    <p:sldId id="1121" r:id="rId15"/>
    <p:sldId id="1133" r:id="rId16"/>
    <p:sldId id="1107" r:id="rId17"/>
    <p:sldId id="1108" r:id="rId18"/>
    <p:sldId id="1114" r:id="rId19"/>
    <p:sldId id="1072" r:id="rId20"/>
    <p:sldId id="1115" r:id="rId21"/>
    <p:sldId id="1116" r:id="rId22"/>
    <p:sldId id="1117" r:id="rId23"/>
    <p:sldId id="1183" r:id="rId24"/>
    <p:sldId id="1176" r:id="rId25"/>
    <p:sldId id="1131" r:id="rId26"/>
    <p:sldId id="1120" r:id="rId27"/>
    <p:sldId id="1122" r:id="rId28"/>
    <p:sldId id="1134" r:id="rId29"/>
    <p:sldId id="1125" r:id="rId30"/>
    <p:sldId id="1126" r:id="rId31"/>
    <p:sldId id="1127" r:id="rId32"/>
    <p:sldId id="930" r:id="rId33"/>
    <p:sldId id="922" r:id="rId34"/>
    <p:sldId id="966" r:id="rId35"/>
    <p:sldId id="1128" r:id="rId36"/>
    <p:sldId id="1129" r:id="rId37"/>
    <p:sldId id="1130" r:id="rId38"/>
    <p:sldId id="1137" r:id="rId39"/>
    <p:sldId id="1139" r:id="rId40"/>
    <p:sldId id="903" r:id="rId41"/>
    <p:sldId id="887" r:id="rId42"/>
    <p:sldId id="834" r:id="rId43"/>
    <p:sldId id="913" r:id="rId44"/>
    <p:sldId id="914" r:id="rId45"/>
    <p:sldId id="1140" r:id="rId46"/>
    <p:sldId id="1141" r:id="rId47"/>
    <p:sldId id="917" r:id="rId48"/>
    <p:sldId id="1135" r:id="rId49"/>
    <p:sldId id="725" r:id="rId50"/>
    <p:sldId id="1142" r:id="rId51"/>
    <p:sldId id="1143" r:id="rId52"/>
    <p:sldId id="1144" r:id="rId53"/>
    <p:sldId id="1145" r:id="rId54"/>
    <p:sldId id="918" r:id="rId55"/>
    <p:sldId id="1146" r:id="rId56"/>
    <p:sldId id="1147" r:id="rId57"/>
    <p:sldId id="1148" r:id="rId58"/>
    <p:sldId id="1177" r:id="rId59"/>
    <p:sldId id="1178" r:id="rId60"/>
    <p:sldId id="1179" r:id="rId61"/>
    <p:sldId id="1180" r:id="rId62"/>
    <p:sldId id="1181" r:id="rId63"/>
    <p:sldId id="1161" r:id="rId64"/>
    <p:sldId id="1162" r:id="rId65"/>
    <p:sldId id="1156" r:id="rId66"/>
    <p:sldId id="1157" r:id="rId67"/>
    <p:sldId id="1158" r:id="rId68"/>
    <p:sldId id="1175" r:id="rId69"/>
    <p:sldId id="1159" r:id="rId70"/>
    <p:sldId id="1160" r:id="rId71"/>
    <p:sldId id="1184" r:id="rId72"/>
    <p:sldId id="1182" r:id="rId73"/>
    <p:sldId id="759" r:id="rId74"/>
    <p:sldId id="730" r:id="rId7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50"/>
    <a:srgbClr val="BA9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20"/>
    <p:restoredTop sz="94663"/>
  </p:normalViewPr>
  <p:slideViewPr>
    <p:cSldViewPr snapToGrid="0" snapToObjects="1">
      <p:cViewPr varScale="1">
        <p:scale>
          <a:sx n="61" d="100"/>
          <a:sy n="61" d="100"/>
        </p:scale>
        <p:origin x="90" y="588"/>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 name="Shape 18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3851968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478C-2C67-5F4A-AD5A-00D001255E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1CC52-FAA9-F347-8F09-49AB6E250DD4}"/>
              </a:ext>
            </a:extLst>
          </p:cNvPr>
          <p:cNvSpPr>
            <a:spLocks noGrp="1"/>
          </p:cNvSpPr>
          <p:nvPr>
            <p:ph idx="1"/>
          </p:nvPr>
        </p:nvSpPr>
        <p:spPr/>
        <p:txBody>
          <a:bodyPr/>
          <a:lstStyle>
            <a:lvl1pPr>
              <a:buClr>
                <a:srgbClr val="BA9172"/>
              </a:buClr>
              <a:defRPr/>
            </a:lvl1pPr>
            <a:lvl2pPr>
              <a:buClr>
                <a:srgbClr val="BA9172"/>
              </a:buClr>
              <a:defRPr/>
            </a:lvl2pPr>
            <a:lvl3pPr>
              <a:buClr>
                <a:srgbClr val="BA9172"/>
              </a:buClr>
              <a:defRPr/>
            </a:lvl3pPr>
            <a:lvl4pPr>
              <a:buClr>
                <a:srgbClr val="BA9172"/>
              </a:buClr>
              <a:defRPr/>
            </a:lvl4pPr>
            <a:lvl5pPr>
              <a:buClr>
                <a:srgbClr val="BA917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16E37-899B-914C-B711-346DF132294E}"/>
              </a:ext>
            </a:extLst>
          </p:cNvPr>
          <p:cNvSpPr>
            <a:spLocks noGrp="1"/>
          </p:cNvSpPr>
          <p:nvPr>
            <p:ph type="dt" sz="half" idx="10"/>
          </p:nvPr>
        </p:nvSpPr>
        <p:spPr>
          <a:xfrm>
            <a:off x="894080" y="9040143"/>
            <a:ext cx="2926080" cy="519289"/>
          </a:xfrm>
          <a:prstGeom prst="rect">
            <a:avLst/>
          </a:prstGeom>
        </p:spPr>
        <p:txBody>
          <a:bodyPr/>
          <a:lstStyle/>
          <a:p>
            <a:fld id="{747254BC-6CC2-FB4D-BDFD-31349B9BB6C3}" type="datetimeFigureOut">
              <a:rPr lang="en-US" smtClean="0"/>
              <a:t>11/14/2022</a:t>
            </a:fld>
            <a:endParaRPr lang="en-US"/>
          </a:p>
        </p:txBody>
      </p:sp>
      <p:sp>
        <p:nvSpPr>
          <p:cNvPr id="5" name="Footer Placeholder 4">
            <a:extLst>
              <a:ext uri="{FF2B5EF4-FFF2-40B4-BE49-F238E27FC236}">
                <a16:creationId xmlns:a16="http://schemas.microsoft.com/office/drawing/2014/main" id="{619FEC5D-A8FA-274C-8F70-EF51AB684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CD1AE-EC80-BA43-9891-83029D7581C0}"/>
              </a:ext>
            </a:extLst>
          </p:cNvPr>
          <p:cNvSpPr>
            <a:spLocks noGrp="1"/>
          </p:cNvSpPr>
          <p:nvPr>
            <p:ph type="sldNum" sz="quarter" idx="12"/>
          </p:nvPr>
        </p:nvSpPr>
        <p:spPr>
          <a:xfrm>
            <a:off x="10486578" y="9040143"/>
            <a:ext cx="322203" cy="348813"/>
          </a:xfrm>
          <a:prstGeom prst="rect">
            <a:avLst/>
          </a:prstGeom>
        </p:spPr>
        <p:txBody>
          <a:bodyPr/>
          <a:lstStyle/>
          <a:p>
            <a:fld id="{B5B23A99-038A-BF44-B23D-3D1376C723DA}" type="slidenum">
              <a:rPr lang="en-US" smtClean="0"/>
              <a:t>‹#›</a:t>
            </a:fld>
            <a:endParaRPr lang="en-US"/>
          </a:p>
        </p:txBody>
      </p:sp>
    </p:spTree>
    <p:extLst>
      <p:ext uri="{BB962C8B-B14F-4D97-AF65-F5344CB8AC3E}">
        <p14:creationId xmlns:p14="http://schemas.microsoft.com/office/powerpoint/2010/main" val="67207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ivi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701289" y="624180"/>
            <a:ext cx="3308214" cy="3724250"/>
          </a:xfrm>
          <a:prstGeom prst="rect">
            <a:avLst/>
          </a:prstGeom>
        </p:spPr>
        <p:txBody>
          <a:bodyPr anchor="b"/>
          <a:lstStyle>
            <a:lvl1pPr algn="l">
              <a:defRPr sz="4000" spc="200"/>
            </a:lvl1pPr>
          </a:lstStyle>
          <a:p>
            <a:r>
              <a:t>Title Text</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27619833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amp; Subtitle with Log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p:nvPr>
        </p:nvSpPr>
        <p:spPr>
          <a:xfrm>
            <a:off x="1269999" y="5029199"/>
            <a:ext cx="9409919" cy="2169243"/>
          </a:xfrm>
          <a:prstGeom prst="rect">
            <a:avLst/>
          </a:prstGeom>
        </p:spPr>
        <p:txBody>
          <a:bodyPr anchor="t"/>
          <a:lstStyle>
            <a:lvl1pPr marL="0" indent="0">
              <a:lnSpc>
                <a:spcPct val="150000"/>
              </a:lnSpc>
              <a:spcBef>
                <a:spcPts val="0"/>
              </a:spcBef>
              <a:buClrTx/>
              <a:buSzTx/>
              <a:buNone/>
              <a:defRPr sz="4800">
                <a:latin typeface="Brown Regular"/>
                <a:ea typeface="Brown Regular"/>
                <a:cs typeface="Brown Regular"/>
                <a:sym typeface="Brown Regular"/>
              </a:defRPr>
            </a:lvl1pPr>
            <a:lvl2pPr marL="0" indent="0">
              <a:lnSpc>
                <a:spcPct val="150000"/>
              </a:lnSpc>
              <a:spcBef>
                <a:spcPts val="0"/>
              </a:spcBef>
              <a:buClrTx/>
              <a:buSzTx/>
              <a:buNone/>
              <a:defRPr sz="4800">
                <a:latin typeface="Brown Regular"/>
                <a:ea typeface="Brown Regular"/>
                <a:cs typeface="Brown Regular"/>
                <a:sym typeface="Brown Regular"/>
              </a:defRPr>
            </a:lvl2pPr>
            <a:lvl3pPr marL="0" indent="0">
              <a:lnSpc>
                <a:spcPct val="150000"/>
              </a:lnSpc>
              <a:spcBef>
                <a:spcPts val="0"/>
              </a:spcBef>
              <a:buClrTx/>
              <a:buSzTx/>
              <a:buNone/>
              <a:defRPr sz="4800">
                <a:latin typeface="Brown Regular"/>
                <a:ea typeface="Brown Regular"/>
                <a:cs typeface="Brown Regular"/>
                <a:sym typeface="Brown Regular"/>
              </a:defRPr>
            </a:lvl3pPr>
            <a:lvl4pPr marL="0" indent="0">
              <a:lnSpc>
                <a:spcPct val="150000"/>
              </a:lnSpc>
              <a:spcBef>
                <a:spcPts val="0"/>
              </a:spcBef>
              <a:buClrTx/>
              <a:buSzTx/>
              <a:buNone/>
              <a:defRPr sz="4800">
                <a:latin typeface="Brown Regular"/>
                <a:ea typeface="Brown Regular"/>
                <a:cs typeface="Brown Regular"/>
                <a:sym typeface="Brown Regular"/>
              </a:defRPr>
            </a:lvl4pPr>
            <a:lvl5pPr marL="0" indent="0">
              <a:lnSpc>
                <a:spcPct val="150000"/>
              </a:lnSpc>
              <a:spcBef>
                <a:spcPts val="0"/>
              </a:spcBef>
              <a:buClrTx/>
              <a:buSzTx/>
              <a:buNone/>
              <a:defRPr sz="4800">
                <a:latin typeface="Brown Regular"/>
                <a:ea typeface="Brown Regular"/>
                <a:cs typeface="Brown Regular"/>
                <a:sym typeface="Brown Regul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2" name="Title Text"/>
          <p:cNvSpPr txBox="1">
            <a:spLocks noGrp="1"/>
          </p:cNvSpPr>
          <p:nvPr>
            <p:ph type="title"/>
          </p:nvPr>
        </p:nvSpPr>
        <p:spPr>
          <a:xfrm>
            <a:off x="1270000" y="1638300"/>
            <a:ext cx="9409918" cy="3302000"/>
          </a:xfrm>
          <a:prstGeom prst="rect">
            <a:avLst/>
          </a:prstGeom>
        </p:spPr>
        <p:txBody>
          <a:bodyPr anchor="b"/>
          <a:lstStyle>
            <a:lvl1pPr algn="l">
              <a:lnSpc>
                <a:spcPct val="150000"/>
              </a:lnSpc>
              <a:defRPr sz="4800" spc="479">
                <a:solidFill>
                  <a:srgbClr val="FFFFFF"/>
                </a:solidFill>
              </a:defRPr>
            </a:lvl1pPr>
          </a:lstStyle>
          <a:p>
            <a:r>
              <a:rPr lang="en-GB"/>
              <a:t>Click to edit Master title style</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623639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_Text">
    <p:spTree>
      <p:nvGrpSpPr>
        <p:cNvPr id="1" name=""/>
        <p:cNvGrpSpPr/>
        <p:nvPr/>
      </p:nvGrpSpPr>
      <p:grpSpPr>
        <a:xfrm>
          <a:off x="0" y="0"/>
          <a:ext cx="0" cy="0"/>
          <a:chOff x="0" y="0"/>
          <a:chExt cx="0" cy="0"/>
        </a:xfrm>
      </p:grpSpPr>
      <p:sp>
        <p:nvSpPr>
          <p:cNvPr id="5" name="Chart Placeholder 4"/>
          <p:cNvSpPr>
            <a:spLocks noGrp="1"/>
          </p:cNvSpPr>
          <p:nvPr>
            <p:ph type="chart" sz="quarter" idx="20" hasCustomPrompt="1"/>
          </p:nvPr>
        </p:nvSpPr>
        <p:spPr>
          <a:xfrm>
            <a:off x="650240" y="3142827"/>
            <a:ext cx="11704320" cy="5418667"/>
          </a:xfrm>
          <a:prstGeom prst="rect">
            <a:avLst/>
          </a:prstGeom>
        </p:spPr>
        <p:txBody>
          <a:bodyPr vert="horz"/>
          <a:lstStyle>
            <a:lvl1pPr>
              <a:defRPr sz="1707"/>
            </a:lvl1pPr>
          </a:lstStyle>
          <a:p>
            <a:r>
              <a:rPr lang="en-US" dirty="0"/>
              <a:t>Insert a graphic</a:t>
            </a:r>
          </a:p>
        </p:txBody>
      </p:sp>
      <p:sp>
        <p:nvSpPr>
          <p:cNvPr id="8" name="Text Placeholder 2"/>
          <p:cNvSpPr>
            <a:spLocks noGrp="1"/>
          </p:cNvSpPr>
          <p:nvPr>
            <p:ph type="body" sz="quarter" idx="14" hasCustomPrompt="1"/>
          </p:nvPr>
        </p:nvSpPr>
        <p:spPr>
          <a:xfrm>
            <a:off x="650240" y="1842347"/>
            <a:ext cx="11704320" cy="1192107"/>
          </a:xfrm>
          <a:prstGeom prst="rect">
            <a:avLst/>
          </a:prstGeom>
        </p:spPr>
        <p:txBody>
          <a:bodyPr vert="horz" lIns="0" tIns="0" rIns="0" bIns="0"/>
          <a:lstStyle>
            <a:lvl1pPr>
              <a:defRPr sz="1991">
                <a:latin typeface="Arial"/>
                <a:cs typeface="Arial"/>
              </a:defRPr>
            </a:lvl1pPr>
          </a:lstStyle>
          <a:p>
            <a:pPr lvl="0"/>
            <a:r>
              <a:rPr lang="fr-CA" dirty="0"/>
              <a:t>Click to </a:t>
            </a:r>
            <a:r>
              <a:rPr lang="fr-CA" dirty="0" err="1"/>
              <a:t>add</a:t>
            </a:r>
            <a:r>
              <a:rPr lang="fr-CA" dirty="0"/>
              <a:t> </a:t>
            </a:r>
            <a:r>
              <a:rPr lang="fr-CA" dirty="0" err="1"/>
              <a:t>text</a:t>
            </a:r>
            <a:endParaRPr lang="en-US" dirty="0"/>
          </a:p>
        </p:txBody>
      </p:sp>
      <p:sp>
        <p:nvSpPr>
          <p:cNvPr id="9" name="Text Placeholder 7"/>
          <p:cNvSpPr>
            <a:spLocks noGrp="1"/>
          </p:cNvSpPr>
          <p:nvPr>
            <p:ph type="body" sz="quarter" idx="10" hasCustomPrompt="1"/>
          </p:nvPr>
        </p:nvSpPr>
        <p:spPr>
          <a:xfrm>
            <a:off x="650240" y="975360"/>
            <a:ext cx="11704320" cy="541867"/>
          </a:xfrm>
          <a:prstGeom prst="rect">
            <a:avLst/>
          </a:prstGeom>
        </p:spPr>
        <p:txBody>
          <a:bodyPr vert="horz" lIns="0" tIns="0" rIns="0" bIns="0"/>
          <a:lstStyle>
            <a:lvl1pPr>
              <a:defRPr sz="2560" baseline="0">
                <a:solidFill>
                  <a:schemeClr val="tx1"/>
                </a:solidFill>
                <a:latin typeface="Arial"/>
                <a:cs typeface="Arial"/>
              </a:defRPr>
            </a:lvl1pPr>
          </a:lstStyle>
          <a:p>
            <a:pPr lvl="0"/>
            <a:r>
              <a:rPr lang="fr-CA" dirty="0"/>
              <a:t>Page </a:t>
            </a:r>
            <a:r>
              <a:rPr lang="fr-CA" dirty="0" err="1"/>
              <a:t>subtitle</a:t>
            </a:r>
            <a:endParaRPr lang="fr-CA" dirty="0"/>
          </a:p>
        </p:txBody>
      </p:sp>
      <p:sp>
        <p:nvSpPr>
          <p:cNvPr id="10" name="Text Placeholder 14"/>
          <p:cNvSpPr>
            <a:spLocks noGrp="1"/>
          </p:cNvSpPr>
          <p:nvPr>
            <p:ph type="body" sz="quarter" idx="12" hasCustomPrompt="1"/>
          </p:nvPr>
        </p:nvSpPr>
        <p:spPr>
          <a:xfrm>
            <a:off x="650240" y="433493"/>
            <a:ext cx="11704320" cy="541867"/>
          </a:xfrm>
          <a:prstGeom prst="rect">
            <a:avLst/>
          </a:prstGeom>
        </p:spPr>
        <p:txBody>
          <a:bodyPr vert="horz" lIns="0" tIns="0" rIns="0" bIns="0"/>
          <a:lstStyle>
            <a:lvl1pPr>
              <a:defRPr sz="3129" b="1" cap="none" baseline="0">
                <a:solidFill>
                  <a:schemeClr val="tx2"/>
                </a:solidFill>
                <a:latin typeface="Arial"/>
                <a:cs typeface="Arial"/>
              </a:defRPr>
            </a:lvl1pPr>
          </a:lstStyle>
          <a:p>
            <a:pPr lvl="0"/>
            <a:r>
              <a:rPr lang="fr-CA" dirty="0"/>
              <a:t>Page Title</a:t>
            </a:r>
            <a:endParaRPr lang="en-US" dirty="0"/>
          </a:p>
        </p:txBody>
      </p:sp>
      <p:sp>
        <p:nvSpPr>
          <p:cNvPr id="11" name="Holder 3"/>
          <p:cNvSpPr>
            <a:spLocks noGrp="1"/>
          </p:cNvSpPr>
          <p:nvPr>
            <p:ph type="ftr" sz="quarter" idx="3"/>
          </p:nvPr>
        </p:nvSpPr>
        <p:spPr>
          <a:xfrm>
            <a:off x="7044267" y="9361763"/>
            <a:ext cx="2384213" cy="197781"/>
          </a:xfrm>
          <a:prstGeom prst="rect">
            <a:avLst/>
          </a:prstGeom>
        </p:spPr>
        <p:txBody>
          <a:bodyPr lIns="0" tIns="0" rIns="0" bIns="0"/>
          <a:lstStyle>
            <a:lvl1pPr>
              <a:defRPr sz="1138" b="0" i="0">
                <a:solidFill>
                  <a:schemeClr val="accent1"/>
                </a:solidFill>
                <a:latin typeface="Arial"/>
                <a:cs typeface="Arial"/>
              </a:defRPr>
            </a:lvl1pPr>
          </a:lstStyle>
          <a:p>
            <a:pPr marL="18062">
              <a:spcBef>
                <a:spcPts val="36"/>
              </a:spcBef>
            </a:pPr>
            <a:r>
              <a:rPr lang="en-US"/>
              <a:t>Write the section title</a:t>
            </a:r>
            <a:endParaRPr lang="en-US" dirty="0"/>
          </a:p>
        </p:txBody>
      </p:sp>
      <p:sp>
        <p:nvSpPr>
          <p:cNvPr id="12" name="Holder 4"/>
          <p:cNvSpPr>
            <a:spLocks noGrp="1"/>
          </p:cNvSpPr>
          <p:nvPr>
            <p:ph type="dt" sz="half" idx="2"/>
          </p:nvPr>
        </p:nvSpPr>
        <p:spPr>
          <a:xfrm>
            <a:off x="9753604" y="9361763"/>
            <a:ext cx="2253262" cy="197781"/>
          </a:xfrm>
          <a:prstGeom prst="rect">
            <a:avLst/>
          </a:prstGeom>
        </p:spPr>
        <p:txBody>
          <a:bodyPr lIns="0" tIns="0" rIns="0" bIns="0"/>
          <a:lstStyle>
            <a:lvl1pPr>
              <a:defRPr sz="1138" b="0" i="0">
                <a:solidFill>
                  <a:schemeClr val="accent1"/>
                </a:solidFill>
                <a:latin typeface="Arial"/>
                <a:cs typeface="Arial"/>
              </a:defRPr>
            </a:lvl1pPr>
          </a:lstStyle>
          <a:p>
            <a:fld id="{AA22BB3F-B23E-5A46-98B1-B3F9A10E43DB}" type="datetime1">
              <a:rPr lang="en-CA" spc="-7" smtClean="0"/>
              <a:t>2022-11-14</a:t>
            </a:fld>
            <a:endParaRPr lang="fr-CA" spc="-7" dirty="0"/>
          </a:p>
        </p:txBody>
      </p:sp>
      <p:sp>
        <p:nvSpPr>
          <p:cNvPr id="13" name="Holder 5"/>
          <p:cNvSpPr>
            <a:spLocks noGrp="1"/>
          </p:cNvSpPr>
          <p:nvPr>
            <p:ph type="sldNum" sz="quarter" idx="4"/>
          </p:nvPr>
        </p:nvSpPr>
        <p:spPr>
          <a:xfrm>
            <a:off x="12262906" y="9321122"/>
            <a:ext cx="259365" cy="218842"/>
          </a:xfrm>
          <a:prstGeom prst="rect">
            <a:avLst/>
          </a:prstGeom>
        </p:spPr>
        <p:txBody>
          <a:bodyPr lIns="0" tIns="0" rIns="0" bIns="0"/>
          <a:lstStyle>
            <a:lvl1pPr>
              <a:defRPr sz="1422" b="1" i="0">
                <a:solidFill>
                  <a:schemeClr val="accent1"/>
                </a:solidFill>
                <a:latin typeface="Arial"/>
                <a:cs typeface="Arial"/>
              </a:defRPr>
            </a:lvl1pPr>
          </a:lstStyle>
          <a:p>
            <a:pPr marL="36124">
              <a:spcBef>
                <a:spcPts val="7"/>
              </a:spcBef>
            </a:pPr>
            <a:fld id="{81D60167-4931-47E6-BA6A-407CBD079E47}" type="slidenum">
              <a:rPr lang="uk-UA" smtClean="0"/>
              <a:pPr marL="36124">
                <a:spcBef>
                  <a:spcPts val="7"/>
                </a:spcBef>
              </a:pPr>
              <a:t>‹#›</a:t>
            </a:fld>
            <a:endParaRPr lang="uk-UA" dirty="0"/>
          </a:p>
        </p:txBody>
      </p:sp>
    </p:spTree>
    <p:extLst>
      <p:ext uri="{BB962C8B-B14F-4D97-AF65-F5344CB8AC3E}">
        <p14:creationId xmlns:p14="http://schemas.microsoft.com/office/powerpoint/2010/main" val="17911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68" r:id="rId1"/>
    <p:sldLayoutId id="2147483674" r:id="rId2"/>
    <p:sldLayoutId id="2147483675" r:id="rId3"/>
    <p:sldLayoutId id="2147483676" r:id="rId4"/>
  </p:sldLayoutIdLst>
  <p:transition spd="med"/>
  <p:txStyles>
    <p:titleStyle>
      <a:lvl1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1pPr>
      <a:lvl2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2pPr>
      <a:lvl3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3pPr>
      <a:lvl4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4pPr>
      <a:lvl5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5pPr>
      <a:lvl6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6pPr>
      <a:lvl7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7pPr>
      <a:lvl8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8pPr>
      <a:lvl9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mcpin.org/wp-content/uploads/Our-briefing-paper.pdf"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s://www.eventbrite.co.uk/e/349940620817"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An introduction to psychological trauma…"/>
          <p:cNvSpPr txBox="1">
            <a:spLocks noGrp="1"/>
          </p:cNvSpPr>
          <p:nvPr>
            <p:ph type="subTitle" sz="quarter" idx="1"/>
          </p:nvPr>
        </p:nvSpPr>
        <p:spPr>
          <a:xfrm>
            <a:off x="1073443" y="1323264"/>
            <a:ext cx="9409919" cy="2334336"/>
          </a:xfrm>
          <a:prstGeom prst="rect">
            <a:avLst/>
          </a:prstGeom>
        </p:spPr>
        <p:txBody>
          <a:bodyPr>
            <a:normAutofit/>
          </a:bodyPr>
          <a:lstStyle/>
          <a:p>
            <a:r>
              <a:rPr lang="en-GB" sz="4300" dirty="0">
                <a:latin typeface="Century Gothic" panose="020B0502020202020204" pitchFamily="34" charset="0"/>
              </a:rPr>
              <a:t>Developing Trauma Informed Practice</a:t>
            </a:r>
            <a:endParaRPr lang="en-GB" dirty="0">
              <a:latin typeface="Century Gothic" panose="020B0502020202020204" pitchFamily="34" charset="0"/>
            </a:endParaRPr>
          </a:p>
          <a:p>
            <a:endParaRPr lang="en-GB" dirty="0">
              <a:latin typeface="Century Gothic" panose="020B0502020202020204" pitchFamily="34" charset="0"/>
            </a:endParaRPr>
          </a:p>
          <a:p>
            <a:endParaRPr sz="8600" dirty="0">
              <a:latin typeface="Century Gothic" panose="020B0502020202020204" pitchFamily="34" charset="0"/>
            </a:endParaRPr>
          </a:p>
        </p:txBody>
      </p:sp>
      <p:sp>
        <p:nvSpPr>
          <p:cNvPr id="183" name="Nicola Lester"/>
          <p:cNvSpPr txBox="1">
            <a:spLocks noGrp="1"/>
          </p:cNvSpPr>
          <p:nvPr>
            <p:ph type="ctrTitle"/>
          </p:nvPr>
        </p:nvSpPr>
        <p:spPr>
          <a:xfrm>
            <a:off x="1073444" y="394887"/>
            <a:ext cx="9409918" cy="873307"/>
          </a:xfrm>
          <a:prstGeom prst="rect">
            <a:avLst/>
          </a:prstGeom>
        </p:spPr>
        <p:txBody>
          <a:bodyPr>
            <a:normAutofit fontScale="90000"/>
          </a:bodyPr>
          <a:lstStyle/>
          <a:p>
            <a:r>
              <a:rPr dirty="0">
                <a:latin typeface="Century Gothic" panose="020B0502020202020204" pitchFamily="34" charset="0"/>
              </a:rPr>
              <a:t>Nicola Lester</a:t>
            </a:r>
          </a:p>
        </p:txBody>
      </p:sp>
      <p:sp>
        <p:nvSpPr>
          <p:cNvPr id="4" name="An introduction to psychological trauma…"/>
          <p:cNvSpPr txBox="1">
            <a:spLocks/>
          </p:cNvSpPr>
          <p:nvPr/>
        </p:nvSpPr>
        <p:spPr>
          <a:xfrm>
            <a:off x="1225843" y="7945763"/>
            <a:ext cx="9409919" cy="126166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1pPr>
            <a:lvl2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2pPr>
            <a:lvl3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3pPr>
            <a:lvl4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4pPr>
            <a:lvl5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endParaRPr lang="en-GB" sz="1800" dirty="0"/>
          </a:p>
          <a:p>
            <a:r>
              <a:rPr lang="en-GB" sz="1800" dirty="0" err="1"/>
              <a:t>consultancy@nicolalester.co.uk</a:t>
            </a:r>
            <a:endParaRPr lang="en-GB" sz="1800"/>
          </a:p>
        </p:txBody>
      </p:sp>
      <p:sp>
        <p:nvSpPr>
          <p:cNvPr id="5" name="An introduction to psychological trauma…">
            <a:extLst>
              <a:ext uri="{FF2B5EF4-FFF2-40B4-BE49-F238E27FC236}">
                <a16:creationId xmlns:a16="http://schemas.microsoft.com/office/drawing/2014/main" id="{E56F593B-705B-6047-A0BE-85E1250F87BD}"/>
              </a:ext>
            </a:extLst>
          </p:cNvPr>
          <p:cNvSpPr txBox="1">
            <a:spLocks/>
          </p:cNvSpPr>
          <p:nvPr/>
        </p:nvSpPr>
        <p:spPr>
          <a:xfrm>
            <a:off x="1073442" y="3657600"/>
            <a:ext cx="9409919" cy="233433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1pPr>
            <a:lvl2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2pPr>
            <a:lvl3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3pPr>
            <a:lvl4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4pPr>
            <a:lvl5pPr marL="0" marR="0" indent="0" algn="l" defTabSz="584200" rtl="0" latinLnBrk="0">
              <a:lnSpc>
                <a:spcPct val="150000"/>
              </a:lnSpc>
              <a:spcBef>
                <a:spcPts val="0"/>
              </a:spcBef>
              <a:spcAft>
                <a:spcPts val="0"/>
              </a:spcAft>
              <a:buClrTx/>
              <a:buSzTx/>
              <a:buFontTx/>
              <a:buNone/>
              <a:tabLst/>
              <a:defRPr sz="4800" b="0" i="0" u="none" strike="noStrike" cap="none" spc="0" baseline="0">
                <a:solidFill>
                  <a:srgbClr val="FFFFFF"/>
                </a:solidFill>
                <a:uFillTx/>
                <a:latin typeface="Brown Regular"/>
                <a:ea typeface="Brown Regular"/>
                <a:cs typeface="Brown Regular"/>
                <a:sym typeface="Brown Regular"/>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hangingPunct="1">
              <a:lnSpc>
                <a:spcPct val="200000"/>
              </a:lnSpc>
            </a:pPr>
            <a:r>
              <a:rPr lang="en-GB" sz="1800" b="1" spc="600" dirty="0">
                <a:solidFill>
                  <a:srgbClr val="BA9172"/>
                </a:solidFill>
                <a:latin typeface="Century Gothic" panose="020B0502020202020204" pitchFamily="34" charset="0"/>
              </a:rPr>
              <a:t>SILVER LEVEL</a:t>
            </a:r>
            <a:endParaRPr lang="en-GB" dirty="0">
              <a:latin typeface="Century Gothic" panose="020B0502020202020204" pitchFamily="34" charset="0"/>
            </a:endParaRPr>
          </a:p>
          <a:p>
            <a:pPr hangingPunct="1"/>
            <a:endParaRPr lang="en-GB" sz="8600" dirty="0">
              <a:latin typeface="Century Gothic" panose="020B0502020202020204" pitchFamily="34" charset="0"/>
            </a:endParaRPr>
          </a:p>
        </p:txBody>
      </p:sp>
    </p:spTree>
    <p:extLst>
      <p:ext uri="{BB962C8B-B14F-4D97-AF65-F5344CB8AC3E}">
        <p14:creationId xmlns:p14="http://schemas.microsoft.com/office/powerpoint/2010/main" val="315390016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246258"/>
          </a:xfrm>
        </p:spPr>
        <p:txBody>
          <a:bodyPr>
            <a:normAutofit/>
          </a:bodyPr>
          <a:lstStyle/>
          <a:p>
            <a:r>
              <a:rPr lang="en-US" dirty="0">
                <a:latin typeface="Century Gothic" panose="020B0502020202020204" pitchFamily="34" charset="0"/>
              </a:rPr>
              <a:t>EXAMPLES OF TECHNIQUES TO MANAGE STRESS, FEAR AND ANXIETY</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08413"/>
            <a:ext cx="11099800" cy="6181429"/>
          </a:xfrm>
        </p:spPr>
        <p:txBody>
          <a:bodyPr anchor="t">
            <a:normAutofit/>
          </a:bodyPr>
          <a:lstStyle/>
          <a:p>
            <a:pPr marL="0" lvl="0" indent="0">
              <a:lnSpc>
                <a:spcPct val="120000"/>
              </a:lnSpc>
              <a:spcBef>
                <a:spcPts val="0"/>
              </a:spcBef>
              <a:buSzPct val="100000"/>
              <a:buNone/>
            </a:pPr>
            <a:r>
              <a:rPr lang="en-GB" sz="2800" b="1" dirty="0">
                <a:solidFill>
                  <a:srgbClr val="102350"/>
                </a:solidFill>
                <a:latin typeface="Century Gothic" panose="020B0502020202020204" pitchFamily="34" charset="0"/>
              </a:rPr>
              <a:t>The 5-4-3-2-1 method</a:t>
            </a:r>
          </a:p>
          <a:p>
            <a:pPr marL="0" lvl="0" indent="0">
              <a:lnSpc>
                <a:spcPct val="120000"/>
              </a:lnSpc>
              <a:spcBef>
                <a:spcPts val="0"/>
              </a:spcBef>
              <a:buSzPct val="100000"/>
              <a:buNone/>
            </a:pPr>
            <a:endParaRPr lang="en-GB" sz="2800" b="1" dirty="0">
              <a:solidFill>
                <a:srgbClr val="102350"/>
              </a:solidFill>
              <a:latin typeface="Century Gothic" panose="020B0502020202020204" pitchFamily="34" charset="0"/>
            </a:endParaRPr>
          </a:p>
          <a:p>
            <a:pPr marL="0" indent="0">
              <a:lnSpc>
                <a:spcPct val="120000"/>
              </a:lnSpc>
              <a:spcBef>
                <a:spcPts val="0"/>
              </a:spcBef>
              <a:buSzPct val="100000"/>
              <a:buNone/>
            </a:pPr>
            <a:r>
              <a:rPr lang="en-GB" sz="2800" dirty="0">
                <a:solidFill>
                  <a:srgbClr val="102350"/>
                </a:solidFill>
                <a:latin typeface="Century Gothic" panose="020B0502020202020204" pitchFamily="34" charset="0"/>
              </a:rPr>
              <a:t>Working backward from 5, use your senses to list things you notice around you. For example:</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spcBef>
                <a:spcPts val="0"/>
              </a:spcBef>
              <a:buSzPct val="100000"/>
              <a:buNone/>
            </a:pPr>
            <a:r>
              <a:rPr lang="en-GB" sz="2800" dirty="0">
                <a:solidFill>
                  <a:srgbClr val="102350"/>
                </a:solidFill>
                <a:latin typeface="Century Gothic" panose="020B0502020202020204" pitchFamily="34" charset="0"/>
              </a:rPr>
              <a:t>5 things you hear</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4 things you can see</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3 things you can touch</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2 things you can smell</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1 thing you can taste</a:t>
            </a:r>
          </a:p>
          <a:p>
            <a:pPr marL="0" lvl="0" indent="0">
              <a:lnSpc>
                <a:spcPct val="120000"/>
              </a:lnSpc>
              <a:spcBef>
                <a:spcPts val="0"/>
              </a:spcBef>
              <a:buSzPct val="100000"/>
              <a:buNone/>
            </a:pPr>
            <a:endParaRPr lang="en-GB" sz="2800" b="1"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64690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246258"/>
          </a:xfrm>
        </p:spPr>
        <p:txBody>
          <a:bodyPr>
            <a:normAutofit/>
          </a:bodyPr>
          <a:lstStyle/>
          <a:p>
            <a:r>
              <a:rPr lang="en-US" dirty="0">
                <a:latin typeface="Century Gothic" panose="020B0502020202020204" pitchFamily="34" charset="0"/>
              </a:rPr>
              <a:t>EXAMPLES OF TECHNIQUES TO MANAGE STRESS, FEAR AND ANXIETY</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08412"/>
            <a:ext cx="4835072" cy="6181429"/>
          </a:xfrm>
        </p:spPr>
        <p:txBody>
          <a:bodyPr anchor="t">
            <a:normAutofit fontScale="92500" lnSpcReduction="20000"/>
          </a:bodyPr>
          <a:lstStyle/>
          <a:p>
            <a:pPr marL="0" lvl="0" indent="0">
              <a:lnSpc>
                <a:spcPct val="120000"/>
              </a:lnSpc>
              <a:spcBef>
                <a:spcPts val="0"/>
              </a:spcBef>
              <a:buSzPct val="100000"/>
              <a:buNone/>
            </a:pPr>
            <a:r>
              <a:rPr lang="en-GB" sz="2400" b="1" dirty="0">
                <a:solidFill>
                  <a:srgbClr val="102350"/>
                </a:solidFill>
                <a:latin typeface="Century Gothic" panose="020B0502020202020204" pitchFamily="34" charset="0"/>
              </a:rPr>
              <a:t>The Butterfly Hug</a:t>
            </a:r>
          </a:p>
          <a:p>
            <a:pPr marL="0" lvl="0" indent="0">
              <a:lnSpc>
                <a:spcPct val="120000"/>
              </a:lnSpc>
              <a:spcBef>
                <a:spcPts val="0"/>
              </a:spcBef>
              <a:buSzPct val="100000"/>
              <a:buNone/>
            </a:pPr>
            <a:endParaRPr lang="en-GB" sz="2400" b="1" dirty="0">
              <a:solidFill>
                <a:srgbClr val="102350"/>
              </a:solidFill>
              <a:latin typeface="Century Gothic" panose="020B0502020202020204" pitchFamily="34" charset="0"/>
            </a:endParaRPr>
          </a:p>
          <a:p>
            <a:pPr>
              <a:lnSpc>
                <a:spcPct val="130000"/>
              </a:lnSpc>
              <a:spcBef>
                <a:spcPts val="0"/>
              </a:spcBef>
              <a:buSzPct val="100000"/>
            </a:pPr>
            <a:r>
              <a:rPr lang="en-GB" sz="2400" dirty="0">
                <a:solidFill>
                  <a:srgbClr val="102350"/>
                </a:solidFill>
                <a:latin typeface="Century Gothic" panose="020B0502020202020204" pitchFamily="34" charset="0"/>
              </a:rPr>
              <a:t>This is a technique used in trauma focused treatment to reduce distress (and is often used with children who have been affected by trauma).</a:t>
            </a:r>
          </a:p>
          <a:p>
            <a:pPr marL="0" indent="0">
              <a:lnSpc>
                <a:spcPct val="130000"/>
              </a:lnSpc>
              <a:spcBef>
                <a:spcPts val="0"/>
              </a:spcBef>
              <a:buSzPct val="100000"/>
              <a:buNone/>
            </a:pPr>
            <a:endParaRPr lang="en-GB" sz="2400" dirty="0">
              <a:solidFill>
                <a:srgbClr val="102350"/>
              </a:solidFill>
              <a:latin typeface="Century Gothic" panose="020B0502020202020204" pitchFamily="34" charset="0"/>
            </a:endParaRPr>
          </a:p>
          <a:p>
            <a:pPr>
              <a:lnSpc>
                <a:spcPct val="130000"/>
              </a:lnSpc>
              <a:spcBef>
                <a:spcPts val="0"/>
              </a:spcBef>
              <a:buSzPct val="100000"/>
            </a:pPr>
            <a:r>
              <a:rPr lang="en-GB" sz="2400" dirty="0">
                <a:solidFill>
                  <a:srgbClr val="102350"/>
                </a:solidFill>
                <a:latin typeface="Century Gothic" panose="020B0502020202020204" pitchFamily="34" charset="0"/>
              </a:rPr>
              <a:t>Wrap your arms around yourself so that each hand touches the opposite arm or shoulder, then move your hands like the wings of a butterfly in an alternating rhythm (left and then right, lightly, like the wings of a butterfly)</a:t>
            </a:r>
          </a:p>
          <a:p>
            <a:pPr marL="0" lvl="0" indent="0">
              <a:lnSpc>
                <a:spcPct val="120000"/>
              </a:lnSpc>
              <a:spcBef>
                <a:spcPts val="0"/>
              </a:spcBef>
              <a:buSzPct val="100000"/>
              <a:buNone/>
            </a:pPr>
            <a:endParaRPr lang="en-GB" sz="2800" b="1"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pic>
        <p:nvPicPr>
          <p:cNvPr id="4" name="Picture 3">
            <a:extLst>
              <a:ext uri="{FF2B5EF4-FFF2-40B4-BE49-F238E27FC236}">
                <a16:creationId xmlns:a16="http://schemas.microsoft.com/office/drawing/2014/main" id="{F6444F90-5B4F-A646-8407-9CFE76A41624}"/>
              </a:ext>
            </a:extLst>
          </p:cNvPr>
          <p:cNvPicPr>
            <a:picLocks noChangeAspect="1"/>
          </p:cNvPicPr>
          <p:nvPr/>
        </p:nvPicPr>
        <p:blipFill>
          <a:blip r:embed="rId2"/>
          <a:stretch>
            <a:fillRect/>
          </a:stretch>
        </p:blipFill>
        <p:spPr>
          <a:xfrm>
            <a:off x="6350000" y="2584527"/>
            <a:ext cx="6654800" cy="5029200"/>
          </a:xfrm>
          <a:prstGeom prst="rect">
            <a:avLst/>
          </a:prstGeom>
        </p:spPr>
      </p:pic>
    </p:spTree>
    <p:extLst>
      <p:ext uri="{BB962C8B-B14F-4D97-AF65-F5344CB8AC3E}">
        <p14:creationId xmlns:p14="http://schemas.microsoft.com/office/powerpoint/2010/main" val="78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952500" y="254000"/>
            <a:ext cx="11099800" cy="2032000"/>
          </a:xfrm>
        </p:spPr>
        <p:txBody>
          <a:bodyPr>
            <a:normAutofit/>
          </a:bodyPr>
          <a:lstStyle/>
          <a:p>
            <a:r>
              <a:rPr lang="en-US" dirty="0">
                <a:latin typeface="Century Gothic" panose="020B0502020202020204" pitchFamily="34" charset="0"/>
              </a:rPr>
              <a:t>‘see, look, wonder’: </a:t>
            </a:r>
            <a:br>
              <a:rPr lang="en-US" dirty="0">
                <a:latin typeface="Century Gothic" panose="020B0502020202020204" pitchFamily="34" charset="0"/>
              </a:rPr>
            </a:br>
            <a:r>
              <a:rPr lang="en-US" dirty="0">
                <a:latin typeface="Century Gothic" panose="020B0502020202020204" pitchFamily="34" charset="0"/>
              </a:rPr>
              <a:t>seeking to understand experiences</a:t>
            </a:r>
            <a:br>
              <a:rPr lang="en-US" dirty="0">
                <a:latin typeface="Century Gothic" panose="020B0502020202020204" pitchFamily="34" charset="0"/>
              </a:rPr>
            </a:br>
            <a:endParaRPr lang="en-US" dirty="0">
              <a:latin typeface="Century Gothic" panose="020B0502020202020204" pitchFamily="34" charset="0"/>
            </a:endParaRPr>
          </a:p>
        </p:txBody>
      </p:sp>
      <p:pic>
        <p:nvPicPr>
          <p:cNvPr id="1026" name="Picture 2">
            <a:extLst>
              <a:ext uri="{FF2B5EF4-FFF2-40B4-BE49-F238E27FC236}">
                <a16:creationId xmlns:a16="http://schemas.microsoft.com/office/drawing/2014/main" id="{4FCFB059-24E4-A744-8952-32F5CD345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2478749"/>
            <a:ext cx="8991600" cy="597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38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152400" y="4318000"/>
            <a:ext cx="5029200" cy="1299029"/>
          </a:xfrm>
        </p:spPr>
        <p:txBody>
          <a:bodyPr anchor="t">
            <a:normAutofit fontScale="90000"/>
          </a:bodyPr>
          <a:lstStyle/>
          <a:p>
            <a:r>
              <a:rPr lang="en-US" dirty="0">
                <a:latin typeface="Century Gothic" panose="020B0502020202020204" pitchFamily="34" charset="0"/>
              </a:rPr>
              <a:t>‘see, look, wonder’: </a:t>
            </a:r>
            <a:br>
              <a:rPr lang="en-US" dirty="0">
                <a:latin typeface="Century Gothic" panose="020B0502020202020204" pitchFamily="34" charset="0"/>
              </a:rPr>
            </a:br>
            <a:r>
              <a:rPr lang="en-US" dirty="0">
                <a:latin typeface="Century Gothic" panose="020B0502020202020204" pitchFamily="34" charset="0"/>
              </a:rPr>
              <a:t>practical activity</a:t>
            </a:r>
            <a:br>
              <a:rPr lang="en-US" dirty="0">
                <a:latin typeface="Century Gothic" panose="020B0502020202020204" pitchFamily="34" charset="0"/>
              </a:rPr>
            </a:br>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FFC5FF6E-9E8E-B84D-9B30-7DE4D0074040}"/>
              </a:ext>
            </a:extLst>
          </p:cNvPr>
          <p:cNvPicPr>
            <a:picLocks noChangeAspect="1"/>
          </p:cNvPicPr>
          <p:nvPr/>
        </p:nvPicPr>
        <p:blipFill>
          <a:blip r:embed="rId2"/>
          <a:stretch>
            <a:fillRect/>
          </a:stretch>
        </p:blipFill>
        <p:spPr>
          <a:xfrm>
            <a:off x="5355771" y="0"/>
            <a:ext cx="7649029" cy="9753600"/>
          </a:xfrm>
          <a:prstGeom prst="rect">
            <a:avLst/>
          </a:prstGeom>
        </p:spPr>
      </p:pic>
    </p:spTree>
    <p:extLst>
      <p:ext uri="{BB962C8B-B14F-4D97-AF65-F5344CB8AC3E}">
        <p14:creationId xmlns:p14="http://schemas.microsoft.com/office/powerpoint/2010/main" val="222547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952500" y="254000"/>
            <a:ext cx="11099800" cy="2032000"/>
          </a:xfrm>
        </p:spPr>
        <p:txBody>
          <a:bodyPr>
            <a:normAutofit/>
          </a:bodyPr>
          <a:lstStyle/>
          <a:p>
            <a:r>
              <a:rPr lang="en-US" dirty="0">
                <a:latin typeface="Century Gothic" panose="020B0502020202020204" pitchFamily="34" charset="0"/>
              </a:rPr>
              <a:t>‘Listen, hear, wonder’: asking the ‘right’ questions</a:t>
            </a:r>
            <a:br>
              <a:rPr lang="en-US" dirty="0">
                <a:latin typeface="Century Gothic" panose="020B0502020202020204" pitchFamily="34" charset="0"/>
              </a:rPr>
            </a:br>
            <a:endParaRPr lang="en-US"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15A92793-1F60-E049-B514-E7A25C56272F}"/>
              </a:ext>
            </a:extLst>
          </p:cNvPr>
          <p:cNvSpPr>
            <a:spLocks noGrp="1"/>
          </p:cNvSpPr>
          <p:nvPr>
            <p:ph idx="1"/>
          </p:nvPr>
        </p:nvSpPr>
        <p:spPr>
          <a:xfrm>
            <a:off x="952500" y="2008413"/>
            <a:ext cx="5549900" cy="6181429"/>
          </a:xfrm>
        </p:spPr>
        <p:txBody>
          <a:bodyPr anchor="t">
            <a:normAutofit fontScale="92500"/>
          </a:bodyPr>
          <a:lstStyle/>
          <a:p>
            <a:pPr marL="0" lvl="0" indent="0" algn="ctr">
              <a:lnSpc>
                <a:spcPct val="120000"/>
              </a:lnSpc>
              <a:spcBef>
                <a:spcPts val="0"/>
              </a:spcBef>
              <a:buSzPct val="100000"/>
              <a:buNone/>
            </a:pPr>
            <a:r>
              <a:rPr lang="en-GB" sz="2400" i="1" dirty="0">
                <a:solidFill>
                  <a:srgbClr val="102350"/>
                </a:solidFill>
                <a:latin typeface="Century Gothic" panose="020B0502020202020204" pitchFamily="34" charset="0"/>
              </a:rPr>
              <a:t>‘When people talk, listen completely. Most people never listen.’</a:t>
            </a:r>
          </a:p>
          <a:p>
            <a:pPr marL="0" lvl="0" indent="0" algn="ctr">
              <a:lnSpc>
                <a:spcPct val="120000"/>
              </a:lnSpc>
              <a:spcBef>
                <a:spcPts val="0"/>
              </a:spcBef>
              <a:buSzPct val="100000"/>
              <a:buNone/>
            </a:pPr>
            <a:endParaRPr lang="en-GB" sz="2400" i="1" dirty="0">
              <a:solidFill>
                <a:srgbClr val="102350"/>
              </a:solidFill>
              <a:latin typeface="Century Gothic" panose="020B0502020202020204" pitchFamily="34" charset="0"/>
            </a:endParaRPr>
          </a:p>
          <a:p>
            <a:pPr marL="0" lvl="0" indent="0" algn="ctr">
              <a:lnSpc>
                <a:spcPct val="120000"/>
              </a:lnSpc>
              <a:spcBef>
                <a:spcPts val="0"/>
              </a:spcBef>
              <a:buSzPct val="100000"/>
              <a:buNone/>
            </a:pPr>
            <a:r>
              <a:rPr lang="en-GB" sz="2400" dirty="0">
                <a:solidFill>
                  <a:srgbClr val="102350"/>
                </a:solidFill>
                <a:latin typeface="Century Gothic" panose="020B0502020202020204" pitchFamily="34" charset="0"/>
              </a:rPr>
              <a:t>Ernest Hemmingway</a:t>
            </a:r>
          </a:p>
          <a:p>
            <a:pPr marL="0" lvl="0" indent="0" algn="ctr">
              <a:lnSpc>
                <a:spcPct val="120000"/>
              </a:lnSpc>
              <a:spcBef>
                <a:spcPts val="0"/>
              </a:spcBef>
              <a:buSzPct val="100000"/>
              <a:buNone/>
            </a:pPr>
            <a:endParaRPr lang="en-GB" sz="2400" dirty="0">
              <a:solidFill>
                <a:srgbClr val="102350"/>
              </a:solidFill>
              <a:latin typeface="Century Gothic" panose="020B0502020202020204" pitchFamily="34" charset="0"/>
            </a:endParaRPr>
          </a:p>
          <a:p>
            <a:pPr marL="0" lvl="0" indent="0" algn="ctr">
              <a:lnSpc>
                <a:spcPct val="120000"/>
              </a:lnSpc>
              <a:spcBef>
                <a:spcPts val="0"/>
              </a:spcBef>
              <a:buSzPct val="100000"/>
              <a:buNone/>
            </a:pPr>
            <a:endParaRPr lang="en-GB" sz="2400" dirty="0">
              <a:solidFill>
                <a:srgbClr val="102350"/>
              </a:solidFill>
              <a:latin typeface="Century Gothic" panose="020B0502020202020204" pitchFamily="34" charset="0"/>
            </a:endParaRPr>
          </a:p>
          <a:p>
            <a:pPr fontAlgn="base">
              <a:lnSpc>
                <a:spcPct val="130000"/>
              </a:lnSpc>
              <a:spcBef>
                <a:spcPts val="0"/>
              </a:spcBef>
              <a:buSzPct val="100000"/>
            </a:pPr>
            <a:r>
              <a:rPr lang="en-GB" sz="2400" dirty="0">
                <a:solidFill>
                  <a:srgbClr val="102350"/>
                </a:solidFill>
                <a:latin typeface="Century Gothic" panose="020B0502020202020204" pitchFamily="34" charset="0"/>
              </a:rPr>
              <a:t>Check understanding by asking questions, remaining curious and seeking to understand</a:t>
            </a:r>
          </a:p>
          <a:p>
            <a:pPr fontAlgn="base">
              <a:lnSpc>
                <a:spcPct val="130000"/>
              </a:lnSpc>
              <a:spcBef>
                <a:spcPts val="0"/>
              </a:spcBef>
              <a:buSzPct val="100000"/>
            </a:pPr>
            <a:r>
              <a:rPr lang="en-GB" sz="2400" dirty="0">
                <a:solidFill>
                  <a:srgbClr val="102350"/>
                </a:solidFill>
                <a:latin typeface="Century Gothic" panose="020B0502020202020204" pitchFamily="34" charset="0"/>
              </a:rPr>
              <a:t>Try not to assume and if you do, share and clarify</a:t>
            </a:r>
          </a:p>
          <a:p>
            <a:pPr fontAlgn="base">
              <a:lnSpc>
                <a:spcPct val="130000"/>
              </a:lnSpc>
              <a:spcBef>
                <a:spcPts val="0"/>
              </a:spcBef>
              <a:buSzPct val="100000"/>
            </a:pPr>
            <a:r>
              <a:rPr lang="en-GB" sz="2400" dirty="0">
                <a:solidFill>
                  <a:srgbClr val="102350"/>
                </a:solidFill>
                <a:latin typeface="Century Gothic" panose="020B0502020202020204" pitchFamily="34" charset="0"/>
              </a:rPr>
              <a:t>The importance of openness, honesty, transparency and authenticity</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pic>
        <p:nvPicPr>
          <p:cNvPr id="3" name="Picture 2">
            <a:extLst>
              <a:ext uri="{FF2B5EF4-FFF2-40B4-BE49-F238E27FC236}">
                <a16:creationId xmlns:a16="http://schemas.microsoft.com/office/drawing/2014/main" id="{EED91029-648A-5741-B365-A1241E0F8BAA}"/>
              </a:ext>
            </a:extLst>
          </p:cNvPr>
          <p:cNvPicPr>
            <a:picLocks noChangeAspect="1"/>
          </p:cNvPicPr>
          <p:nvPr/>
        </p:nvPicPr>
        <p:blipFill>
          <a:blip r:embed="rId2"/>
          <a:stretch>
            <a:fillRect/>
          </a:stretch>
        </p:blipFill>
        <p:spPr>
          <a:xfrm>
            <a:off x="6788022" y="2889250"/>
            <a:ext cx="6102478" cy="3975100"/>
          </a:xfrm>
          <a:prstGeom prst="rect">
            <a:avLst/>
          </a:prstGeom>
        </p:spPr>
      </p:pic>
    </p:spTree>
    <p:extLst>
      <p:ext uri="{BB962C8B-B14F-4D97-AF65-F5344CB8AC3E}">
        <p14:creationId xmlns:p14="http://schemas.microsoft.com/office/powerpoint/2010/main" val="37893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952500" y="254000"/>
            <a:ext cx="11099800" cy="2032000"/>
          </a:xfrm>
        </p:spPr>
        <p:txBody>
          <a:bodyPr>
            <a:normAutofit/>
          </a:bodyPr>
          <a:lstStyle/>
          <a:p>
            <a:r>
              <a:rPr lang="en-US" dirty="0">
                <a:latin typeface="Century Gothic" panose="020B0502020202020204" pitchFamily="34" charset="0"/>
              </a:rPr>
              <a:t>‘Not knowing’</a:t>
            </a:r>
            <a:br>
              <a:rPr lang="en-US" dirty="0">
                <a:latin typeface="Century Gothic" panose="020B0502020202020204" pitchFamily="34" charset="0"/>
              </a:rPr>
            </a:br>
            <a:endParaRPr lang="en-US"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15A92793-1F60-E049-B514-E7A25C56272F}"/>
              </a:ext>
            </a:extLst>
          </p:cNvPr>
          <p:cNvSpPr>
            <a:spLocks noGrp="1"/>
          </p:cNvSpPr>
          <p:nvPr>
            <p:ph idx="1"/>
          </p:nvPr>
        </p:nvSpPr>
        <p:spPr>
          <a:xfrm>
            <a:off x="5992586" y="2169808"/>
            <a:ext cx="6059714" cy="6092449"/>
          </a:xfrm>
        </p:spPr>
        <p:txBody>
          <a:bodyPr anchor="t">
            <a:normAutofit fontScale="92500" lnSpcReduction="10000"/>
          </a:bodyPr>
          <a:lstStyle/>
          <a:p>
            <a:pPr>
              <a:lnSpc>
                <a:spcPct val="120000"/>
              </a:lnSpc>
              <a:spcBef>
                <a:spcPts val="0"/>
              </a:spcBef>
              <a:buSzPct val="100000"/>
            </a:pPr>
            <a:r>
              <a:rPr lang="en-GB" sz="2400" dirty="0">
                <a:solidFill>
                  <a:srgbClr val="102350"/>
                </a:solidFill>
                <a:latin typeface="Century Gothic" panose="020B0502020202020204" pitchFamily="34" charset="0"/>
              </a:rPr>
              <a:t>It is okay to ‘not know’ and to not have all of the answers. Being honest about this is important to maintain a relationship based on honesty and transparency. Understanding is generated by asking questions and creating knowledge.</a:t>
            </a:r>
          </a:p>
          <a:p>
            <a:pPr>
              <a:lnSpc>
                <a:spcPct val="120000"/>
              </a:lnSpc>
              <a:spcBef>
                <a:spcPts val="0"/>
              </a:spcBef>
              <a:buSzPct val="100000"/>
            </a:pPr>
            <a:endParaRPr lang="en-GB" sz="2400" dirty="0">
              <a:solidFill>
                <a:srgbClr val="102350"/>
              </a:solidFill>
              <a:latin typeface="Century Gothic" panose="020B0502020202020204" pitchFamily="34" charset="0"/>
            </a:endParaRPr>
          </a:p>
          <a:p>
            <a:pPr>
              <a:lnSpc>
                <a:spcPct val="120000"/>
              </a:lnSpc>
              <a:spcBef>
                <a:spcPts val="0"/>
              </a:spcBef>
              <a:buSzPct val="100000"/>
            </a:pPr>
            <a:r>
              <a:rPr lang="en-GB" sz="2400" i="1" dirty="0">
                <a:solidFill>
                  <a:srgbClr val="102350"/>
                </a:solidFill>
                <a:latin typeface="Century Gothic" panose="020B0502020202020204" pitchFamily="34" charset="0"/>
              </a:rPr>
              <a:t>Survivors of atrocity of every age and every culture come to a point in their testimony where all questions are reduced to one, spoken more in bewilderment than in outrage: Why? The answer is beyond human understanding.</a:t>
            </a:r>
          </a:p>
          <a:p>
            <a:pPr>
              <a:lnSpc>
                <a:spcPct val="120000"/>
              </a:lnSpc>
              <a:spcBef>
                <a:spcPts val="0"/>
              </a:spcBef>
              <a:buSzPct val="100000"/>
            </a:pPr>
            <a:br>
              <a:rPr lang="en-GB" sz="2400" dirty="0">
                <a:solidFill>
                  <a:srgbClr val="102350"/>
                </a:solidFill>
                <a:latin typeface="Century Gothic" panose="020B0502020202020204" pitchFamily="34" charset="0"/>
              </a:rPr>
            </a:br>
            <a:r>
              <a:rPr lang="en-GB" sz="2400" dirty="0">
                <a:solidFill>
                  <a:srgbClr val="102350"/>
                </a:solidFill>
                <a:latin typeface="Century Gothic" panose="020B0502020202020204" pitchFamily="34" charset="0"/>
              </a:rPr>
              <a:t>― Judith Lewis Herman</a:t>
            </a:r>
            <a:endParaRPr lang="en-GB" sz="2800"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pic>
        <p:nvPicPr>
          <p:cNvPr id="3" name="Picture 2">
            <a:extLst>
              <a:ext uri="{FF2B5EF4-FFF2-40B4-BE49-F238E27FC236}">
                <a16:creationId xmlns:a16="http://schemas.microsoft.com/office/drawing/2014/main" id="{5061908B-0307-2147-8B75-07E36FB520AA}"/>
              </a:ext>
            </a:extLst>
          </p:cNvPr>
          <p:cNvPicPr>
            <a:picLocks noChangeAspect="1"/>
          </p:cNvPicPr>
          <p:nvPr/>
        </p:nvPicPr>
        <p:blipFill>
          <a:blip r:embed="rId2"/>
          <a:stretch>
            <a:fillRect/>
          </a:stretch>
        </p:blipFill>
        <p:spPr>
          <a:xfrm>
            <a:off x="168728" y="1270000"/>
            <a:ext cx="4927600" cy="7264400"/>
          </a:xfrm>
          <a:prstGeom prst="rect">
            <a:avLst/>
          </a:prstGeom>
        </p:spPr>
      </p:pic>
    </p:spTree>
    <p:extLst>
      <p:ext uri="{BB962C8B-B14F-4D97-AF65-F5344CB8AC3E}">
        <p14:creationId xmlns:p14="http://schemas.microsoft.com/office/powerpoint/2010/main" val="32358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952500" y="254000"/>
            <a:ext cx="11099800" cy="2032000"/>
          </a:xfrm>
        </p:spPr>
        <p:txBody>
          <a:bodyPr>
            <a:normAutofit/>
          </a:bodyPr>
          <a:lstStyle/>
          <a:p>
            <a:r>
              <a:rPr lang="en-US" dirty="0">
                <a:latin typeface="Century Gothic" panose="020B0502020202020204" pitchFamily="34" charset="0"/>
              </a:rPr>
              <a:t>Saying the ‘wrong’ thing and ‘sorry’</a:t>
            </a:r>
            <a:br>
              <a:rPr lang="en-US" dirty="0">
                <a:latin typeface="Century Gothic" panose="020B0502020202020204" pitchFamily="34" charset="0"/>
              </a:rPr>
            </a:br>
            <a:endParaRPr lang="en-US"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15A92793-1F60-E049-B514-E7A25C56272F}"/>
              </a:ext>
            </a:extLst>
          </p:cNvPr>
          <p:cNvSpPr>
            <a:spLocks noGrp="1"/>
          </p:cNvSpPr>
          <p:nvPr>
            <p:ph idx="1"/>
          </p:nvPr>
        </p:nvSpPr>
        <p:spPr>
          <a:xfrm>
            <a:off x="952500" y="2008413"/>
            <a:ext cx="11099800" cy="6181429"/>
          </a:xfrm>
        </p:spPr>
        <p:txBody>
          <a:bodyPr anchor="t">
            <a:normAutofit/>
          </a:bodyPr>
          <a:lstStyle/>
          <a:p>
            <a:pPr marL="0" indent="0">
              <a:lnSpc>
                <a:spcPct val="120000"/>
              </a:lnSpc>
              <a:spcBef>
                <a:spcPts val="0"/>
              </a:spcBef>
              <a:buSzPct val="100000"/>
              <a:buNone/>
            </a:pPr>
            <a:r>
              <a:rPr lang="en-GB" sz="2800" dirty="0">
                <a:solidFill>
                  <a:srgbClr val="102350"/>
                </a:solidFill>
                <a:latin typeface="Century Gothic" panose="020B0502020202020204" pitchFamily="34" charset="0"/>
              </a:rPr>
              <a:t>People often worry about saying the ‘wrong’ thing, I believe that if what you have said is well-intentioned and comes from a place of compassion and kindness, it will not be ‘wrong’. However, if what you have said doesn’t seem to work for someone or if it does not have the intended effect, don’t be afraid to acknowledge this and simply say ‘sorry’.</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spcBef>
                <a:spcPts val="0"/>
              </a:spcBef>
              <a:buSzPct val="100000"/>
              <a:buNone/>
            </a:pPr>
            <a:r>
              <a:rPr lang="en-GB" sz="2800" dirty="0">
                <a:solidFill>
                  <a:srgbClr val="102350"/>
                </a:solidFill>
                <a:latin typeface="Century Gothic" panose="020B0502020202020204" pitchFamily="34" charset="0"/>
              </a:rPr>
              <a:t>In almost all cases this will repair and strengthen the therapeutic relationship.</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53313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952500" y="254000"/>
            <a:ext cx="11099800" cy="2032000"/>
          </a:xfrm>
        </p:spPr>
        <p:txBody>
          <a:bodyPr>
            <a:normAutofit/>
          </a:bodyPr>
          <a:lstStyle/>
          <a:p>
            <a:r>
              <a:rPr lang="en-US" dirty="0">
                <a:latin typeface="Century Gothic" panose="020B0502020202020204" pitchFamily="34" charset="0"/>
              </a:rPr>
              <a:t>A note about self-care when working therapeutically</a:t>
            </a:r>
            <a:br>
              <a:rPr lang="en-US" dirty="0">
                <a:latin typeface="Century Gothic" panose="020B0502020202020204" pitchFamily="34" charset="0"/>
              </a:rPr>
            </a:br>
            <a:endParaRPr lang="en-US" dirty="0">
              <a:latin typeface="Century Gothic" panose="020B0502020202020204" pitchFamily="34" charset="0"/>
            </a:endParaRPr>
          </a:p>
        </p:txBody>
      </p:sp>
      <p:sp>
        <p:nvSpPr>
          <p:cNvPr id="4" name="Content Placeholder 2">
            <a:extLst>
              <a:ext uri="{FF2B5EF4-FFF2-40B4-BE49-F238E27FC236}">
                <a16:creationId xmlns:a16="http://schemas.microsoft.com/office/drawing/2014/main" id="{15A92793-1F60-E049-B514-E7A25C56272F}"/>
              </a:ext>
            </a:extLst>
          </p:cNvPr>
          <p:cNvSpPr>
            <a:spLocks noGrp="1"/>
          </p:cNvSpPr>
          <p:nvPr>
            <p:ph idx="1"/>
          </p:nvPr>
        </p:nvSpPr>
        <p:spPr>
          <a:xfrm>
            <a:off x="952500" y="2008413"/>
            <a:ext cx="11099800" cy="6181429"/>
          </a:xfrm>
        </p:spPr>
        <p:txBody>
          <a:bodyPr anchor="t">
            <a:normAutofit/>
          </a:bodyPr>
          <a:lstStyle/>
          <a:p>
            <a:pPr marL="0" lvl="0" indent="0">
              <a:lnSpc>
                <a:spcPct val="120000"/>
              </a:lnSpc>
              <a:spcBef>
                <a:spcPts val="0"/>
              </a:spcBef>
              <a:buSzPct val="100000"/>
              <a:buNone/>
            </a:pPr>
            <a:r>
              <a:rPr lang="en-GB" sz="2800" dirty="0">
                <a:solidFill>
                  <a:srgbClr val="102350"/>
                </a:solidFill>
                <a:latin typeface="Century Gothic" panose="020B0502020202020204" pitchFamily="34" charset="0"/>
              </a:rPr>
              <a:t>There can be no greater privilege than being allowed to bear witness to someone’s distress. However, this comes at a cost to ourselves and it is important to reflect on our own ‘trauma jars’ and think about what we need from those around us to sustain the commitment to our work.</a:t>
            </a: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lvl="0" indent="0">
              <a:lnSpc>
                <a:spcPct val="120000"/>
              </a:lnSpc>
              <a:spcBef>
                <a:spcPts val="0"/>
              </a:spcBef>
              <a:buSzPct val="100000"/>
              <a:buNone/>
            </a:pPr>
            <a:endParaRPr lang="en-GB" sz="2800" u="sng"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3773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Questions…"/>
          <p:cNvSpPr txBox="1">
            <a:spLocks noGrp="1"/>
          </p:cNvSpPr>
          <p:nvPr>
            <p:ph type="title"/>
          </p:nvPr>
        </p:nvSpPr>
        <p:spPr>
          <a:xfrm>
            <a:off x="276561" y="197788"/>
            <a:ext cx="10098734" cy="2039226"/>
          </a:xfrm>
          <a:prstGeom prst="rect">
            <a:avLst/>
          </a:prstGeom>
        </p:spPr>
        <p:txBody>
          <a:bodyPr>
            <a:normAutofit/>
          </a:bodyPr>
          <a:lstStyle/>
          <a:p>
            <a:r>
              <a:rPr lang="en-GB" dirty="0"/>
              <a:t>Creative ways of working: </a:t>
            </a:r>
            <a:br>
              <a:rPr lang="en-GB" dirty="0"/>
            </a:br>
            <a:r>
              <a:rPr lang="en-GB" dirty="0"/>
              <a:t>when words are difficult to find</a:t>
            </a:r>
            <a:endParaRPr dirty="0"/>
          </a:p>
        </p:txBody>
      </p:sp>
    </p:spTree>
    <p:extLst>
      <p:ext uri="{BB962C8B-B14F-4D97-AF65-F5344CB8AC3E}">
        <p14:creationId xmlns:p14="http://schemas.microsoft.com/office/powerpoint/2010/main" val="331325849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054100"/>
          </a:xfrm>
        </p:spPr>
        <p:txBody>
          <a:bodyPr/>
          <a:lstStyle/>
          <a:p>
            <a:r>
              <a:rPr lang="en-US" dirty="0">
                <a:latin typeface="Century Gothic" panose="020B0502020202020204" pitchFamily="34" charset="0"/>
              </a:rPr>
              <a:t>art</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545771"/>
            <a:ext cx="11099800" cy="6644072"/>
          </a:xfrm>
        </p:spPr>
        <p:txBody>
          <a:bodyPr anchor="t">
            <a:normAutofit/>
          </a:bodyPr>
          <a:lstStyle/>
          <a:p>
            <a:pPr marL="0" indent="0">
              <a:lnSpc>
                <a:spcPct val="130000"/>
              </a:lnSpc>
              <a:spcBef>
                <a:spcPts val="0"/>
              </a:spcBef>
              <a:buSzPct val="100000"/>
              <a:buNone/>
            </a:pPr>
            <a:r>
              <a:rPr lang="en-GB" sz="2800" dirty="0">
                <a:solidFill>
                  <a:srgbClr val="102350"/>
                </a:solidFill>
                <a:latin typeface="Century Gothic" panose="020B0502020202020204" pitchFamily="34" charset="0"/>
              </a:rPr>
              <a:t>Can provide:</a:t>
            </a:r>
          </a:p>
          <a:p>
            <a:pPr marL="0" indent="0">
              <a:lnSpc>
                <a:spcPct val="130000"/>
              </a:lnSpc>
              <a:spcBef>
                <a:spcPts val="0"/>
              </a:spcBef>
              <a:buSzPct val="100000"/>
              <a:buNone/>
            </a:pPr>
            <a:r>
              <a:rPr lang="en-GB" sz="2800" dirty="0">
                <a:solidFill>
                  <a:srgbClr val="102350"/>
                </a:solidFill>
                <a:latin typeface="Century Gothic" panose="020B0502020202020204" pitchFamily="34" charset="0"/>
              </a:rPr>
              <a:t> </a:t>
            </a:r>
          </a:p>
          <a:p>
            <a:pPr>
              <a:lnSpc>
                <a:spcPct val="130000"/>
              </a:lnSpc>
              <a:spcBef>
                <a:spcPts val="0"/>
              </a:spcBef>
              <a:buSzPct val="100000"/>
            </a:pPr>
            <a:r>
              <a:rPr lang="en-GB" sz="2800" dirty="0">
                <a:solidFill>
                  <a:srgbClr val="102350"/>
                </a:solidFill>
                <a:latin typeface="Century Gothic" panose="020B0502020202020204" pitchFamily="34" charset="0"/>
              </a:rPr>
              <a:t>a safe way of expressing emotions</a:t>
            </a:r>
          </a:p>
          <a:p>
            <a:pPr marL="0" indent="0">
              <a:lnSpc>
                <a:spcPct val="130000"/>
              </a:lnSpc>
              <a:spcBef>
                <a:spcPts val="0"/>
              </a:spcBef>
              <a:buSzPct val="100000"/>
              <a:buNone/>
            </a:pPr>
            <a:endParaRPr lang="en-GB" sz="2800" dirty="0">
              <a:solidFill>
                <a:srgbClr val="102350"/>
              </a:solidFill>
              <a:latin typeface="Century Gothic" panose="020B0502020202020204" pitchFamily="34" charset="0"/>
            </a:endParaRPr>
          </a:p>
          <a:p>
            <a:pPr>
              <a:lnSpc>
                <a:spcPct val="130000"/>
              </a:lnSpc>
              <a:spcBef>
                <a:spcPts val="0"/>
              </a:spcBef>
              <a:buSzPct val="100000"/>
            </a:pPr>
            <a:r>
              <a:rPr lang="en-GB" sz="2800" dirty="0">
                <a:solidFill>
                  <a:srgbClr val="102350"/>
                </a:solidFill>
                <a:latin typeface="Century Gothic" panose="020B0502020202020204" pitchFamily="34" charset="0"/>
              </a:rPr>
              <a:t>an opportunity to feel in control and make choices (i.e. about materials, colours or what to create)</a:t>
            </a:r>
          </a:p>
          <a:p>
            <a:pPr marL="0" indent="0">
              <a:lnSpc>
                <a:spcPct val="130000"/>
              </a:lnSpc>
              <a:spcBef>
                <a:spcPts val="0"/>
              </a:spcBef>
              <a:buSzPct val="100000"/>
              <a:buNone/>
            </a:pPr>
            <a:endParaRPr lang="en-GB" sz="2800" dirty="0">
              <a:solidFill>
                <a:srgbClr val="102350"/>
              </a:solidFill>
              <a:latin typeface="Century Gothic" panose="020B0502020202020204" pitchFamily="34" charset="0"/>
            </a:endParaRPr>
          </a:p>
          <a:p>
            <a:pPr>
              <a:lnSpc>
                <a:spcPct val="130000"/>
              </a:lnSpc>
              <a:spcBef>
                <a:spcPts val="0"/>
              </a:spcBef>
              <a:buSzPct val="100000"/>
            </a:pPr>
            <a:r>
              <a:rPr lang="en-GB" sz="2800" dirty="0">
                <a:solidFill>
                  <a:srgbClr val="102350"/>
                </a:solidFill>
                <a:latin typeface="Century Gothic" panose="020B0502020202020204" pitchFamily="34" charset="0"/>
              </a:rPr>
              <a:t>a way to make sense of and understand feelings</a:t>
            </a:r>
          </a:p>
          <a:p>
            <a:pPr marL="0" indent="0">
              <a:lnSpc>
                <a:spcPct val="130000"/>
              </a:lnSpc>
              <a:spcBef>
                <a:spcPts val="0"/>
              </a:spcBef>
              <a:buSzPct val="100000"/>
              <a:buNone/>
            </a:pPr>
            <a:endParaRPr lang="en-GB" sz="2800" dirty="0">
              <a:solidFill>
                <a:srgbClr val="102350"/>
              </a:solidFill>
              <a:latin typeface="Century Gothic" panose="020B0502020202020204" pitchFamily="34" charset="0"/>
            </a:endParaRPr>
          </a:p>
          <a:p>
            <a:pPr>
              <a:lnSpc>
                <a:spcPct val="130000"/>
              </a:lnSpc>
              <a:spcBef>
                <a:spcPts val="0"/>
              </a:spcBef>
              <a:buSzPct val="100000"/>
            </a:pPr>
            <a:r>
              <a:rPr lang="en-GB" sz="2800" dirty="0">
                <a:solidFill>
                  <a:srgbClr val="102350"/>
                </a:solidFill>
                <a:latin typeface="Century Gothic" panose="020B0502020202020204" pitchFamily="34" charset="0"/>
              </a:rPr>
              <a:t>the release of dopamine (allows someone to feel pleasure, satisfaction and motivation)</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3432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549849" y="4060161"/>
            <a:ext cx="2503594" cy="971413"/>
          </a:xfrm>
        </p:spPr>
        <p:txBody>
          <a:bodyPr anchor="b">
            <a:normAutofit fontScale="90000"/>
          </a:bodyPr>
          <a:lstStyle/>
          <a:p>
            <a:pPr algn="r"/>
            <a:br>
              <a:rPr lang="en-US" sz="4978" dirty="0">
                <a:latin typeface="Century Gothic" panose="020B0502020202020204" pitchFamily="34" charset="0"/>
              </a:rPr>
            </a:br>
            <a:r>
              <a:rPr lang="en-US" sz="4978" dirty="0">
                <a:latin typeface="Century Gothic" panose="020B0502020202020204" pitchFamily="34" charset="0"/>
              </a:rPr>
              <a:t>aims</a:t>
            </a:r>
          </a:p>
        </p:txBody>
      </p:sp>
      <p:sp>
        <p:nvSpPr>
          <p:cNvPr id="6" name="Content Placeholder 2">
            <a:extLst>
              <a:ext uri="{FF2B5EF4-FFF2-40B4-BE49-F238E27FC236}">
                <a16:creationId xmlns:a16="http://schemas.microsoft.com/office/drawing/2014/main" id="{E6E5A08D-DC62-E74E-962F-921345507EDC}"/>
              </a:ext>
            </a:extLst>
          </p:cNvPr>
          <p:cNvSpPr>
            <a:spLocks noGrp="1"/>
          </p:cNvSpPr>
          <p:nvPr>
            <p:ph idx="1"/>
          </p:nvPr>
        </p:nvSpPr>
        <p:spPr>
          <a:xfrm>
            <a:off x="4033158" y="1439635"/>
            <a:ext cx="8052498" cy="6874329"/>
          </a:xfrm>
        </p:spPr>
        <p:txBody>
          <a:bodyPr anchor="t">
            <a:normAutofit fontScale="62500" lnSpcReduction="20000"/>
          </a:bodyPr>
          <a:lstStyle/>
          <a:p>
            <a:pPr marL="514350" indent="-514350">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Developing therapeutic skills for practice: ‘creating moments’</a:t>
            </a:r>
          </a:p>
          <a:p>
            <a:pPr marL="514350" indent="-514350">
              <a:lnSpc>
                <a:spcPct val="140000"/>
              </a:lnSpc>
              <a:spcBef>
                <a:spcPts val="0"/>
              </a:spcBef>
              <a:buSzPct val="100000"/>
              <a:buFont typeface="+mj-lt"/>
              <a:buAutoNum type="arabicPeriod"/>
            </a:pPr>
            <a:endParaRPr lang="en-GB" dirty="0">
              <a:solidFill>
                <a:srgbClr val="102350"/>
              </a:solidFill>
              <a:latin typeface="Century Gothic" panose="020B0502020202020204" pitchFamily="34" charset="0"/>
            </a:endParaRPr>
          </a:p>
          <a:p>
            <a:pPr marL="514350" indent="-514350">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Creative ways of working: when words are difficult to find</a:t>
            </a:r>
          </a:p>
          <a:p>
            <a:pPr marL="514350" indent="-514350">
              <a:lnSpc>
                <a:spcPct val="140000"/>
              </a:lnSpc>
              <a:spcBef>
                <a:spcPts val="0"/>
              </a:spcBef>
              <a:buSzPct val="100000"/>
              <a:buFont typeface="+mj-lt"/>
              <a:buAutoNum type="arabicPeriod"/>
            </a:pPr>
            <a:endParaRPr lang="en-GB" dirty="0">
              <a:solidFill>
                <a:srgbClr val="102350"/>
              </a:solidFill>
              <a:latin typeface="Century Gothic" panose="020B0502020202020204" pitchFamily="34" charset="0"/>
            </a:endParaRPr>
          </a:p>
          <a:p>
            <a:pPr marL="514350" indent="-514350">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Supporting families (including children and young people)</a:t>
            </a:r>
          </a:p>
          <a:p>
            <a:pPr marL="514350" indent="-514350">
              <a:lnSpc>
                <a:spcPct val="140000"/>
              </a:lnSpc>
              <a:spcBef>
                <a:spcPts val="0"/>
              </a:spcBef>
              <a:buSzPct val="100000"/>
              <a:buFont typeface="+mj-lt"/>
              <a:buAutoNum type="arabicPeriod"/>
            </a:pPr>
            <a:endParaRPr lang="en-GB" dirty="0">
              <a:solidFill>
                <a:srgbClr val="102350"/>
              </a:solidFill>
              <a:latin typeface="Century Gothic" panose="020B0502020202020204" pitchFamily="34" charset="0"/>
            </a:endParaRPr>
          </a:p>
          <a:p>
            <a:pPr marL="514350" indent="-514350">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Making SENSE of psychological trauma: structuring trauma informed interventions</a:t>
            </a:r>
          </a:p>
          <a:p>
            <a:pPr marL="514350" indent="-514350">
              <a:lnSpc>
                <a:spcPct val="140000"/>
              </a:lnSpc>
              <a:spcBef>
                <a:spcPts val="0"/>
              </a:spcBef>
              <a:buSzPct val="100000"/>
              <a:buFont typeface="+mj-lt"/>
              <a:buAutoNum type="arabicPeriod"/>
            </a:pPr>
            <a:endParaRPr lang="en-GB" dirty="0">
              <a:solidFill>
                <a:srgbClr val="102350"/>
              </a:solidFill>
              <a:latin typeface="Century Gothic" panose="020B0502020202020204" pitchFamily="34" charset="0"/>
            </a:endParaRPr>
          </a:p>
          <a:p>
            <a:pPr marL="514350" indent="-514350">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Using the SENSE model in practice</a:t>
            </a:r>
          </a:p>
          <a:p>
            <a:pPr marL="514350" indent="-514350">
              <a:lnSpc>
                <a:spcPct val="140000"/>
              </a:lnSpc>
              <a:spcBef>
                <a:spcPts val="0"/>
              </a:spcBef>
              <a:buSzPct val="100000"/>
              <a:buFont typeface="+mj-lt"/>
              <a:buAutoNum type="arabicPeriod"/>
            </a:pPr>
            <a:endParaRPr lang="en-GB" dirty="0">
              <a:solidFill>
                <a:srgbClr val="102350"/>
              </a:solidFill>
              <a:latin typeface="Century Gothic" panose="020B0502020202020204" pitchFamily="34" charset="0"/>
            </a:endParaRPr>
          </a:p>
          <a:p>
            <a:pPr marL="514350" indent="-514350">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Trauma informed approaches to measuring impact</a:t>
            </a:r>
          </a:p>
          <a:p>
            <a:pPr marL="514350" indent="-514350">
              <a:lnSpc>
                <a:spcPct val="140000"/>
              </a:lnSpc>
              <a:spcBef>
                <a:spcPts val="0"/>
              </a:spcBef>
              <a:buSzPct val="100000"/>
              <a:buFont typeface="+mj-lt"/>
              <a:buAutoNum type="arabicPeriod"/>
            </a:pPr>
            <a:endParaRPr lang="en-GB" dirty="0">
              <a:solidFill>
                <a:srgbClr val="102350"/>
              </a:solidFill>
              <a:latin typeface="Century Gothic" panose="020B0502020202020204" pitchFamily="34" charset="0"/>
            </a:endParaRPr>
          </a:p>
          <a:p>
            <a:pPr marL="514350" indent="-498475">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Understanding the impact of complex trauma</a:t>
            </a:r>
          </a:p>
          <a:p>
            <a:pPr marL="514350" indent="-498475">
              <a:lnSpc>
                <a:spcPct val="140000"/>
              </a:lnSpc>
              <a:spcBef>
                <a:spcPts val="0"/>
              </a:spcBef>
              <a:buSzPct val="100000"/>
              <a:buFont typeface="+mj-lt"/>
              <a:buAutoNum type="arabicPeriod"/>
            </a:pPr>
            <a:endParaRPr lang="en-GB" dirty="0">
              <a:solidFill>
                <a:srgbClr val="102350"/>
              </a:solidFill>
              <a:latin typeface="Century Gothic" panose="020B0502020202020204" pitchFamily="34" charset="0"/>
            </a:endParaRPr>
          </a:p>
          <a:p>
            <a:pPr marL="514350" indent="-498475">
              <a:lnSpc>
                <a:spcPct val="140000"/>
              </a:lnSpc>
              <a:spcBef>
                <a:spcPts val="0"/>
              </a:spcBef>
              <a:buSzPct val="100000"/>
              <a:buFont typeface="+mj-lt"/>
              <a:buAutoNum type="arabicPeriod"/>
            </a:pPr>
            <a:r>
              <a:rPr lang="en-GB" dirty="0">
                <a:solidFill>
                  <a:srgbClr val="102350"/>
                </a:solidFill>
                <a:latin typeface="Century Gothic" panose="020B0502020202020204" pitchFamily="34" charset="0"/>
              </a:rPr>
              <a:t>Understanding and responding to vicarious trauma: it will never be enough</a:t>
            </a:r>
          </a:p>
        </p:txBody>
      </p:sp>
    </p:spTree>
    <p:extLst>
      <p:ext uri="{BB962C8B-B14F-4D97-AF65-F5344CB8AC3E}">
        <p14:creationId xmlns:p14="http://schemas.microsoft.com/office/powerpoint/2010/main" val="350146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054100"/>
          </a:xfrm>
        </p:spPr>
        <p:txBody>
          <a:bodyPr/>
          <a:lstStyle/>
          <a:p>
            <a:r>
              <a:rPr lang="en-US" dirty="0">
                <a:latin typeface="Century Gothic" panose="020B0502020202020204" pitchFamily="34" charset="0"/>
              </a:rPr>
              <a:t>Making art accessible</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545771"/>
            <a:ext cx="11099800" cy="6644072"/>
          </a:xfrm>
        </p:spPr>
        <p:txBody>
          <a:bodyPr anchor="t">
            <a:normAutofit/>
          </a:bodyPr>
          <a:lstStyle/>
          <a:p>
            <a:pPr>
              <a:lnSpc>
                <a:spcPct val="140000"/>
              </a:lnSpc>
              <a:spcBef>
                <a:spcPts val="0"/>
              </a:spcBef>
              <a:buSzPct val="100000"/>
            </a:pPr>
            <a:r>
              <a:rPr lang="en-GB" sz="2800" dirty="0">
                <a:solidFill>
                  <a:srgbClr val="102350"/>
                </a:solidFill>
                <a:latin typeface="Century Gothic" panose="020B0502020202020204" pitchFamily="34" charset="0"/>
              </a:rPr>
              <a:t>Collage (pictures, magazines, textiles)</a:t>
            </a:r>
          </a:p>
          <a:p>
            <a:pPr marL="0" indent="0">
              <a:lnSpc>
                <a:spcPct val="140000"/>
              </a:lnSpc>
              <a:spcBef>
                <a:spcPts val="0"/>
              </a:spcBef>
              <a:buSzPct val="100000"/>
              <a:buNone/>
            </a:pPr>
            <a:endParaRPr lang="en-GB" sz="2800" dirty="0">
              <a:solidFill>
                <a:srgbClr val="102350"/>
              </a:solidFill>
              <a:latin typeface="Century Gothic" panose="020B0502020202020204" pitchFamily="34" charset="0"/>
            </a:endParaRPr>
          </a:p>
          <a:p>
            <a:pPr>
              <a:lnSpc>
                <a:spcPct val="140000"/>
              </a:lnSpc>
              <a:spcBef>
                <a:spcPts val="0"/>
              </a:spcBef>
              <a:buSzPct val="100000"/>
            </a:pPr>
            <a:r>
              <a:rPr lang="en-GB" sz="2800" dirty="0">
                <a:solidFill>
                  <a:srgbClr val="102350"/>
                </a:solidFill>
                <a:latin typeface="Century Gothic" panose="020B0502020202020204" pitchFamily="34" charset="0"/>
              </a:rPr>
              <a:t>Mark making (swirls, dots, dashes, smudging)</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Colouring books (‘therapeutic colouring’)</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Making your own tools (i.e. using sticks to paint)</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Using your none dominant hand to work (take the pressure off, it’s not your fault if it’s ‘no good’)</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14650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054100"/>
          </a:xfrm>
        </p:spPr>
        <p:txBody>
          <a:bodyPr/>
          <a:lstStyle/>
          <a:p>
            <a:r>
              <a:rPr lang="en-US" dirty="0">
                <a:latin typeface="Century Gothic" panose="020B0502020202020204" pitchFamily="34" charset="0"/>
              </a:rPr>
              <a:t>Expressing feelings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545771"/>
            <a:ext cx="11099800" cy="6644072"/>
          </a:xfrm>
        </p:spPr>
        <p:txBody>
          <a:bodyPr anchor="t">
            <a:normAutofit/>
          </a:bodyPr>
          <a:lstStyle/>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
        <p:nvSpPr>
          <p:cNvPr id="5" name="Content Placeholder 2">
            <a:extLst>
              <a:ext uri="{FF2B5EF4-FFF2-40B4-BE49-F238E27FC236}">
                <a16:creationId xmlns:a16="http://schemas.microsoft.com/office/drawing/2014/main" id="{B2F38A67-8C92-9B45-9263-E0C3E4E4E4EC}"/>
              </a:ext>
            </a:extLst>
          </p:cNvPr>
          <p:cNvSpPr txBox="1">
            <a:spLocks/>
          </p:cNvSpPr>
          <p:nvPr/>
        </p:nvSpPr>
        <p:spPr>
          <a:xfrm>
            <a:off x="1104900" y="1698171"/>
            <a:ext cx="11099800" cy="66440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25000" lnSpcReduction="2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marL="0" indent="0">
              <a:lnSpc>
                <a:spcPct val="140000"/>
              </a:lnSpc>
              <a:spcBef>
                <a:spcPts val="0"/>
              </a:spcBef>
              <a:buSzPct val="100000"/>
              <a:buNone/>
            </a:pPr>
            <a:r>
              <a:rPr lang="en-GB" sz="11200" dirty="0">
                <a:solidFill>
                  <a:srgbClr val="102350"/>
                </a:solidFill>
                <a:latin typeface="Century Gothic" panose="020B0502020202020204" pitchFamily="34" charset="0"/>
              </a:rPr>
              <a:t>The ‘five word’ story may provide a way to:</a:t>
            </a:r>
          </a:p>
          <a:p>
            <a:pPr>
              <a:lnSpc>
                <a:spcPct val="140000"/>
              </a:lnSpc>
              <a:spcBef>
                <a:spcPts val="0"/>
              </a:spcBef>
              <a:buSzPct val="100000"/>
            </a:pPr>
            <a:endParaRPr lang="en-GB" sz="11200" dirty="0">
              <a:solidFill>
                <a:srgbClr val="102350"/>
              </a:solidFill>
              <a:latin typeface="Century Gothic" panose="020B0502020202020204" pitchFamily="34" charset="0"/>
            </a:endParaRPr>
          </a:p>
          <a:p>
            <a:pPr>
              <a:lnSpc>
                <a:spcPct val="140000"/>
              </a:lnSpc>
              <a:spcBef>
                <a:spcPts val="0"/>
              </a:spcBef>
              <a:buSzPct val="100000"/>
            </a:pPr>
            <a:r>
              <a:rPr lang="en-GB" sz="11200" dirty="0">
                <a:solidFill>
                  <a:srgbClr val="102350"/>
                </a:solidFill>
                <a:latin typeface="Century Gothic" panose="020B0502020202020204" pitchFamily="34" charset="0"/>
              </a:rPr>
              <a:t>reduce a sense of overwhelm</a:t>
            </a:r>
          </a:p>
          <a:p>
            <a:pPr marL="0" indent="0">
              <a:lnSpc>
                <a:spcPct val="140000"/>
              </a:lnSpc>
              <a:spcBef>
                <a:spcPts val="0"/>
              </a:spcBef>
              <a:buSzPct val="100000"/>
              <a:buNone/>
            </a:pPr>
            <a:r>
              <a:rPr lang="en-GB" sz="11200" dirty="0">
                <a:solidFill>
                  <a:srgbClr val="102350"/>
                </a:solidFill>
                <a:latin typeface="Century Gothic" panose="020B0502020202020204" pitchFamily="34" charset="0"/>
              </a:rPr>
              <a:t> </a:t>
            </a:r>
          </a:p>
          <a:p>
            <a:pPr>
              <a:lnSpc>
                <a:spcPct val="140000"/>
              </a:lnSpc>
              <a:spcBef>
                <a:spcPts val="0"/>
              </a:spcBef>
              <a:buSzPct val="100000"/>
            </a:pPr>
            <a:r>
              <a:rPr lang="en-GB" sz="11200" dirty="0">
                <a:solidFill>
                  <a:srgbClr val="102350"/>
                </a:solidFill>
                <a:latin typeface="Century Gothic" panose="020B0502020202020204" pitchFamily="34" charset="0"/>
              </a:rPr>
              <a:t>attribute a name to feelings</a:t>
            </a:r>
          </a:p>
          <a:p>
            <a:pPr marL="0" indent="0">
              <a:lnSpc>
                <a:spcPct val="140000"/>
              </a:lnSpc>
              <a:spcBef>
                <a:spcPts val="0"/>
              </a:spcBef>
              <a:buSzPct val="100000"/>
              <a:buNone/>
            </a:pPr>
            <a:r>
              <a:rPr lang="en-GB" sz="11200" dirty="0">
                <a:solidFill>
                  <a:srgbClr val="102350"/>
                </a:solidFill>
                <a:latin typeface="Century Gothic" panose="020B0502020202020204" pitchFamily="34" charset="0"/>
              </a:rPr>
              <a:t> </a:t>
            </a:r>
          </a:p>
          <a:p>
            <a:pPr>
              <a:lnSpc>
                <a:spcPct val="140000"/>
              </a:lnSpc>
              <a:spcBef>
                <a:spcPts val="0"/>
              </a:spcBef>
              <a:buSzPct val="100000"/>
            </a:pPr>
            <a:r>
              <a:rPr lang="en-GB" sz="11200" dirty="0">
                <a:solidFill>
                  <a:srgbClr val="102350"/>
                </a:solidFill>
                <a:latin typeface="Century Gothic" panose="020B0502020202020204" pitchFamily="34" charset="0"/>
              </a:rPr>
              <a:t>make sense of experiences</a:t>
            </a:r>
          </a:p>
          <a:p>
            <a:pPr marL="0" indent="0">
              <a:lnSpc>
                <a:spcPct val="140000"/>
              </a:lnSpc>
              <a:spcBef>
                <a:spcPts val="0"/>
              </a:spcBef>
              <a:buSzPct val="100000"/>
              <a:buNone/>
            </a:pPr>
            <a:r>
              <a:rPr lang="en-GB" sz="11200" dirty="0">
                <a:solidFill>
                  <a:srgbClr val="102350"/>
                </a:solidFill>
                <a:latin typeface="Century Gothic" panose="020B0502020202020204" pitchFamily="34" charset="0"/>
              </a:rPr>
              <a:t> </a:t>
            </a:r>
          </a:p>
          <a:p>
            <a:pPr>
              <a:lnSpc>
                <a:spcPct val="140000"/>
              </a:lnSpc>
              <a:spcBef>
                <a:spcPts val="0"/>
              </a:spcBef>
              <a:buSzPct val="100000"/>
            </a:pPr>
            <a:r>
              <a:rPr lang="en-GB" sz="11200" dirty="0">
                <a:solidFill>
                  <a:srgbClr val="102350"/>
                </a:solidFill>
                <a:latin typeface="Century Gothic" panose="020B0502020202020204" pitchFamily="34" charset="0"/>
              </a:rPr>
              <a:t>record experiences (making journaling more accessible)</a:t>
            </a:r>
          </a:p>
          <a:p>
            <a:pPr marL="0" indent="0" hangingPunct="1">
              <a:lnSpc>
                <a:spcPct val="120000"/>
              </a:lnSpc>
              <a:spcBef>
                <a:spcPts val="0"/>
              </a:spcBef>
              <a:buSzPct val="100000"/>
              <a:buFontTx/>
              <a:buNone/>
            </a:pPr>
            <a:endParaRPr lang="en-GB" sz="2800" dirty="0">
              <a:solidFill>
                <a:srgbClr val="102350"/>
              </a:solidFill>
              <a:latin typeface="Century Gothic" panose="020B0502020202020204" pitchFamily="34" charset="0"/>
            </a:endParaRP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8603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054100"/>
          </a:xfrm>
        </p:spPr>
        <p:txBody>
          <a:bodyPr>
            <a:normAutofit fontScale="90000"/>
          </a:bodyPr>
          <a:lstStyle/>
          <a:p>
            <a:r>
              <a:rPr lang="en-US" dirty="0">
                <a:latin typeface="Century Gothic" panose="020B0502020202020204" pitchFamily="34" charset="0"/>
              </a:rPr>
              <a:t>Using illustrations to make sense of feelings</a:t>
            </a:r>
          </a:p>
        </p:txBody>
      </p:sp>
      <p:sp>
        <p:nvSpPr>
          <p:cNvPr id="5" name="Content Placeholder 2">
            <a:extLst>
              <a:ext uri="{FF2B5EF4-FFF2-40B4-BE49-F238E27FC236}">
                <a16:creationId xmlns:a16="http://schemas.microsoft.com/office/drawing/2014/main" id="{B2F38A67-8C92-9B45-9263-E0C3E4E4E4EC}"/>
              </a:ext>
            </a:extLst>
          </p:cNvPr>
          <p:cNvSpPr txBox="1">
            <a:spLocks/>
          </p:cNvSpPr>
          <p:nvPr/>
        </p:nvSpPr>
        <p:spPr>
          <a:xfrm>
            <a:off x="1104900" y="1698171"/>
            <a:ext cx="11099800" cy="66440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85000" lnSpcReduction="1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40000"/>
              </a:lnSpc>
              <a:spcBef>
                <a:spcPts val="0"/>
              </a:spcBef>
              <a:buSzPct val="100000"/>
            </a:pPr>
            <a:r>
              <a:rPr lang="en-GB" dirty="0">
                <a:solidFill>
                  <a:srgbClr val="102350"/>
                </a:solidFill>
                <a:latin typeface="Century Gothic" panose="020B0502020202020204" pitchFamily="34" charset="0"/>
              </a:rPr>
              <a:t>Illustrations can be used to help people to make sense of their feelings</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a:lnSpc>
                <a:spcPct val="140000"/>
              </a:lnSpc>
              <a:spcBef>
                <a:spcPts val="0"/>
              </a:spcBef>
              <a:buSzPct val="100000"/>
            </a:pPr>
            <a:r>
              <a:rPr lang="en-GB" dirty="0">
                <a:solidFill>
                  <a:srgbClr val="102350"/>
                </a:solidFill>
                <a:latin typeface="Century Gothic" panose="020B0502020202020204" pitchFamily="34" charset="0"/>
              </a:rPr>
              <a:t>They can offer a ‘safer’ way of expressing and talking about emotions</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Illustrations can also prompt conversations around how to connect someone with support and provide them with a sense of agency to create changes for themselves</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They can also act as lasting visual reminders of strength and resilience</a:t>
            </a:r>
          </a:p>
          <a:p>
            <a:pPr marL="0" indent="0" hangingPunct="1">
              <a:lnSpc>
                <a:spcPct val="120000"/>
              </a:lnSpc>
              <a:spcBef>
                <a:spcPts val="0"/>
              </a:spcBef>
              <a:buSzPct val="100000"/>
              <a:buFontTx/>
              <a:buNone/>
            </a:pPr>
            <a:endParaRPr lang="en-GB" sz="2800" dirty="0">
              <a:solidFill>
                <a:srgbClr val="102350"/>
              </a:solidFill>
              <a:latin typeface="Century Gothic" panose="020B0502020202020204" pitchFamily="34" charset="0"/>
            </a:endParaRP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70648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054100"/>
          </a:xfrm>
        </p:spPr>
        <p:txBody>
          <a:bodyPr>
            <a:normAutofit/>
          </a:bodyPr>
          <a:lstStyle/>
          <a:p>
            <a:r>
              <a:rPr lang="en-US" dirty="0">
                <a:latin typeface="Century Gothic" panose="020B0502020202020204" pitchFamily="34" charset="0"/>
              </a:rPr>
              <a:t>Therapeutic creative writing</a:t>
            </a:r>
          </a:p>
        </p:txBody>
      </p:sp>
      <p:sp>
        <p:nvSpPr>
          <p:cNvPr id="5" name="Content Placeholder 2">
            <a:extLst>
              <a:ext uri="{FF2B5EF4-FFF2-40B4-BE49-F238E27FC236}">
                <a16:creationId xmlns:a16="http://schemas.microsoft.com/office/drawing/2014/main" id="{B2F38A67-8C92-9B45-9263-E0C3E4E4E4EC}"/>
              </a:ext>
            </a:extLst>
          </p:cNvPr>
          <p:cNvSpPr txBox="1">
            <a:spLocks/>
          </p:cNvSpPr>
          <p:nvPr/>
        </p:nvSpPr>
        <p:spPr>
          <a:xfrm>
            <a:off x="1104900" y="1698171"/>
            <a:ext cx="11099800" cy="66440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20000"/>
              </a:lnSpc>
              <a:spcBef>
                <a:spcPts val="0"/>
              </a:spcBef>
              <a:buSzPct val="100000"/>
            </a:pPr>
            <a:r>
              <a:rPr lang="en-GB" sz="2400" b="1" dirty="0">
                <a:solidFill>
                  <a:srgbClr val="102350"/>
                </a:solidFill>
                <a:latin typeface="Century Gothic" panose="020B0502020202020204" pitchFamily="34" charset="0"/>
              </a:rPr>
              <a:t>Freewriting</a:t>
            </a:r>
            <a:r>
              <a:rPr lang="en-GB" sz="2400" dirty="0">
                <a:solidFill>
                  <a:srgbClr val="102350"/>
                </a:solidFill>
                <a:latin typeface="Century Gothic" panose="020B0502020202020204" pitchFamily="34" charset="0"/>
              </a:rPr>
              <a:t>. Paying attention to and creating an order to thoughts and feelings</a:t>
            </a:r>
          </a:p>
          <a:p>
            <a:pPr marL="0" indent="0">
              <a:lnSpc>
                <a:spcPct val="120000"/>
              </a:lnSpc>
              <a:spcBef>
                <a:spcPts val="0"/>
              </a:spcBef>
              <a:buSzPct val="100000"/>
              <a:buNone/>
            </a:pPr>
            <a:endParaRPr lang="en-GB" sz="2400" dirty="0">
              <a:solidFill>
                <a:srgbClr val="102350"/>
              </a:solidFill>
              <a:latin typeface="Century Gothic" panose="020B0502020202020204" pitchFamily="34" charset="0"/>
            </a:endParaRPr>
          </a:p>
          <a:p>
            <a:pPr>
              <a:lnSpc>
                <a:spcPct val="120000"/>
              </a:lnSpc>
              <a:spcBef>
                <a:spcPts val="0"/>
              </a:spcBef>
              <a:buSzPct val="100000"/>
            </a:pPr>
            <a:r>
              <a:rPr lang="en-GB" sz="2400" b="1" dirty="0">
                <a:solidFill>
                  <a:srgbClr val="102350"/>
                </a:solidFill>
                <a:latin typeface="Century Gothic" panose="020B0502020202020204" pitchFamily="34" charset="0"/>
              </a:rPr>
              <a:t>Writing a gratitude list</a:t>
            </a:r>
            <a:r>
              <a:rPr lang="en-GB" sz="2400" dirty="0">
                <a:solidFill>
                  <a:srgbClr val="102350"/>
                </a:solidFill>
                <a:latin typeface="Century Gothic" panose="020B0502020202020204" pitchFamily="34" charset="0"/>
              </a:rPr>
              <a:t>. Get specific and develop a daily practice.</a:t>
            </a:r>
          </a:p>
          <a:p>
            <a:pPr marL="0" indent="0">
              <a:lnSpc>
                <a:spcPct val="120000"/>
              </a:lnSpc>
              <a:spcBef>
                <a:spcPts val="0"/>
              </a:spcBef>
              <a:buSzPct val="100000"/>
              <a:buNone/>
            </a:pPr>
            <a:endParaRPr lang="en-GB" sz="2400" dirty="0">
              <a:solidFill>
                <a:srgbClr val="102350"/>
              </a:solidFill>
              <a:latin typeface="Century Gothic" panose="020B0502020202020204" pitchFamily="34" charset="0"/>
            </a:endParaRPr>
          </a:p>
          <a:p>
            <a:pPr>
              <a:lnSpc>
                <a:spcPct val="120000"/>
              </a:lnSpc>
              <a:spcBef>
                <a:spcPts val="0"/>
              </a:spcBef>
              <a:buSzPct val="100000"/>
            </a:pPr>
            <a:r>
              <a:rPr lang="en-GB" sz="2400" b="1" dirty="0">
                <a:solidFill>
                  <a:srgbClr val="102350"/>
                </a:solidFill>
                <a:latin typeface="Century Gothic" panose="020B0502020202020204" pitchFamily="34" charset="0"/>
              </a:rPr>
              <a:t>Unburden yourself</a:t>
            </a:r>
            <a:r>
              <a:rPr lang="en-GB" sz="2400" dirty="0">
                <a:solidFill>
                  <a:srgbClr val="102350"/>
                </a:solidFill>
                <a:latin typeface="Century Gothic" panose="020B0502020202020204" pitchFamily="34" charset="0"/>
              </a:rPr>
              <a:t>. Write a letter to someone or about something.</a:t>
            </a:r>
          </a:p>
          <a:p>
            <a:pPr marL="0" indent="0">
              <a:lnSpc>
                <a:spcPct val="120000"/>
              </a:lnSpc>
              <a:spcBef>
                <a:spcPts val="0"/>
              </a:spcBef>
              <a:buSzPct val="100000"/>
              <a:buNone/>
            </a:pPr>
            <a:endParaRPr lang="en-GB" sz="2400" dirty="0">
              <a:solidFill>
                <a:srgbClr val="102350"/>
              </a:solidFill>
              <a:latin typeface="Century Gothic" panose="020B0502020202020204" pitchFamily="34" charset="0"/>
            </a:endParaRPr>
          </a:p>
          <a:p>
            <a:pPr>
              <a:lnSpc>
                <a:spcPct val="120000"/>
              </a:lnSpc>
              <a:spcBef>
                <a:spcPts val="0"/>
              </a:spcBef>
              <a:buSzPct val="100000"/>
            </a:pPr>
            <a:r>
              <a:rPr lang="en-GB" sz="2400" b="1" dirty="0">
                <a:solidFill>
                  <a:srgbClr val="102350"/>
                </a:solidFill>
                <a:latin typeface="Century Gothic" panose="020B0502020202020204" pitchFamily="34" charset="0"/>
              </a:rPr>
              <a:t>Pay attention to anxiety</a:t>
            </a:r>
            <a:r>
              <a:rPr lang="en-GB" sz="2400" dirty="0">
                <a:solidFill>
                  <a:srgbClr val="102350"/>
                </a:solidFill>
                <a:latin typeface="Century Gothic" panose="020B0502020202020204" pitchFamily="34" charset="0"/>
              </a:rPr>
              <a:t>. Give permission to yourself to think and write about:</a:t>
            </a:r>
          </a:p>
          <a:p>
            <a:pPr marL="0" indent="0">
              <a:lnSpc>
                <a:spcPct val="120000"/>
              </a:lnSpc>
              <a:spcBef>
                <a:spcPts val="0"/>
              </a:spcBef>
              <a:buSzPct val="100000"/>
              <a:buNone/>
            </a:pPr>
            <a:endParaRPr lang="en-GB" sz="2400" dirty="0">
              <a:solidFill>
                <a:srgbClr val="102350"/>
              </a:solidFill>
              <a:latin typeface="Century Gothic" panose="020B0502020202020204" pitchFamily="34" charset="0"/>
            </a:endParaRPr>
          </a:p>
          <a:p>
            <a:pPr marL="514350" indent="-514350">
              <a:lnSpc>
                <a:spcPct val="120000"/>
              </a:lnSpc>
              <a:spcBef>
                <a:spcPts val="0"/>
              </a:spcBef>
              <a:buSzPct val="100000"/>
              <a:buFont typeface="+mj-lt"/>
              <a:buAutoNum type="romanLcPeriod"/>
            </a:pPr>
            <a:r>
              <a:rPr lang="en-GB" sz="2400" dirty="0">
                <a:solidFill>
                  <a:srgbClr val="102350"/>
                </a:solidFill>
                <a:latin typeface="Century Gothic" panose="020B0502020202020204" pitchFamily="34" charset="0"/>
              </a:rPr>
              <a:t>The worst outcome</a:t>
            </a:r>
          </a:p>
          <a:p>
            <a:pPr marL="514350" indent="-514350">
              <a:lnSpc>
                <a:spcPct val="120000"/>
              </a:lnSpc>
              <a:spcBef>
                <a:spcPts val="0"/>
              </a:spcBef>
              <a:buSzPct val="100000"/>
              <a:buFont typeface="+mj-lt"/>
              <a:buAutoNum type="romanLcPeriod"/>
            </a:pPr>
            <a:r>
              <a:rPr lang="en-GB" sz="2400" dirty="0">
                <a:solidFill>
                  <a:srgbClr val="102350"/>
                </a:solidFill>
                <a:latin typeface="Century Gothic" panose="020B0502020202020204" pitchFamily="34" charset="0"/>
              </a:rPr>
              <a:t>The best outcome</a:t>
            </a:r>
          </a:p>
          <a:p>
            <a:pPr marL="514350" indent="-514350">
              <a:lnSpc>
                <a:spcPct val="120000"/>
              </a:lnSpc>
              <a:spcBef>
                <a:spcPts val="0"/>
              </a:spcBef>
              <a:buSzPct val="100000"/>
              <a:buFont typeface="+mj-lt"/>
              <a:buAutoNum type="romanLcPeriod"/>
            </a:pPr>
            <a:r>
              <a:rPr lang="en-GB" sz="2400" dirty="0">
                <a:solidFill>
                  <a:srgbClr val="102350"/>
                </a:solidFill>
                <a:latin typeface="Century Gothic" panose="020B0502020202020204" pitchFamily="34" charset="0"/>
              </a:rPr>
              <a:t>The most likely outcome</a:t>
            </a:r>
          </a:p>
          <a:p>
            <a:pPr marL="0" indent="0" hangingPunct="1">
              <a:lnSpc>
                <a:spcPct val="120000"/>
              </a:lnSpc>
              <a:spcBef>
                <a:spcPts val="0"/>
              </a:spcBef>
              <a:buSzPct val="100000"/>
              <a:buFontTx/>
              <a:buNone/>
            </a:pPr>
            <a:endParaRPr lang="en-GB" sz="2800" dirty="0">
              <a:solidFill>
                <a:srgbClr val="102350"/>
              </a:solidFill>
              <a:latin typeface="Century Gothic" panose="020B0502020202020204" pitchFamily="34" charset="0"/>
            </a:endParaRP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91210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429459"/>
          </a:xfrm>
        </p:spPr>
        <p:txBody>
          <a:bodyPr>
            <a:normAutofit/>
          </a:bodyPr>
          <a:lstStyle/>
          <a:p>
            <a:r>
              <a:rPr lang="en-US" dirty="0">
                <a:latin typeface="Century Gothic" panose="020B0502020202020204" pitchFamily="34" charset="0"/>
              </a:rPr>
              <a:t>Therapeutic creative writing</a:t>
            </a:r>
          </a:p>
        </p:txBody>
      </p:sp>
      <p:pic>
        <p:nvPicPr>
          <p:cNvPr id="4" name="Content Placeholder 3">
            <a:extLst>
              <a:ext uri="{FF2B5EF4-FFF2-40B4-BE49-F238E27FC236}">
                <a16:creationId xmlns:a16="http://schemas.microsoft.com/office/drawing/2014/main" id="{78B092A4-D824-514E-B826-C3DDFC1BB9A7}"/>
              </a:ext>
            </a:extLst>
          </p:cNvPr>
          <p:cNvPicPr>
            <a:picLocks noGrp="1" noChangeAspect="1"/>
          </p:cNvPicPr>
          <p:nvPr>
            <p:ph idx="1"/>
          </p:nvPr>
        </p:nvPicPr>
        <p:blipFill>
          <a:blip r:embed="rId2"/>
          <a:stretch>
            <a:fillRect/>
          </a:stretch>
        </p:blipFill>
        <p:spPr>
          <a:xfrm>
            <a:off x="628649" y="1765004"/>
            <a:ext cx="6059617" cy="6987109"/>
          </a:xfrm>
          <a:prstGeom prst="rect">
            <a:avLst/>
          </a:prstGeom>
        </p:spPr>
      </p:pic>
      <p:pic>
        <p:nvPicPr>
          <p:cNvPr id="5" name="Picture 4">
            <a:extLst>
              <a:ext uri="{FF2B5EF4-FFF2-40B4-BE49-F238E27FC236}">
                <a16:creationId xmlns:a16="http://schemas.microsoft.com/office/drawing/2014/main" id="{CB25F259-230C-3548-A107-35BDDCF9F5F2}"/>
              </a:ext>
            </a:extLst>
          </p:cNvPr>
          <p:cNvPicPr>
            <a:picLocks noChangeAspect="1"/>
          </p:cNvPicPr>
          <p:nvPr/>
        </p:nvPicPr>
        <p:blipFill>
          <a:blip r:embed="rId3"/>
          <a:stretch>
            <a:fillRect/>
          </a:stretch>
        </p:blipFill>
        <p:spPr>
          <a:xfrm>
            <a:off x="7871511" y="3289776"/>
            <a:ext cx="3416510" cy="3174047"/>
          </a:xfrm>
          <a:prstGeom prst="rect">
            <a:avLst/>
          </a:prstGeom>
        </p:spPr>
      </p:pic>
      <p:cxnSp>
        <p:nvCxnSpPr>
          <p:cNvPr id="10" name="Straight Connector 9">
            <a:extLst>
              <a:ext uri="{FF2B5EF4-FFF2-40B4-BE49-F238E27FC236}">
                <a16:creationId xmlns:a16="http://schemas.microsoft.com/office/drawing/2014/main" id="{9EC5C8A5-323A-BB46-8F37-B6BC6D19B09D}"/>
              </a:ext>
            </a:extLst>
          </p:cNvPr>
          <p:cNvCxnSpPr>
            <a:cxnSpLocks/>
          </p:cNvCxnSpPr>
          <p:nvPr/>
        </p:nvCxnSpPr>
        <p:spPr>
          <a:xfrm>
            <a:off x="7182229" y="2012272"/>
            <a:ext cx="0" cy="6432331"/>
          </a:xfrm>
          <a:prstGeom prst="line">
            <a:avLst/>
          </a:prstGeom>
          <a:noFill/>
          <a:ln w="25400" cap="flat">
            <a:solidFill>
              <a:srgbClr val="10235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0ADAA20B-D5C1-654A-9204-F85D9BA5FE21}"/>
              </a:ext>
            </a:extLst>
          </p:cNvPr>
          <p:cNvSpPr txBox="1"/>
          <p:nvPr/>
        </p:nvSpPr>
        <p:spPr>
          <a:xfrm>
            <a:off x="7560128" y="7911124"/>
            <a:ext cx="462007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102350"/>
                </a:solidFill>
                <a:effectLst/>
                <a:uFillTx/>
                <a:latin typeface="Century Gothic" panose="020B0502020202020204" pitchFamily="34" charset="0"/>
                <a:sym typeface="Helvetica Neue"/>
              </a:rPr>
              <a:t>Poem by Yasmine, age 13. </a:t>
            </a:r>
          </a:p>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102350"/>
                </a:solidFill>
                <a:effectLst/>
                <a:uFillTx/>
                <a:latin typeface="Century Gothic" panose="020B0502020202020204" pitchFamily="34" charset="0"/>
                <a:sym typeface="Helvetica Neue"/>
              </a:rPr>
              <a:t>Survivor of the Manchester Arena attack</a:t>
            </a:r>
          </a:p>
        </p:txBody>
      </p:sp>
    </p:spTree>
    <p:extLst>
      <p:ext uri="{BB962C8B-B14F-4D97-AF65-F5344CB8AC3E}">
        <p14:creationId xmlns:p14="http://schemas.microsoft.com/office/powerpoint/2010/main" val="88157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502400" y="3435349"/>
            <a:ext cx="5798457" cy="2882901"/>
          </a:xfrm>
        </p:spPr>
        <p:txBody>
          <a:bodyPr>
            <a:normAutofit/>
          </a:bodyPr>
          <a:lstStyle/>
          <a:p>
            <a:r>
              <a:rPr lang="en-US" dirty="0">
                <a:latin typeface="Century Gothic" panose="020B0502020202020204" pitchFamily="34" charset="0"/>
              </a:rPr>
              <a:t>Therapeutic Illustrations:</a:t>
            </a:r>
            <a:br>
              <a:rPr lang="en-US" dirty="0">
                <a:latin typeface="Century Gothic" panose="020B0502020202020204" pitchFamily="34" charset="0"/>
              </a:rPr>
            </a:br>
            <a:br>
              <a:rPr lang="en-US" dirty="0">
                <a:latin typeface="Century Gothic" panose="020B0502020202020204" pitchFamily="34" charset="0"/>
              </a:rPr>
            </a:br>
            <a:r>
              <a:rPr lang="en-US" dirty="0">
                <a:latin typeface="Century Gothic" panose="020B0502020202020204" pitchFamily="34" charset="0"/>
              </a:rPr>
              <a:t>the story of a young refugee</a:t>
            </a:r>
          </a:p>
        </p:txBody>
      </p:sp>
      <p:pic>
        <p:nvPicPr>
          <p:cNvPr id="3" name="IMG_4983 4_XPPyWr.mp4" descr="IMG_4983 4_XPPyWr.mp4">
            <a:hlinkClick r:id="" action="ppaction://media"/>
            <a:extLst>
              <a:ext uri="{FF2B5EF4-FFF2-40B4-BE49-F238E27FC236}">
                <a16:creationId xmlns:a16="http://schemas.microsoft.com/office/drawing/2014/main" id="{2FF4CF9B-F533-F948-83F3-A97F32DDB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5486400" cy="9753600"/>
          </a:xfrm>
          <a:prstGeom prst="rect">
            <a:avLst/>
          </a:prstGeom>
        </p:spPr>
      </p:pic>
    </p:spTree>
    <p:extLst>
      <p:ext uri="{BB962C8B-B14F-4D97-AF65-F5344CB8AC3E}">
        <p14:creationId xmlns:p14="http://schemas.microsoft.com/office/powerpoint/2010/main" val="349212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fontScale="90000"/>
          </a:bodyPr>
          <a:lstStyle/>
          <a:p>
            <a:r>
              <a:rPr lang="en-US" dirty="0">
                <a:latin typeface="Century Gothic" panose="020B0502020202020204" pitchFamily="34" charset="0"/>
              </a:rPr>
              <a:t>Using therapeutic resources: </a:t>
            </a:r>
            <a:br>
              <a:rPr lang="en-US" dirty="0">
                <a:latin typeface="Century Gothic" panose="020B0502020202020204" pitchFamily="34" charset="0"/>
              </a:rPr>
            </a:br>
            <a:r>
              <a:rPr lang="en-US" dirty="0">
                <a:latin typeface="Century Gothic" panose="020B0502020202020204" pitchFamily="34" charset="0"/>
              </a:rPr>
              <a:t>a case study from Peterborough Rape crisis</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marL="0" indent="0">
              <a:lnSpc>
                <a:spcPct val="120000"/>
              </a:lnSpc>
              <a:spcBef>
                <a:spcPts val="0"/>
              </a:spcBef>
              <a:buSzPct val="100000"/>
              <a:buNone/>
            </a:pPr>
            <a:r>
              <a:rPr lang="en-GB" sz="2800" dirty="0">
                <a:solidFill>
                  <a:srgbClr val="102350"/>
                </a:solidFill>
                <a:latin typeface="Century Gothic" panose="020B0502020202020204" pitchFamily="34" charset="0"/>
              </a:rPr>
              <a:t>Resources can be used to enhance the therapeutic effect of our engagement by:</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 </a:t>
            </a:r>
          </a:p>
          <a:p>
            <a:pPr>
              <a:lnSpc>
                <a:spcPct val="120000"/>
              </a:lnSpc>
              <a:spcBef>
                <a:spcPts val="0"/>
              </a:spcBef>
              <a:buSzPct val="100000"/>
            </a:pPr>
            <a:r>
              <a:rPr lang="en-GB" sz="2800" dirty="0">
                <a:solidFill>
                  <a:srgbClr val="102350"/>
                </a:solidFill>
                <a:latin typeface="Century Gothic" panose="020B0502020202020204" pitchFamily="34" charset="0"/>
              </a:rPr>
              <a:t>Supporting coping</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 </a:t>
            </a:r>
          </a:p>
          <a:p>
            <a:pPr>
              <a:lnSpc>
                <a:spcPct val="120000"/>
              </a:lnSpc>
              <a:spcBef>
                <a:spcPts val="0"/>
              </a:spcBef>
              <a:buSzPct val="100000"/>
            </a:pPr>
            <a:r>
              <a:rPr lang="en-GB" sz="2800" dirty="0">
                <a:solidFill>
                  <a:srgbClr val="102350"/>
                </a:solidFill>
                <a:latin typeface="Century Gothic" panose="020B0502020202020204" pitchFamily="34" charset="0"/>
              </a:rPr>
              <a:t>Promoting self-care</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 </a:t>
            </a:r>
          </a:p>
          <a:p>
            <a:pPr>
              <a:lnSpc>
                <a:spcPct val="120000"/>
              </a:lnSpc>
              <a:spcBef>
                <a:spcPts val="0"/>
              </a:spcBef>
              <a:buSzPct val="100000"/>
            </a:pPr>
            <a:r>
              <a:rPr lang="en-GB" sz="2800" dirty="0">
                <a:solidFill>
                  <a:srgbClr val="102350"/>
                </a:solidFill>
                <a:latin typeface="Century Gothic" panose="020B0502020202020204" pitchFamily="34" charset="0"/>
              </a:rPr>
              <a:t>Strengthening the relationship between caseworker and client (providing a means of demonstrating care, kindness and compassion)</a:t>
            </a:r>
          </a:p>
          <a:p>
            <a:pPr marL="0" indent="0" hangingPunct="1">
              <a:lnSpc>
                <a:spcPct val="120000"/>
              </a:lnSpc>
              <a:spcBef>
                <a:spcPts val="0"/>
              </a:spcBef>
              <a:buSzPct val="100000"/>
              <a:buFontTx/>
              <a:buNone/>
            </a:pPr>
            <a:endParaRPr lang="en-GB" sz="2800" dirty="0">
              <a:solidFill>
                <a:srgbClr val="102350"/>
              </a:solidFill>
              <a:latin typeface="Century Gothic" panose="020B0502020202020204" pitchFamily="34" charset="0"/>
            </a:endParaRP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8946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fontScale="90000"/>
          </a:bodyPr>
          <a:lstStyle/>
          <a:p>
            <a:r>
              <a:rPr lang="en-US" dirty="0">
                <a:latin typeface="Century Gothic" panose="020B0502020202020204" pitchFamily="34" charset="0"/>
              </a:rPr>
              <a:t>Using therapeutic resources: </a:t>
            </a:r>
            <a:br>
              <a:rPr lang="en-US" dirty="0">
                <a:latin typeface="Century Gothic" panose="020B0502020202020204" pitchFamily="34" charset="0"/>
              </a:rPr>
            </a:br>
            <a:r>
              <a:rPr lang="en-US" dirty="0">
                <a:latin typeface="Century Gothic" panose="020B0502020202020204" pitchFamily="34" charset="0"/>
              </a:rPr>
              <a:t>a case study from Peterborough Rape crisis</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40000"/>
              </a:lnSpc>
              <a:spcBef>
                <a:spcPts val="0"/>
              </a:spcBef>
              <a:buSzPct val="100000"/>
            </a:pPr>
            <a:r>
              <a:rPr lang="en-GB" sz="2800" dirty="0">
                <a:solidFill>
                  <a:srgbClr val="102350"/>
                </a:solidFill>
                <a:latin typeface="Century Gothic" panose="020B0502020202020204" pitchFamily="34" charset="0"/>
              </a:rPr>
              <a:t>Aromatherapy oils selected by the client</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Weighted blankets (for those times when the client may need physical affection)</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Making friendship bracelets and selecting charms to remind them of their strength and resilience</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Reciprocal badge making (creating lasting messages)</a:t>
            </a:r>
          </a:p>
          <a:p>
            <a:pPr marL="0" indent="0" hangingPunct="1">
              <a:lnSpc>
                <a:spcPct val="120000"/>
              </a:lnSpc>
              <a:spcBef>
                <a:spcPts val="0"/>
              </a:spcBef>
              <a:buSzPct val="100000"/>
              <a:buFontTx/>
              <a:buNone/>
            </a:pPr>
            <a:endParaRPr lang="en-GB" sz="2800" dirty="0">
              <a:solidFill>
                <a:srgbClr val="102350"/>
              </a:solidFill>
              <a:latin typeface="Century Gothic" panose="020B0502020202020204" pitchFamily="34" charset="0"/>
            </a:endParaRP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94592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a:bodyPr>
          <a:lstStyle/>
          <a:p>
            <a:r>
              <a:rPr lang="en-US" dirty="0">
                <a:latin typeface="Century Gothic" panose="020B0502020202020204" pitchFamily="34" charset="0"/>
              </a:rPr>
              <a:t>Facilitating connections</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952500" y="1545771"/>
            <a:ext cx="11099800" cy="293914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fontScale="92500" lnSpcReduction="1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marL="0" indent="0" algn="ctr">
              <a:lnSpc>
                <a:spcPct val="140000"/>
              </a:lnSpc>
              <a:spcBef>
                <a:spcPts val="0"/>
              </a:spcBef>
              <a:buSzPct val="100000"/>
              <a:buNone/>
            </a:pPr>
            <a:br>
              <a:rPr lang="en-GB" i="1" dirty="0">
                <a:solidFill>
                  <a:srgbClr val="102350"/>
                </a:solidFill>
                <a:latin typeface="Century Gothic" panose="020B0502020202020204" pitchFamily="34" charset="0"/>
              </a:rPr>
            </a:br>
            <a:r>
              <a:rPr lang="en-GB" sz="2800" i="1" dirty="0">
                <a:solidFill>
                  <a:srgbClr val="102350"/>
                </a:solidFill>
                <a:latin typeface="Century Gothic" panose="020B0502020202020204" pitchFamily="34" charset="0"/>
              </a:rPr>
              <a:t>‘Recovery can take place only within the context of relationships; it cannot occur in isolation.’</a:t>
            </a:r>
            <a:br>
              <a:rPr lang="en-GB" sz="2800" i="1" dirty="0">
                <a:solidFill>
                  <a:srgbClr val="102350"/>
                </a:solidFill>
                <a:latin typeface="Century Gothic" panose="020B0502020202020204" pitchFamily="34" charset="0"/>
              </a:rPr>
            </a:br>
            <a:endParaRPr lang="en-GB" sz="2800" i="1" dirty="0">
              <a:solidFill>
                <a:srgbClr val="102350"/>
              </a:solidFill>
              <a:latin typeface="Century Gothic" panose="020B0502020202020204" pitchFamily="34" charset="0"/>
            </a:endParaRPr>
          </a:p>
          <a:p>
            <a:pPr marL="0" indent="0" algn="ctr">
              <a:lnSpc>
                <a:spcPct val="140000"/>
              </a:lnSpc>
              <a:spcBef>
                <a:spcPts val="0"/>
              </a:spcBef>
              <a:buSzPct val="100000"/>
              <a:buNone/>
            </a:pPr>
            <a:r>
              <a:rPr lang="en-GB" sz="2800" dirty="0">
                <a:solidFill>
                  <a:srgbClr val="102350"/>
                </a:solidFill>
                <a:latin typeface="Century Gothic" panose="020B0502020202020204" pitchFamily="34" charset="0"/>
              </a:rPr>
              <a:t>Judith Lewis Herman</a:t>
            </a: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pic>
        <p:nvPicPr>
          <p:cNvPr id="3" name="Picture 2">
            <a:extLst>
              <a:ext uri="{FF2B5EF4-FFF2-40B4-BE49-F238E27FC236}">
                <a16:creationId xmlns:a16="http://schemas.microsoft.com/office/drawing/2014/main" id="{534BDF14-8380-C649-A733-BF3ACCC187ED}"/>
              </a:ext>
            </a:extLst>
          </p:cNvPr>
          <p:cNvPicPr>
            <a:picLocks noChangeAspect="1"/>
          </p:cNvPicPr>
          <p:nvPr/>
        </p:nvPicPr>
        <p:blipFill>
          <a:blip r:embed="rId2"/>
          <a:stretch>
            <a:fillRect/>
          </a:stretch>
        </p:blipFill>
        <p:spPr>
          <a:xfrm>
            <a:off x="3092450" y="4599214"/>
            <a:ext cx="6819900" cy="3949700"/>
          </a:xfrm>
          <a:prstGeom prst="rect">
            <a:avLst/>
          </a:prstGeom>
        </p:spPr>
      </p:pic>
    </p:spTree>
    <p:extLst>
      <p:ext uri="{BB962C8B-B14F-4D97-AF65-F5344CB8AC3E}">
        <p14:creationId xmlns:p14="http://schemas.microsoft.com/office/powerpoint/2010/main" val="24116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a:bodyPr>
          <a:lstStyle/>
          <a:p>
            <a:r>
              <a:rPr lang="en-US" dirty="0">
                <a:latin typeface="Century Gothic" panose="020B0502020202020204" pitchFamily="34" charset="0"/>
              </a:rPr>
              <a:t>Supporting families</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70000" lnSpcReduction="2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40000"/>
              </a:lnSpc>
              <a:spcBef>
                <a:spcPts val="0"/>
              </a:spcBef>
              <a:buSzPct val="100000"/>
            </a:pPr>
            <a:r>
              <a:rPr lang="en-GB" dirty="0">
                <a:solidFill>
                  <a:srgbClr val="102350"/>
                </a:solidFill>
                <a:latin typeface="Century Gothic" panose="020B0502020202020204" pitchFamily="34" charset="0"/>
              </a:rPr>
              <a:t>A key principle of trauma informed practice is ‘facilitating connections’ with family, friends and the wider community.</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a:lnSpc>
                <a:spcPct val="140000"/>
              </a:lnSpc>
              <a:spcBef>
                <a:spcPts val="0"/>
              </a:spcBef>
              <a:buSzPct val="100000"/>
            </a:pPr>
            <a:r>
              <a:rPr lang="en-GB" dirty="0">
                <a:solidFill>
                  <a:srgbClr val="102350"/>
                </a:solidFill>
                <a:latin typeface="Century Gothic" panose="020B0502020202020204" pitchFamily="34" charset="0"/>
              </a:rPr>
              <a:t>Families are incredibly important in facilitating coping with and recovery from trauma</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In fact, what happens in the home is more important that what happens outside of the home and never is this more true when communities are affected by conflict.</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Then it becomes even more essential to think not just about the support needs of the person that you are working with, but also of their wider families, what they need and how you might promote and protect connections with families.</a:t>
            </a: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66534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005114"/>
          </a:xfrm>
        </p:spPr>
        <p:txBody>
          <a:bodyPr/>
          <a:lstStyle/>
          <a:p>
            <a:r>
              <a:rPr lang="en-US" dirty="0">
                <a:latin typeface="Century Gothic" panose="020B0502020202020204" pitchFamily="34" charset="0"/>
              </a:rPr>
              <a:t>DEVELOPING THERAPEUTIC SKILLS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698171"/>
            <a:ext cx="11099800" cy="6491672"/>
          </a:xfrm>
        </p:spPr>
        <p:txBody>
          <a:bodyPr anchor="t">
            <a:normAutofit fontScale="70000" lnSpcReduction="20000"/>
          </a:bodyPr>
          <a:lstStyle/>
          <a:p>
            <a:pPr marL="0" indent="0">
              <a:lnSpc>
                <a:spcPct val="140000"/>
              </a:lnSpc>
              <a:spcBef>
                <a:spcPts val="0"/>
              </a:spcBef>
              <a:buSzPct val="100000"/>
              <a:buNone/>
            </a:pPr>
            <a:r>
              <a:rPr lang="en-GB" dirty="0">
                <a:solidFill>
                  <a:srgbClr val="102350"/>
                </a:solidFill>
                <a:latin typeface="Century Gothic" panose="020B0502020202020204" pitchFamily="34" charset="0"/>
              </a:rPr>
              <a:t>Remember that a trauma informed approach is not about ‘treating trauma’ or focusing on someone’s experiences of trauma (unless they choose to share them).</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marL="0" indent="0">
              <a:lnSpc>
                <a:spcPct val="140000"/>
              </a:lnSpc>
              <a:spcBef>
                <a:spcPts val="0"/>
              </a:spcBef>
              <a:buSzPct val="100000"/>
              <a:buNone/>
            </a:pPr>
            <a:r>
              <a:rPr lang="en-GB" dirty="0">
                <a:solidFill>
                  <a:srgbClr val="102350"/>
                </a:solidFill>
                <a:latin typeface="Century Gothic" panose="020B0502020202020204" pitchFamily="34" charset="0"/>
              </a:rPr>
              <a:t>A trauma informed approach is about:</a:t>
            </a:r>
          </a:p>
          <a:p>
            <a:pPr>
              <a:lnSpc>
                <a:spcPct val="140000"/>
              </a:lnSpc>
              <a:spcBef>
                <a:spcPts val="0"/>
              </a:spcBef>
              <a:buSzPct val="100000"/>
            </a:pPr>
            <a:endParaRPr lang="en-GB" dirty="0">
              <a:solidFill>
                <a:srgbClr val="102350"/>
              </a:solidFill>
              <a:latin typeface="Century Gothic" panose="020B0502020202020204" pitchFamily="34" charset="0"/>
            </a:endParaRPr>
          </a:p>
          <a:p>
            <a:pPr>
              <a:lnSpc>
                <a:spcPct val="140000"/>
              </a:lnSpc>
              <a:spcBef>
                <a:spcPts val="0"/>
              </a:spcBef>
              <a:buSzPct val="100000"/>
            </a:pPr>
            <a:r>
              <a:rPr lang="en-GB" dirty="0">
                <a:solidFill>
                  <a:srgbClr val="102350"/>
                </a:solidFill>
                <a:latin typeface="Century Gothic" panose="020B0502020202020204" pitchFamily="34" charset="0"/>
              </a:rPr>
              <a:t>Supporting people to cope</a:t>
            </a:r>
          </a:p>
          <a:p>
            <a:pPr>
              <a:lnSpc>
                <a:spcPct val="140000"/>
              </a:lnSpc>
              <a:spcBef>
                <a:spcPts val="0"/>
              </a:spcBef>
              <a:buSzPct val="100000"/>
            </a:pPr>
            <a:r>
              <a:rPr lang="en-GB" dirty="0">
                <a:solidFill>
                  <a:srgbClr val="102350"/>
                </a:solidFill>
                <a:latin typeface="Century Gothic" panose="020B0502020202020204" pitchFamily="34" charset="0"/>
              </a:rPr>
              <a:t>Providing a sense of safety</a:t>
            </a:r>
          </a:p>
          <a:p>
            <a:pPr>
              <a:lnSpc>
                <a:spcPct val="140000"/>
              </a:lnSpc>
              <a:spcBef>
                <a:spcPts val="0"/>
              </a:spcBef>
              <a:buSzPct val="100000"/>
            </a:pPr>
            <a:r>
              <a:rPr lang="en-GB" dirty="0">
                <a:solidFill>
                  <a:srgbClr val="102350"/>
                </a:solidFill>
                <a:latin typeface="Century Gothic" panose="020B0502020202020204" pitchFamily="34" charset="0"/>
              </a:rPr>
              <a:t>Restoring a sense of control by offering them choices wherever possible</a:t>
            </a:r>
          </a:p>
          <a:p>
            <a:pPr>
              <a:lnSpc>
                <a:spcPct val="140000"/>
              </a:lnSpc>
              <a:spcBef>
                <a:spcPts val="0"/>
              </a:spcBef>
              <a:buSzPct val="100000"/>
            </a:pPr>
            <a:r>
              <a:rPr lang="en-GB" dirty="0">
                <a:solidFill>
                  <a:srgbClr val="102350"/>
                </a:solidFill>
                <a:latin typeface="Century Gothic" panose="020B0502020202020204" pitchFamily="34" charset="0"/>
              </a:rPr>
              <a:t>Recognising their strength and resilience (asking ‘what’s right with with you?’)</a:t>
            </a:r>
          </a:p>
          <a:p>
            <a:pPr>
              <a:lnSpc>
                <a:spcPct val="140000"/>
              </a:lnSpc>
              <a:spcBef>
                <a:spcPts val="0"/>
              </a:spcBef>
              <a:buSzPct val="100000"/>
            </a:pPr>
            <a:r>
              <a:rPr lang="en-GB" dirty="0">
                <a:solidFill>
                  <a:srgbClr val="102350"/>
                </a:solidFill>
                <a:latin typeface="Century Gothic" panose="020B0502020202020204" pitchFamily="34" charset="0"/>
              </a:rPr>
              <a:t>Taking the time to understand how someone is making sense of the world around them (not making assumptions but being curious)</a:t>
            </a:r>
          </a:p>
          <a:p>
            <a:pPr>
              <a:lnSpc>
                <a:spcPct val="140000"/>
              </a:lnSpc>
              <a:spcBef>
                <a:spcPts val="0"/>
              </a:spcBef>
              <a:buSzPct val="100000"/>
            </a:pPr>
            <a:r>
              <a:rPr lang="en-GB" dirty="0">
                <a:solidFill>
                  <a:srgbClr val="102350"/>
                </a:solidFill>
                <a:latin typeface="Century Gothic" panose="020B0502020202020204" pitchFamily="34" charset="0"/>
              </a:rPr>
              <a:t>Establishing a sense of connection to family, friends, professionals and the wider community</a:t>
            </a:r>
          </a:p>
          <a:p>
            <a:pPr>
              <a:lnSpc>
                <a:spcPct val="140000"/>
              </a:lnSpc>
              <a:spcBef>
                <a:spcPts val="0"/>
              </a:spcBef>
              <a:buSzPct val="100000"/>
            </a:pPr>
            <a:r>
              <a:rPr lang="en-GB" dirty="0">
                <a:solidFill>
                  <a:srgbClr val="102350"/>
                </a:solidFill>
                <a:latin typeface="Century Gothic" panose="020B0502020202020204" pitchFamily="34" charset="0"/>
              </a:rPr>
              <a:t>Creating moments of hope, optimism, comfort and connection</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8307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a:bodyPr>
          <a:lstStyle/>
          <a:p>
            <a:r>
              <a:rPr lang="en-US" dirty="0">
                <a:latin typeface="Century Gothic" panose="020B0502020202020204" pitchFamily="34" charset="0"/>
              </a:rPr>
              <a:t>Supporting families: </a:t>
            </a:r>
            <a:br>
              <a:rPr lang="en-US" dirty="0">
                <a:latin typeface="Century Gothic" panose="020B0502020202020204" pitchFamily="34" charset="0"/>
              </a:rPr>
            </a:br>
            <a:r>
              <a:rPr lang="en-US" dirty="0">
                <a:latin typeface="Century Gothic" panose="020B0502020202020204" pitchFamily="34" charset="0"/>
              </a:rPr>
              <a:t>creating a shared narrative</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62500" lnSpcReduction="2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40000"/>
              </a:lnSpc>
              <a:spcBef>
                <a:spcPts val="0"/>
              </a:spcBef>
              <a:buSzPct val="100000"/>
            </a:pPr>
            <a:r>
              <a:rPr lang="en-GB" dirty="0">
                <a:solidFill>
                  <a:srgbClr val="102350"/>
                </a:solidFill>
                <a:latin typeface="Century Gothic" panose="020B0502020202020204" pitchFamily="34" charset="0"/>
              </a:rPr>
              <a:t>When individuals and whole families have been affected by trauma, it is important to focus on ways of bringing them together and fostering a sense of cohesion.</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a:lnSpc>
                <a:spcPct val="140000"/>
              </a:lnSpc>
              <a:spcBef>
                <a:spcPts val="0"/>
              </a:spcBef>
              <a:buSzPct val="100000"/>
            </a:pPr>
            <a:r>
              <a:rPr lang="en-GB" dirty="0">
                <a:solidFill>
                  <a:srgbClr val="102350"/>
                </a:solidFill>
                <a:latin typeface="Century Gothic" panose="020B0502020202020204" pitchFamily="34" charset="0"/>
              </a:rPr>
              <a:t>This provides opportunities for them to create a share narrative and make sense as a family of what has happened.</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Any activity which encourages families to spend time together is beneficial (i.e. playing a board game, watching a TV programme, going out for a walk).</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You can also strengthen relationships and improve communication in families by suggesting that they explain to each other:</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marL="0" indent="0">
              <a:lnSpc>
                <a:spcPct val="140000"/>
              </a:lnSpc>
              <a:spcBef>
                <a:spcPts val="0"/>
              </a:spcBef>
              <a:buSzPct val="100000"/>
              <a:buNone/>
            </a:pPr>
            <a:r>
              <a:rPr lang="en-GB" dirty="0">
                <a:solidFill>
                  <a:srgbClr val="102350"/>
                </a:solidFill>
                <a:latin typeface="Century Gothic" panose="020B0502020202020204" pitchFamily="34" charset="0"/>
              </a:rPr>
              <a:t>	- ‘I like it when you…’</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marL="0" indent="0">
              <a:lnSpc>
                <a:spcPct val="140000"/>
              </a:lnSpc>
              <a:spcBef>
                <a:spcPts val="0"/>
              </a:spcBef>
              <a:buSzPct val="100000"/>
              <a:buNone/>
            </a:pPr>
            <a:r>
              <a:rPr lang="en-GB" dirty="0">
                <a:solidFill>
                  <a:srgbClr val="102350"/>
                </a:solidFill>
                <a:latin typeface="Century Gothic" panose="020B0502020202020204" pitchFamily="34" charset="0"/>
              </a:rPr>
              <a:t>	- ‘You can help me by…’</a:t>
            </a:r>
          </a:p>
          <a:p>
            <a:pPr marL="0" indent="0" hangingPunct="1">
              <a:lnSpc>
                <a:spcPct val="120000"/>
              </a:lnSpc>
              <a:buSzPct val="100000"/>
              <a:buFontTx/>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6642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a:bodyPr>
          <a:lstStyle/>
          <a:p>
            <a:r>
              <a:rPr lang="en-US" dirty="0">
                <a:latin typeface="Century Gothic" panose="020B0502020202020204" pitchFamily="34" charset="0"/>
              </a:rPr>
              <a:t>Fostering resilience and coping in children and young people</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62500" lnSpcReduction="2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marL="0" indent="0">
              <a:lnSpc>
                <a:spcPct val="140000"/>
              </a:lnSpc>
              <a:spcBef>
                <a:spcPts val="0"/>
              </a:spcBef>
              <a:buSzPct val="100000"/>
              <a:buNone/>
            </a:pPr>
            <a:r>
              <a:rPr lang="en-GB" dirty="0">
                <a:solidFill>
                  <a:srgbClr val="102350"/>
                </a:solidFill>
                <a:latin typeface="Century Gothic" panose="020B0502020202020204" pitchFamily="34" charset="0"/>
              </a:rPr>
              <a:t>Wherever possible try to:</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Maintain a routine</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Spend time together doing something enjoyable</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Focus on your own wellbeing</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Provide honest and accurate information (appropriate to the child’s age). Start by seeking to understand that the child or young person already knows (don’t assume you know)</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Encourage children to communicate (be creative and use different techniques)</a:t>
            </a:r>
          </a:p>
          <a:p>
            <a:pPr marL="0" indent="0">
              <a:lnSpc>
                <a:spcPct val="140000"/>
              </a:lnSpc>
              <a:spcBef>
                <a:spcPts val="0"/>
              </a:spcBef>
              <a:buSzPct val="100000"/>
              <a:buNone/>
            </a:pPr>
            <a:br>
              <a:rPr lang="en-GB" sz="2800" dirty="0">
                <a:solidFill>
                  <a:srgbClr val="102350"/>
                </a:solidFill>
                <a:latin typeface="Century Gothic" panose="020B0502020202020204" pitchFamily="34" charset="0"/>
              </a:rPr>
            </a:b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4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5296458" y="894959"/>
            <a:ext cx="7025590" cy="690001"/>
          </a:xfrm>
        </p:spPr>
        <p:txBody>
          <a:bodyPr anchor="b">
            <a:normAutofit/>
          </a:bodyPr>
          <a:lstStyle/>
          <a:p>
            <a:r>
              <a:rPr lang="en-US" sz="3200" dirty="0">
                <a:latin typeface="Century Gothic" panose="020B0502020202020204" pitchFamily="34" charset="0"/>
              </a:rPr>
              <a:t>Supporting coping</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5296460" y="2042159"/>
            <a:ext cx="7025589" cy="6809495"/>
          </a:xfrm>
        </p:spPr>
        <p:txBody>
          <a:bodyPr anchor="t">
            <a:normAutofit fontScale="62500" lnSpcReduction="20000"/>
          </a:bodyPr>
          <a:lstStyle/>
          <a:p>
            <a:pPr marL="0" indent="0">
              <a:lnSpc>
                <a:spcPct val="140000"/>
              </a:lnSpc>
              <a:spcBef>
                <a:spcPts val="0"/>
              </a:spcBef>
              <a:buNone/>
            </a:pPr>
            <a:r>
              <a:rPr lang="en-GB" dirty="0">
                <a:solidFill>
                  <a:srgbClr val="102350"/>
                </a:solidFill>
                <a:latin typeface="Century Gothic" panose="020B0502020202020204" pitchFamily="34" charset="0"/>
              </a:rPr>
              <a:t>Who is there for me?</a:t>
            </a:r>
          </a:p>
          <a:p>
            <a:pPr marL="0" indent="0">
              <a:lnSpc>
                <a:spcPct val="140000"/>
              </a:lnSpc>
              <a:spcBef>
                <a:spcPts val="0"/>
              </a:spcBef>
              <a:buNone/>
            </a:pPr>
            <a:r>
              <a:rPr lang="en-GB" dirty="0">
                <a:solidFill>
                  <a:srgbClr val="102350"/>
                </a:solidFill>
                <a:latin typeface="Century Gothic" panose="020B0502020202020204" pitchFamily="34" charset="0"/>
              </a:rPr>
              <a:t> </a:t>
            </a:r>
          </a:p>
          <a:p>
            <a:pPr marL="0" indent="0">
              <a:lnSpc>
                <a:spcPct val="140000"/>
              </a:lnSpc>
              <a:spcBef>
                <a:spcPts val="0"/>
              </a:spcBef>
              <a:buNone/>
            </a:pPr>
            <a:r>
              <a:rPr lang="en-GB" dirty="0">
                <a:solidFill>
                  <a:srgbClr val="102350"/>
                </a:solidFill>
                <a:latin typeface="Century Gothic" panose="020B0502020202020204" pitchFamily="34" charset="0"/>
              </a:rPr>
              <a:t>This is a particularly useful activity for identifying and promoting access to social support. </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Ask the child to make a list of seven different people who care about them</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Choose a different colour thread for each person on the list</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Tie all of the threads together to make a wristband</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marL="0" indent="0">
              <a:lnSpc>
                <a:spcPct val="140000"/>
              </a:lnSpc>
              <a:spcBef>
                <a:spcPts val="0"/>
              </a:spcBef>
              <a:buSzPct val="100000"/>
              <a:buNone/>
            </a:pPr>
            <a:r>
              <a:rPr lang="en-GB" dirty="0">
                <a:solidFill>
                  <a:srgbClr val="102350"/>
                </a:solidFill>
                <a:latin typeface="Century Gothic" panose="020B0502020202020204" pitchFamily="34" charset="0"/>
              </a:rPr>
              <a:t>This can also provide a really useful way of ‘grounding’ children and re-connecting them with their social support network, particularly when they feel overwhelmed or distressed. </a:t>
            </a:r>
          </a:p>
          <a:p>
            <a:pPr marL="0" indent="0">
              <a:lnSpc>
                <a:spcPct val="120000"/>
              </a:lnSpc>
              <a:spcBef>
                <a:spcPts val="0"/>
              </a:spcBef>
              <a:buSzPct val="100000"/>
              <a:buNone/>
            </a:pPr>
            <a:endParaRPr lang="en-GB" sz="1991" dirty="0">
              <a:solidFill>
                <a:srgbClr val="102350"/>
              </a:solidFill>
              <a:latin typeface="Century Gothic" panose="020B0502020202020204" pitchFamily="34" charset="0"/>
            </a:endParaRPr>
          </a:p>
        </p:txBody>
      </p:sp>
      <p:pic>
        <p:nvPicPr>
          <p:cNvPr id="4" name="Picture 3" descr="A picture containing person, holding&#10;&#10;Description automatically generated">
            <a:extLst>
              <a:ext uri="{FF2B5EF4-FFF2-40B4-BE49-F238E27FC236}">
                <a16:creationId xmlns:a16="http://schemas.microsoft.com/office/drawing/2014/main" id="{4FFCEEDB-95DF-A94D-BD54-236FEC414071}"/>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29" y="14"/>
            <a:ext cx="4944602" cy="9753586"/>
          </a:xfrm>
          <a:prstGeom prst="rect">
            <a:avLst/>
          </a:prstGeom>
          <a:effectLst/>
        </p:spPr>
      </p:pic>
    </p:spTree>
    <p:extLst>
      <p:ext uri="{BB962C8B-B14F-4D97-AF65-F5344CB8AC3E}">
        <p14:creationId xmlns:p14="http://schemas.microsoft.com/office/powerpoint/2010/main" val="7552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279021" y="4876800"/>
            <a:ext cx="3849939" cy="3488266"/>
          </a:xfrm>
        </p:spPr>
        <p:txBody>
          <a:bodyPr anchor="ctr">
            <a:normAutofit/>
          </a:bodyPr>
          <a:lstStyle/>
          <a:p>
            <a:r>
              <a:rPr lang="en-US" dirty="0">
                <a:latin typeface="Century Gothic" panose="020B0502020202020204" pitchFamily="34" charset="0"/>
              </a:rPr>
              <a:t>managing</a:t>
            </a:r>
            <a:br>
              <a:rPr lang="en-US" dirty="0">
                <a:latin typeface="Century Gothic" panose="020B0502020202020204" pitchFamily="34" charset="0"/>
              </a:rPr>
            </a:br>
            <a:r>
              <a:rPr lang="en-US" dirty="0">
                <a:latin typeface="Century Gothic" panose="020B0502020202020204" pitchFamily="34" charset="0"/>
              </a:rPr>
              <a:t>anxiety</a:t>
            </a:r>
          </a:p>
        </p:txBody>
      </p:sp>
      <p:pic>
        <p:nvPicPr>
          <p:cNvPr id="5" name="Picture 4">
            <a:extLst>
              <a:ext uri="{FF2B5EF4-FFF2-40B4-BE49-F238E27FC236}">
                <a16:creationId xmlns:a16="http://schemas.microsoft.com/office/drawing/2014/main" id="{DE7E212D-C999-1E47-8870-6CE5046F28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 y="15"/>
            <a:ext cx="13004772" cy="487678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4489815" y="4876800"/>
            <a:ext cx="8154130" cy="3948852"/>
          </a:xfrm>
        </p:spPr>
        <p:txBody>
          <a:bodyPr anchor="t">
            <a:normAutofit fontScale="62500" lnSpcReduction="20000"/>
          </a:bodyPr>
          <a:lstStyle/>
          <a:p>
            <a:pPr marL="0" indent="0">
              <a:lnSpc>
                <a:spcPct val="130000"/>
              </a:lnSpc>
              <a:spcBef>
                <a:spcPts val="0"/>
              </a:spcBef>
              <a:buSzPct val="100000"/>
              <a:buNone/>
            </a:pPr>
            <a:r>
              <a:rPr lang="en-GB" sz="2400" dirty="0">
                <a:solidFill>
                  <a:srgbClr val="102350"/>
                </a:solidFill>
                <a:latin typeface="Century Gothic" panose="020B0502020202020204" pitchFamily="34" charset="0"/>
              </a:rPr>
              <a:t>Using ‘Worry Dolls’</a:t>
            </a:r>
          </a:p>
          <a:p>
            <a:pPr>
              <a:lnSpc>
                <a:spcPct val="130000"/>
              </a:lnSpc>
              <a:spcBef>
                <a:spcPts val="0"/>
              </a:spcBef>
              <a:buSzPct val="100000"/>
            </a:pPr>
            <a:endParaRPr lang="en-GB" sz="2400" dirty="0">
              <a:solidFill>
                <a:srgbClr val="102350"/>
              </a:solidFill>
              <a:latin typeface="Century Gothic" panose="020B0502020202020204" pitchFamily="34" charset="0"/>
            </a:endParaRPr>
          </a:p>
          <a:p>
            <a:pPr>
              <a:lnSpc>
                <a:spcPct val="130000"/>
              </a:lnSpc>
              <a:spcBef>
                <a:spcPts val="0"/>
              </a:spcBef>
              <a:buSzPct val="100000"/>
            </a:pPr>
            <a:r>
              <a:rPr lang="en-GB" sz="2400" dirty="0">
                <a:solidFill>
                  <a:srgbClr val="102350"/>
                </a:solidFill>
                <a:latin typeface="Century Gothic" panose="020B0502020202020204" pitchFamily="34" charset="0"/>
              </a:rPr>
              <a:t>The indigenous people from the Highlands in Guatemala created Worry Dolls many generations ago as a remedy for worrying. </a:t>
            </a:r>
          </a:p>
          <a:p>
            <a:pPr>
              <a:lnSpc>
                <a:spcPct val="130000"/>
              </a:lnSpc>
              <a:spcBef>
                <a:spcPts val="0"/>
              </a:spcBef>
              <a:buSzPct val="100000"/>
            </a:pPr>
            <a:endParaRPr lang="en-GB" sz="2400" dirty="0">
              <a:solidFill>
                <a:srgbClr val="102350"/>
              </a:solidFill>
              <a:latin typeface="Century Gothic" panose="020B0502020202020204" pitchFamily="34" charset="0"/>
            </a:endParaRPr>
          </a:p>
          <a:p>
            <a:pPr>
              <a:lnSpc>
                <a:spcPct val="130000"/>
              </a:lnSpc>
              <a:spcBef>
                <a:spcPts val="0"/>
              </a:spcBef>
              <a:buSzPct val="100000"/>
            </a:pPr>
            <a:r>
              <a:rPr lang="en-GB" sz="2400" dirty="0">
                <a:solidFill>
                  <a:srgbClr val="102350"/>
                </a:solidFill>
                <a:latin typeface="Century Gothic" panose="020B0502020202020204" pitchFamily="34" charset="0"/>
              </a:rPr>
              <a:t>According to legend, children tell their worries to the Worry Dolls, placing them under their pillow when they go to bed at night. </a:t>
            </a:r>
          </a:p>
          <a:p>
            <a:pPr>
              <a:lnSpc>
                <a:spcPct val="130000"/>
              </a:lnSpc>
              <a:spcBef>
                <a:spcPts val="0"/>
              </a:spcBef>
              <a:buSzPct val="100000"/>
            </a:pPr>
            <a:endParaRPr lang="en-GB" sz="2400" dirty="0">
              <a:solidFill>
                <a:srgbClr val="102350"/>
              </a:solidFill>
              <a:latin typeface="Century Gothic" panose="020B0502020202020204" pitchFamily="34" charset="0"/>
            </a:endParaRPr>
          </a:p>
          <a:p>
            <a:pPr>
              <a:lnSpc>
                <a:spcPct val="130000"/>
              </a:lnSpc>
              <a:spcBef>
                <a:spcPts val="0"/>
              </a:spcBef>
              <a:buSzPct val="100000"/>
            </a:pPr>
            <a:r>
              <a:rPr lang="en-GB" sz="2400" dirty="0">
                <a:solidFill>
                  <a:srgbClr val="102350"/>
                </a:solidFill>
                <a:latin typeface="Century Gothic" panose="020B0502020202020204" pitchFamily="34" charset="0"/>
              </a:rPr>
              <a:t>By morning the dolls have gifted them with the wisdom and knowledge to eliminate their worries.</a:t>
            </a:r>
          </a:p>
          <a:p>
            <a:pPr marL="0" indent="0">
              <a:lnSpc>
                <a:spcPct val="130000"/>
              </a:lnSpc>
              <a:spcBef>
                <a:spcPts val="0"/>
              </a:spcBef>
              <a:buSzPct val="100000"/>
              <a:buNone/>
            </a:pPr>
            <a:endParaRPr lang="en-GB" sz="2400" dirty="0">
              <a:latin typeface="Century Gothic" panose="020B0502020202020204" pitchFamily="34" charset="0"/>
            </a:endParaRPr>
          </a:p>
          <a:p>
            <a:pPr marL="0" indent="0">
              <a:lnSpc>
                <a:spcPct val="130000"/>
              </a:lnSpc>
              <a:spcBef>
                <a:spcPts val="0"/>
              </a:spcBef>
              <a:buSzPct val="100000"/>
              <a:buNone/>
            </a:pPr>
            <a:r>
              <a:rPr lang="en-GB" sz="2400" dirty="0">
                <a:solidFill>
                  <a:srgbClr val="102350"/>
                </a:solidFill>
                <a:latin typeface="Century Gothic" panose="020B0502020202020204" pitchFamily="34" charset="0"/>
              </a:rPr>
              <a:t>Whilst worry dolls are often used with children, they can also work well with adults as a way of validating and recognising their fears and anxieties. By attributing a ‘worry’ or ‘fear’ to the dolls this may help the client to regain a sense of control and to externalise these feelings as well as promoting them to share them with others. </a:t>
            </a:r>
          </a:p>
          <a:p>
            <a:pPr marL="0" indent="0">
              <a:spcBef>
                <a:spcPts val="0"/>
              </a:spcBef>
              <a:buSzPct val="100000"/>
              <a:buNone/>
            </a:pPr>
            <a:endParaRPr lang="en-GB" sz="1564"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414523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1639-FAD5-EF4F-9CCD-47099E8674DA}"/>
              </a:ext>
            </a:extLst>
          </p:cNvPr>
          <p:cNvSpPr>
            <a:spLocks noGrp="1"/>
          </p:cNvSpPr>
          <p:nvPr>
            <p:ph type="title"/>
          </p:nvPr>
        </p:nvSpPr>
        <p:spPr>
          <a:xfrm>
            <a:off x="8412078" y="1052046"/>
            <a:ext cx="3934811" cy="1798293"/>
          </a:xfrm>
        </p:spPr>
        <p:txBody>
          <a:bodyPr anchor="t">
            <a:normAutofit/>
          </a:bodyPr>
          <a:lstStyle/>
          <a:p>
            <a:r>
              <a:rPr lang="en-US" sz="3200" dirty="0">
                <a:latin typeface="Century Gothic" panose="020B0502020202020204" pitchFamily="34" charset="0"/>
              </a:rPr>
              <a:t>Remembering </a:t>
            </a:r>
            <a:br>
              <a:rPr lang="en-US" sz="3200" dirty="0">
                <a:latin typeface="Century Gothic" panose="020B0502020202020204" pitchFamily="34" charset="0"/>
              </a:rPr>
            </a:br>
            <a:r>
              <a:rPr lang="en-US" sz="3200" dirty="0">
                <a:latin typeface="Century Gothic" panose="020B0502020202020204" pitchFamily="34" charset="0"/>
              </a:rPr>
              <a:t>to play</a:t>
            </a:r>
          </a:p>
        </p:txBody>
      </p:sp>
      <p:sp>
        <p:nvSpPr>
          <p:cNvPr id="3" name="Content Placeholder 2">
            <a:extLst>
              <a:ext uri="{FF2B5EF4-FFF2-40B4-BE49-F238E27FC236}">
                <a16:creationId xmlns:a16="http://schemas.microsoft.com/office/drawing/2014/main" id="{449FD82D-02B0-7E4B-B96D-E9D1379B4FDA}"/>
              </a:ext>
            </a:extLst>
          </p:cNvPr>
          <p:cNvSpPr>
            <a:spLocks noGrp="1"/>
          </p:cNvSpPr>
          <p:nvPr>
            <p:ph idx="1"/>
          </p:nvPr>
        </p:nvSpPr>
        <p:spPr>
          <a:xfrm>
            <a:off x="8412078" y="3012884"/>
            <a:ext cx="4119194" cy="5874442"/>
          </a:xfrm>
        </p:spPr>
        <p:txBody>
          <a:bodyPr anchor="t">
            <a:normAutofit/>
          </a:bodyPr>
          <a:lstStyle/>
          <a:p>
            <a:pPr>
              <a:lnSpc>
                <a:spcPct val="120000"/>
              </a:lnSpc>
              <a:spcBef>
                <a:spcPts val="0"/>
              </a:spcBef>
              <a:buSzPct val="100000"/>
            </a:pPr>
            <a:r>
              <a:rPr lang="en-GB" sz="2200" dirty="0">
                <a:solidFill>
                  <a:srgbClr val="102350"/>
                </a:solidFill>
                <a:latin typeface="Century Gothic" panose="020B0502020202020204" pitchFamily="34" charset="0"/>
              </a:rPr>
              <a:t>Can be therapeutic in its own right</a:t>
            </a:r>
          </a:p>
          <a:p>
            <a:pPr>
              <a:lnSpc>
                <a:spcPct val="120000"/>
              </a:lnSpc>
              <a:spcBef>
                <a:spcPts val="0"/>
              </a:spcBef>
              <a:buSzPct val="100000"/>
            </a:pPr>
            <a:endParaRPr lang="en-GB" sz="2200" dirty="0">
              <a:solidFill>
                <a:srgbClr val="102350"/>
              </a:solidFill>
              <a:latin typeface="Century Gothic" panose="020B0502020202020204" pitchFamily="34" charset="0"/>
            </a:endParaRPr>
          </a:p>
          <a:p>
            <a:pPr>
              <a:lnSpc>
                <a:spcPct val="120000"/>
              </a:lnSpc>
              <a:spcBef>
                <a:spcPts val="0"/>
              </a:spcBef>
              <a:buSzPct val="100000"/>
            </a:pPr>
            <a:r>
              <a:rPr lang="en-GB" sz="2200" dirty="0">
                <a:solidFill>
                  <a:srgbClr val="102350"/>
                </a:solidFill>
                <a:latin typeface="Century Gothic" panose="020B0502020202020204" pitchFamily="34" charset="0"/>
              </a:rPr>
              <a:t>Can be either directive or non-directive </a:t>
            </a:r>
          </a:p>
          <a:p>
            <a:pPr marL="0" indent="0">
              <a:lnSpc>
                <a:spcPct val="120000"/>
              </a:lnSpc>
              <a:spcBef>
                <a:spcPts val="0"/>
              </a:spcBef>
              <a:buSzPct val="100000"/>
              <a:buNone/>
            </a:pPr>
            <a:r>
              <a:rPr lang="en-GB" sz="2200" dirty="0">
                <a:solidFill>
                  <a:srgbClr val="102350"/>
                </a:solidFill>
                <a:latin typeface="Century Gothic" panose="020B0502020202020204" pitchFamily="34" charset="0"/>
              </a:rPr>
              <a:t> </a:t>
            </a:r>
          </a:p>
          <a:p>
            <a:pPr>
              <a:lnSpc>
                <a:spcPct val="120000"/>
              </a:lnSpc>
              <a:spcBef>
                <a:spcPts val="0"/>
              </a:spcBef>
              <a:buSzPct val="100000"/>
            </a:pPr>
            <a:r>
              <a:rPr lang="en-GB" sz="2200" dirty="0">
                <a:solidFill>
                  <a:srgbClr val="102350"/>
                </a:solidFill>
                <a:latin typeface="Century Gothic" panose="020B0502020202020204" pitchFamily="34" charset="0"/>
              </a:rPr>
              <a:t>The important thing is to spend time together, doing something enjoyable.</a:t>
            </a:r>
          </a:p>
          <a:p>
            <a:pPr marL="0" indent="0">
              <a:buNone/>
            </a:pPr>
            <a:endParaRPr lang="en-US" dirty="0"/>
          </a:p>
        </p:txBody>
      </p:sp>
      <p:pic>
        <p:nvPicPr>
          <p:cNvPr id="5" name="Picture 4">
            <a:extLst>
              <a:ext uri="{FF2B5EF4-FFF2-40B4-BE49-F238E27FC236}">
                <a16:creationId xmlns:a16="http://schemas.microsoft.com/office/drawing/2014/main" id="{913A5555-B346-1F41-A79B-FC0DEE30B917}"/>
              </a:ext>
            </a:extLst>
          </p:cNvPr>
          <p:cNvPicPr>
            <a:picLocks noChangeAspect="1"/>
          </p:cNvPicPr>
          <p:nvPr/>
        </p:nvPicPr>
        <p:blipFill>
          <a:blip r:embed="rId2"/>
          <a:stretch>
            <a:fillRect/>
          </a:stretch>
        </p:blipFill>
        <p:spPr>
          <a:xfrm>
            <a:off x="0" y="0"/>
            <a:ext cx="7810601" cy="9753600"/>
          </a:xfrm>
          <a:prstGeom prst="rect">
            <a:avLst/>
          </a:prstGeom>
        </p:spPr>
      </p:pic>
    </p:spTree>
    <p:extLst>
      <p:ext uri="{BB962C8B-B14F-4D97-AF65-F5344CB8AC3E}">
        <p14:creationId xmlns:p14="http://schemas.microsoft.com/office/powerpoint/2010/main" val="20928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a:bodyPr>
          <a:lstStyle/>
          <a:p>
            <a:r>
              <a:rPr lang="en-US" dirty="0">
                <a:latin typeface="Century Gothic" panose="020B0502020202020204" pitchFamily="34" charset="0"/>
              </a:rPr>
              <a:t>Supporting parents and caregivers</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lnSpcReduction="1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marL="0" indent="0">
              <a:lnSpc>
                <a:spcPct val="140000"/>
              </a:lnSpc>
              <a:spcBef>
                <a:spcPts val="0"/>
              </a:spcBef>
              <a:buSzPct val="100000"/>
              <a:buNone/>
            </a:pPr>
            <a:r>
              <a:rPr lang="en-GB" sz="2800" dirty="0">
                <a:solidFill>
                  <a:srgbClr val="102350"/>
                </a:solidFill>
                <a:latin typeface="Century Gothic" panose="020B0502020202020204" pitchFamily="34" charset="0"/>
              </a:rPr>
              <a:t>Remember to:</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ask questions about their support needs and give them permission to focus on their own self-care needs as well</a:t>
            </a:r>
          </a:p>
          <a:p>
            <a:pPr>
              <a:lnSpc>
                <a:spcPct val="140000"/>
              </a:lnSpc>
              <a:spcBef>
                <a:spcPts val="0"/>
              </a:spcBef>
              <a:buSzPct val="100000"/>
            </a:pPr>
            <a:endParaRPr lang="en-GB" sz="2800" dirty="0">
              <a:solidFill>
                <a:srgbClr val="102350"/>
              </a:solidFill>
              <a:latin typeface="Century Gothic" panose="020B0502020202020204" pitchFamily="34" charset="0"/>
            </a:endParaRPr>
          </a:p>
          <a:p>
            <a:pPr>
              <a:lnSpc>
                <a:spcPct val="140000"/>
              </a:lnSpc>
              <a:spcBef>
                <a:spcPts val="0"/>
              </a:spcBef>
              <a:buSzPct val="100000"/>
            </a:pPr>
            <a:r>
              <a:rPr lang="en-GB" sz="2800" dirty="0">
                <a:solidFill>
                  <a:srgbClr val="102350"/>
                </a:solidFill>
                <a:latin typeface="Century Gothic" panose="020B0502020202020204" pitchFamily="34" charset="0"/>
              </a:rPr>
              <a:t>provide reassurance (they know their child best)</a:t>
            </a:r>
          </a:p>
          <a:p>
            <a:pPr marL="0" indent="0">
              <a:lnSpc>
                <a:spcPct val="140000"/>
              </a:lnSpc>
              <a:spcBef>
                <a:spcPts val="0"/>
              </a:spcBef>
              <a:buSzPct val="100000"/>
              <a:buNone/>
            </a:pPr>
            <a:r>
              <a:rPr lang="en-GB" sz="2800" dirty="0">
                <a:solidFill>
                  <a:srgbClr val="102350"/>
                </a:solidFill>
                <a:latin typeface="Century Gothic" panose="020B0502020202020204" pitchFamily="34" charset="0"/>
              </a:rPr>
              <a:t> </a:t>
            </a:r>
          </a:p>
          <a:p>
            <a:pPr>
              <a:lnSpc>
                <a:spcPct val="140000"/>
              </a:lnSpc>
              <a:spcBef>
                <a:spcPts val="0"/>
              </a:spcBef>
              <a:buSzPct val="100000"/>
            </a:pPr>
            <a:r>
              <a:rPr lang="en-GB" sz="2800" dirty="0">
                <a:solidFill>
                  <a:srgbClr val="102350"/>
                </a:solidFill>
                <a:latin typeface="Century Gothic" panose="020B0502020202020204" pitchFamily="34" charset="0"/>
              </a:rPr>
              <a:t>provide them with access to further resources (information and support)</a:t>
            </a:r>
          </a:p>
          <a:p>
            <a:pPr marL="0" indent="0">
              <a:lnSpc>
                <a:spcPct val="140000"/>
              </a:lnSpc>
              <a:spcBef>
                <a:spcPts val="0"/>
              </a:spcBef>
              <a:buSzPct val="100000"/>
              <a:buNone/>
            </a:pPr>
            <a:br>
              <a:rPr lang="en-GB" sz="2800" dirty="0">
                <a:solidFill>
                  <a:srgbClr val="102350"/>
                </a:solidFill>
                <a:latin typeface="Century Gothic" panose="020B0502020202020204" pitchFamily="34" charset="0"/>
              </a:rPr>
            </a:b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8817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764971"/>
            <a:ext cx="7644962" cy="1380671"/>
          </a:xfrm>
        </p:spPr>
        <p:txBody>
          <a:bodyPr>
            <a:normAutofit fontScale="90000"/>
          </a:bodyPr>
          <a:lstStyle/>
          <a:p>
            <a:r>
              <a:rPr lang="en-US" dirty="0">
                <a:latin typeface="Century Gothic" panose="020B0502020202020204" pitchFamily="34" charset="0"/>
              </a:rPr>
              <a:t>Healing-</a:t>
            </a:r>
            <a:r>
              <a:rPr lang="en-US" dirty="0" err="1">
                <a:latin typeface="Century Gothic" panose="020B0502020202020204" pitchFamily="34" charset="0"/>
              </a:rPr>
              <a:t>centred</a:t>
            </a:r>
            <a:r>
              <a:rPr lang="en-US" dirty="0">
                <a:latin typeface="Century Gothic" panose="020B0502020202020204" pitchFamily="34" charset="0"/>
              </a:rPr>
              <a:t> parenting: asking ‘what’s right with my child?’</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952500" y="2584043"/>
            <a:ext cx="7644962"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20000"/>
              </a:lnSpc>
              <a:spcBef>
                <a:spcPts val="0"/>
              </a:spcBef>
              <a:buSzPct val="100000"/>
            </a:pPr>
            <a:r>
              <a:rPr lang="en-GB" sz="2800" dirty="0">
                <a:solidFill>
                  <a:srgbClr val="102350"/>
                </a:solidFill>
                <a:latin typeface="Century Gothic" panose="020B0502020202020204" pitchFamily="34" charset="0"/>
              </a:rPr>
              <a:t>All too often when a child or young person is affected by trauma we focus on ‘fixing’ them or making them ‘better’ and consider their behaviours as problematic.</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a:lnSpc>
                <a:spcPct val="120000"/>
              </a:lnSpc>
              <a:spcBef>
                <a:spcPts val="0"/>
              </a:spcBef>
              <a:buSzPct val="100000"/>
            </a:pPr>
            <a:r>
              <a:rPr lang="en-GB" sz="2800" dirty="0">
                <a:solidFill>
                  <a:srgbClr val="102350"/>
                </a:solidFill>
                <a:latin typeface="Century Gothic" panose="020B0502020202020204" pitchFamily="34" charset="0"/>
              </a:rPr>
              <a:t>Trauma informed parenting instead gives permission to pay attention to the things which a parent can do to promote coping and recovery within their relationship and asks them to notice ‘what’s right?’ with their child rather than simply focusing on the negative impact of the trauma.</a:t>
            </a:r>
            <a:br>
              <a:rPr lang="en-GB" sz="2800" dirty="0">
                <a:solidFill>
                  <a:srgbClr val="102350"/>
                </a:solidFill>
                <a:latin typeface="Century Gothic" panose="020B0502020202020204" pitchFamily="34" charset="0"/>
              </a:rPr>
            </a:br>
            <a:endParaRPr lang="en-GB" sz="2800" dirty="0">
              <a:solidFill>
                <a:srgbClr val="102350"/>
              </a:solidFill>
              <a:latin typeface="Century Gothic" panose="020B0502020202020204" pitchFamily="34" charset="0"/>
            </a:endParaRPr>
          </a:p>
        </p:txBody>
      </p:sp>
      <p:pic>
        <p:nvPicPr>
          <p:cNvPr id="3" name="Picture 2">
            <a:extLst>
              <a:ext uri="{FF2B5EF4-FFF2-40B4-BE49-F238E27FC236}">
                <a16:creationId xmlns:a16="http://schemas.microsoft.com/office/drawing/2014/main" id="{80A31EE4-411B-3741-8FDA-42990F34DD6F}"/>
              </a:ext>
            </a:extLst>
          </p:cNvPr>
          <p:cNvPicPr>
            <a:picLocks noChangeAspect="1"/>
          </p:cNvPicPr>
          <p:nvPr/>
        </p:nvPicPr>
        <p:blipFill>
          <a:blip r:embed="rId2"/>
          <a:stretch>
            <a:fillRect/>
          </a:stretch>
        </p:blipFill>
        <p:spPr>
          <a:xfrm>
            <a:off x="8639503" y="14137"/>
            <a:ext cx="4365297" cy="9739462"/>
          </a:xfrm>
          <a:prstGeom prst="rect">
            <a:avLst/>
          </a:prstGeom>
        </p:spPr>
      </p:pic>
    </p:spTree>
    <p:extLst>
      <p:ext uri="{BB962C8B-B14F-4D97-AF65-F5344CB8AC3E}">
        <p14:creationId xmlns:p14="http://schemas.microsoft.com/office/powerpoint/2010/main" val="188832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a:bodyPr>
          <a:lstStyle/>
          <a:p>
            <a:r>
              <a:rPr lang="en-US" dirty="0">
                <a:latin typeface="Century Gothic" panose="020B0502020202020204" pitchFamily="34" charset="0"/>
              </a:rPr>
              <a:t>Promoting coping and recovery</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marL="0" indent="0">
              <a:lnSpc>
                <a:spcPct val="140000"/>
              </a:lnSpc>
              <a:spcBef>
                <a:spcPts val="0"/>
              </a:spcBef>
              <a:buSzPct val="100000"/>
              <a:buNone/>
            </a:pPr>
            <a:br>
              <a:rPr lang="en-GB" sz="2800" dirty="0">
                <a:solidFill>
                  <a:srgbClr val="102350"/>
                </a:solidFill>
                <a:latin typeface="Century Gothic" panose="020B0502020202020204" pitchFamily="34" charset="0"/>
              </a:rPr>
            </a:br>
            <a:endParaRPr lang="en-GB" sz="2800" dirty="0">
              <a:solidFill>
                <a:srgbClr val="102350"/>
              </a:solidFill>
              <a:latin typeface="Century Gothic" panose="020B0502020202020204" pitchFamily="34" charset="0"/>
            </a:endParaRPr>
          </a:p>
        </p:txBody>
      </p:sp>
      <p:sp>
        <p:nvSpPr>
          <p:cNvPr id="5" name="Content Placeholder 2">
            <a:extLst>
              <a:ext uri="{FF2B5EF4-FFF2-40B4-BE49-F238E27FC236}">
                <a16:creationId xmlns:a16="http://schemas.microsoft.com/office/drawing/2014/main" id="{41E08279-4833-5B4E-8517-519BCCB8DDB3}"/>
              </a:ext>
            </a:extLst>
          </p:cNvPr>
          <p:cNvSpPr txBox="1">
            <a:spLocks/>
          </p:cNvSpPr>
          <p:nvPr/>
        </p:nvSpPr>
        <p:spPr>
          <a:xfrm>
            <a:off x="1257300" y="1698170"/>
            <a:ext cx="11099800" cy="679647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55000" lnSpcReduction="20000"/>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40000"/>
              </a:lnSpc>
              <a:spcBef>
                <a:spcPts val="0"/>
              </a:spcBef>
              <a:buSzPct val="100000"/>
            </a:pPr>
            <a:r>
              <a:rPr lang="en-GB" b="1" dirty="0">
                <a:solidFill>
                  <a:srgbClr val="102350"/>
                </a:solidFill>
                <a:latin typeface="Century Gothic" panose="020B0502020202020204" pitchFamily="34" charset="0"/>
              </a:rPr>
              <a:t>Safety</a:t>
            </a:r>
            <a:r>
              <a:rPr lang="en-GB" dirty="0">
                <a:solidFill>
                  <a:srgbClr val="102350"/>
                </a:solidFill>
                <a:latin typeface="Century Gothic" panose="020B0502020202020204" pitchFamily="34" charset="0"/>
              </a:rPr>
              <a:t>. Routine and consistency wherever possible.</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a:lnSpc>
                <a:spcPct val="140000"/>
              </a:lnSpc>
              <a:spcBef>
                <a:spcPts val="0"/>
              </a:spcBef>
              <a:buSzPct val="100000"/>
            </a:pPr>
            <a:r>
              <a:rPr lang="en-GB" b="1" dirty="0">
                <a:solidFill>
                  <a:srgbClr val="102350"/>
                </a:solidFill>
                <a:latin typeface="Century Gothic" panose="020B0502020202020204" pitchFamily="34" charset="0"/>
              </a:rPr>
              <a:t>Restoring choice and control</a:t>
            </a:r>
            <a:r>
              <a:rPr lang="en-GB" dirty="0">
                <a:solidFill>
                  <a:srgbClr val="102350"/>
                </a:solidFill>
                <a:latin typeface="Century Gothic" panose="020B0502020202020204" pitchFamily="34" charset="0"/>
              </a:rPr>
              <a:t>. Asking the child what they need and want (it might not be counselling/therapy) and providing them with choices wherever possible.</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b="1" dirty="0">
                <a:solidFill>
                  <a:srgbClr val="102350"/>
                </a:solidFill>
                <a:latin typeface="Century Gothic" panose="020B0502020202020204" pitchFamily="34" charset="0"/>
              </a:rPr>
              <a:t>Supporting coping</a:t>
            </a:r>
            <a:r>
              <a:rPr lang="en-GB" dirty="0">
                <a:solidFill>
                  <a:srgbClr val="102350"/>
                </a:solidFill>
                <a:latin typeface="Century Gothic" panose="020B0502020202020204" pitchFamily="34" charset="0"/>
              </a:rPr>
              <a:t>. Take the time to find out what works for them, what makes them feel ‘better’ or ‘less worse’. What do they need in order to strengthen coping?</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b="1" dirty="0">
                <a:solidFill>
                  <a:srgbClr val="102350"/>
                </a:solidFill>
                <a:latin typeface="Century Gothic" panose="020B0502020202020204" pitchFamily="34" charset="0"/>
              </a:rPr>
              <a:t>Facilitating connections.</a:t>
            </a:r>
            <a:r>
              <a:rPr lang="en-GB" dirty="0">
                <a:solidFill>
                  <a:srgbClr val="102350"/>
                </a:solidFill>
                <a:latin typeface="Century Gothic" panose="020B0502020202020204" pitchFamily="34" charset="0"/>
              </a:rPr>
              <a:t> The importance of spending time together and ensuring their access to wider family, social and community support.</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b="1" dirty="0">
                <a:solidFill>
                  <a:srgbClr val="102350"/>
                </a:solidFill>
                <a:latin typeface="Century Gothic" panose="020B0502020202020204" pitchFamily="34" charset="0"/>
              </a:rPr>
              <a:t>Responding to identity and context. </a:t>
            </a:r>
            <a:r>
              <a:rPr lang="en-GB" dirty="0">
                <a:solidFill>
                  <a:srgbClr val="102350"/>
                </a:solidFill>
                <a:latin typeface="Century Gothic" panose="020B0502020202020204" pitchFamily="34" charset="0"/>
              </a:rPr>
              <a:t>Setting aside your assumptions and seeking to understand how the child is making sense of the world around them, rather than assuming that you already know.</a:t>
            </a:r>
          </a:p>
          <a:p>
            <a:pPr marL="0" indent="0">
              <a:lnSpc>
                <a:spcPct val="140000"/>
              </a:lnSpc>
              <a:spcBef>
                <a:spcPts val="0"/>
              </a:spcBef>
              <a:buSzPct val="100000"/>
              <a:buNone/>
            </a:pPr>
            <a:r>
              <a:rPr lang="en-GB" b="1" dirty="0">
                <a:solidFill>
                  <a:srgbClr val="102350"/>
                </a:solidFill>
                <a:latin typeface="Century Gothic" panose="020B0502020202020204" pitchFamily="34" charset="0"/>
              </a:rPr>
              <a:t> </a:t>
            </a:r>
            <a:endParaRPr lang="en-GB" dirty="0">
              <a:solidFill>
                <a:srgbClr val="102350"/>
              </a:solidFill>
              <a:latin typeface="Century Gothic" panose="020B0502020202020204" pitchFamily="34" charset="0"/>
            </a:endParaRPr>
          </a:p>
          <a:p>
            <a:pPr>
              <a:lnSpc>
                <a:spcPct val="140000"/>
              </a:lnSpc>
              <a:spcBef>
                <a:spcPts val="0"/>
              </a:spcBef>
              <a:buSzPct val="100000"/>
            </a:pPr>
            <a:r>
              <a:rPr lang="en-GB" b="1" dirty="0">
                <a:solidFill>
                  <a:srgbClr val="102350"/>
                </a:solidFill>
                <a:latin typeface="Century Gothic" panose="020B0502020202020204" pitchFamily="34" charset="0"/>
              </a:rPr>
              <a:t>Building strengths. </a:t>
            </a:r>
            <a:r>
              <a:rPr lang="en-GB" dirty="0">
                <a:solidFill>
                  <a:srgbClr val="102350"/>
                </a:solidFill>
                <a:latin typeface="Century Gothic" panose="020B0502020202020204" pitchFamily="34" charset="0"/>
              </a:rPr>
              <a:t>Focusing on ‘what’s right?’ with the child. Recognise how they </a:t>
            </a:r>
            <a:r>
              <a:rPr lang="en-GB" u="sng" dirty="0">
                <a:solidFill>
                  <a:srgbClr val="102350"/>
                </a:solidFill>
                <a:latin typeface="Century Gothic" panose="020B0502020202020204" pitchFamily="34" charset="0"/>
              </a:rPr>
              <a:t>are </a:t>
            </a:r>
            <a:r>
              <a:rPr lang="en-GB" dirty="0">
                <a:solidFill>
                  <a:srgbClr val="102350"/>
                </a:solidFill>
                <a:latin typeface="Century Gothic" panose="020B0502020202020204" pitchFamily="34" charset="0"/>
              </a:rPr>
              <a:t>coping and take the time to acknowledge and share this with the child.</a:t>
            </a:r>
          </a:p>
          <a:p>
            <a:pPr marL="0" indent="0">
              <a:lnSpc>
                <a:spcPct val="140000"/>
              </a:lnSpc>
              <a:spcBef>
                <a:spcPts val="0"/>
              </a:spcBef>
              <a:buSzPct val="100000"/>
              <a:buNone/>
            </a:pPr>
            <a:br>
              <a:rPr lang="en-GB" sz="2800" dirty="0">
                <a:solidFill>
                  <a:srgbClr val="102350"/>
                </a:solidFill>
                <a:latin typeface="Century Gothic" panose="020B0502020202020204" pitchFamily="34" charset="0"/>
              </a:rPr>
            </a:b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1004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499"/>
            <a:ext cx="11099800" cy="1380671"/>
          </a:xfrm>
        </p:spPr>
        <p:txBody>
          <a:bodyPr>
            <a:normAutofit/>
          </a:bodyPr>
          <a:lstStyle/>
          <a:p>
            <a:r>
              <a:rPr lang="en-US" dirty="0">
                <a:latin typeface="Century Gothic" panose="020B0502020202020204" pitchFamily="34" charset="0"/>
              </a:rPr>
              <a:t>Exchanging ideas: working creatively</a:t>
            </a:r>
          </a:p>
        </p:txBody>
      </p:sp>
      <p:sp>
        <p:nvSpPr>
          <p:cNvPr id="4" name="Content Placeholder 2">
            <a:extLst>
              <a:ext uri="{FF2B5EF4-FFF2-40B4-BE49-F238E27FC236}">
                <a16:creationId xmlns:a16="http://schemas.microsoft.com/office/drawing/2014/main" id="{B2C455F6-6663-8B43-BBEB-08EA2C95DEC9}"/>
              </a:ext>
            </a:extLst>
          </p:cNvPr>
          <p:cNvSpPr txBox="1">
            <a:spLocks/>
          </p:cNvSpPr>
          <p:nvPr/>
        </p:nvSpPr>
        <p:spPr>
          <a:xfrm>
            <a:off x="1104900" y="1937657"/>
            <a:ext cx="11099800" cy="64045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marL="0" indent="0">
              <a:lnSpc>
                <a:spcPct val="140000"/>
              </a:lnSpc>
              <a:spcBef>
                <a:spcPts val="0"/>
              </a:spcBef>
              <a:buSzPct val="100000"/>
              <a:buNone/>
            </a:pPr>
            <a:br>
              <a:rPr lang="en-GB" sz="2800" dirty="0">
                <a:solidFill>
                  <a:srgbClr val="102350"/>
                </a:solidFill>
                <a:latin typeface="Century Gothic" panose="020B0502020202020204" pitchFamily="34" charset="0"/>
              </a:rPr>
            </a:br>
            <a:endParaRPr lang="en-GB" sz="2800" dirty="0">
              <a:solidFill>
                <a:srgbClr val="102350"/>
              </a:solidFill>
              <a:latin typeface="Century Gothic" panose="020B0502020202020204" pitchFamily="34" charset="0"/>
            </a:endParaRPr>
          </a:p>
        </p:txBody>
      </p:sp>
      <p:sp>
        <p:nvSpPr>
          <p:cNvPr id="5" name="Content Placeholder 2">
            <a:extLst>
              <a:ext uri="{FF2B5EF4-FFF2-40B4-BE49-F238E27FC236}">
                <a16:creationId xmlns:a16="http://schemas.microsoft.com/office/drawing/2014/main" id="{41E08279-4833-5B4E-8517-519BCCB8DDB3}"/>
              </a:ext>
            </a:extLst>
          </p:cNvPr>
          <p:cNvSpPr txBox="1">
            <a:spLocks/>
          </p:cNvSpPr>
          <p:nvPr/>
        </p:nvSpPr>
        <p:spPr>
          <a:xfrm>
            <a:off x="1257300" y="1698170"/>
            <a:ext cx="11099800" cy="679647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444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BA9172"/>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a:lstStyle>
          <a:p>
            <a:pPr>
              <a:lnSpc>
                <a:spcPct val="130000"/>
              </a:lnSpc>
              <a:spcBef>
                <a:spcPts val="0"/>
              </a:spcBef>
              <a:buFont typeface="Arial" panose="020B0604020202020204" pitchFamily="34" charset="0"/>
              <a:buChar char="•"/>
            </a:pPr>
            <a:r>
              <a:rPr lang="en-GB" sz="3000" dirty="0">
                <a:solidFill>
                  <a:srgbClr val="102350"/>
                </a:solidFill>
                <a:latin typeface="Century Gothic" panose="020B0502020202020204" pitchFamily="34" charset="0"/>
              </a:rPr>
              <a:t>In your small groups share any ideas you have for working creatively.</a:t>
            </a:r>
          </a:p>
          <a:p>
            <a:pPr marL="0" indent="0">
              <a:lnSpc>
                <a:spcPct val="130000"/>
              </a:lnSpc>
              <a:spcBef>
                <a:spcPts val="0"/>
              </a:spcBef>
              <a:buNone/>
            </a:pPr>
            <a:endParaRPr lang="en-GB" sz="3000" dirty="0">
              <a:solidFill>
                <a:srgbClr val="102350"/>
              </a:solidFill>
              <a:latin typeface="Century Gothic" panose="020B0502020202020204" pitchFamily="34" charset="0"/>
            </a:endParaRPr>
          </a:p>
          <a:p>
            <a:pPr>
              <a:lnSpc>
                <a:spcPct val="130000"/>
              </a:lnSpc>
              <a:spcBef>
                <a:spcPts val="0"/>
              </a:spcBef>
              <a:buFont typeface="Arial" panose="020B0604020202020204" pitchFamily="34" charset="0"/>
              <a:buChar char="•"/>
            </a:pPr>
            <a:r>
              <a:rPr lang="en-GB" sz="3000" dirty="0">
                <a:solidFill>
                  <a:srgbClr val="102350"/>
                </a:solidFill>
                <a:latin typeface="Century Gothic" panose="020B0502020202020204" pitchFamily="34" charset="0"/>
              </a:rPr>
              <a:t>Collate a list and when we re-form as a large group, write these into the chat</a:t>
            </a:r>
          </a:p>
          <a:p>
            <a:pPr marL="0" indent="0">
              <a:lnSpc>
                <a:spcPct val="130000"/>
              </a:lnSpc>
              <a:spcBef>
                <a:spcPts val="0"/>
              </a:spcBef>
              <a:buNone/>
            </a:pPr>
            <a:r>
              <a:rPr lang="en-GB" sz="3000" dirty="0">
                <a:solidFill>
                  <a:srgbClr val="102350"/>
                </a:solidFill>
                <a:latin typeface="Century Gothic" panose="020B0502020202020204" pitchFamily="34" charset="0"/>
              </a:rPr>
              <a:t> </a:t>
            </a:r>
          </a:p>
          <a:p>
            <a:pPr>
              <a:lnSpc>
                <a:spcPct val="130000"/>
              </a:lnSpc>
              <a:spcBef>
                <a:spcPts val="0"/>
              </a:spcBef>
              <a:buFont typeface="Arial" panose="020B0604020202020204" pitchFamily="34" charset="0"/>
              <a:buChar char="•"/>
            </a:pPr>
            <a:r>
              <a:rPr lang="en-GB" sz="3000" dirty="0">
                <a:solidFill>
                  <a:srgbClr val="102350"/>
                </a:solidFill>
                <a:latin typeface="Century Gothic" panose="020B0502020202020204" pitchFamily="34" charset="0"/>
              </a:rPr>
              <a:t>Remember to introduce yourself and provide some background about your work</a:t>
            </a:r>
          </a:p>
          <a:p>
            <a:pPr marL="0" indent="0">
              <a:lnSpc>
                <a:spcPct val="140000"/>
              </a:lnSpc>
              <a:spcBef>
                <a:spcPts val="0"/>
              </a:spcBef>
              <a:buSzPct val="100000"/>
              <a:buNone/>
            </a:pPr>
            <a:br>
              <a:rPr lang="en-GB" sz="2800" dirty="0">
                <a:solidFill>
                  <a:srgbClr val="102350"/>
                </a:solidFill>
                <a:latin typeface="Century Gothic" panose="020B0502020202020204" pitchFamily="34" charset="0"/>
              </a:rPr>
            </a:b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81415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Structuring trauma informed interventions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563758"/>
            <a:ext cx="11104821" cy="7091144"/>
          </a:xfrm>
        </p:spPr>
        <p:txBody>
          <a:bodyPr anchor="t">
            <a:normAutofit fontScale="40000" lnSpcReduction="20000"/>
          </a:bodyPr>
          <a:lstStyle/>
          <a:p>
            <a:pPr marL="0" indent="0">
              <a:lnSpc>
                <a:spcPct val="140000"/>
              </a:lnSpc>
              <a:spcBef>
                <a:spcPts val="0"/>
              </a:spcBef>
              <a:buSzPct val="100000"/>
              <a:buNone/>
            </a:pPr>
            <a:r>
              <a:rPr lang="en-GB" sz="4800" dirty="0">
                <a:solidFill>
                  <a:srgbClr val="102350"/>
                </a:solidFill>
                <a:latin typeface="Century Gothic" panose="020B0502020202020204" pitchFamily="34" charset="0"/>
              </a:rPr>
              <a:t>The SENSE model was originally developed in response to the Manchester Arena bombing in May 2017 and has since been used across a range of contexts and countries around the world.</a:t>
            </a:r>
          </a:p>
          <a:p>
            <a:pPr marL="0" indent="0">
              <a:lnSpc>
                <a:spcPct val="140000"/>
              </a:lnSpc>
              <a:spcBef>
                <a:spcPts val="0"/>
              </a:spcBef>
              <a:buSzPct val="100000"/>
              <a:buNone/>
            </a:pPr>
            <a:r>
              <a:rPr lang="en-GB" sz="4800" dirty="0">
                <a:solidFill>
                  <a:srgbClr val="102350"/>
                </a:solidFill>
                <a:latin typeface="Century Gothic" panose="020B0502020202020204" pitchFamily="34" charset="0"/>
              </a:rPr>
              <a:t> </a:t>
            </a:r>
          </a:p>
          <a:p>
            <a:pPr marL="0" indent="0">
              <a:lnSpc>
                <a:spcPct val="140000"/>
              </a:lnSpc>
              <a:spcBef>
                <a:spcPts val="0"/>
              </a:spcBef>
              <a:buSzPct val="100000"/>
              <a:buNone/>
            </a:pPr>
            <a:r>
              <a:rPr lang="en-GB" sz="4800" dirty="0">
                <a:solidFill>
                  <a:srgbClr val="102350"/>
                </a:solidFill>
                <a:latin typeface="Century Gothic" panose="020B0502020202020204" pitchFamily="34" charset="0"/>
              </a:rPr>
              <a:t>It is comprised of 5 areas of intervention and support for those who have been affected by traumatic stress and is underpinned by the 6 key principles of trauma informed practice.</a:t>
            </a:r>
          </a:p>
          <a:p>
            <a:pPr marL="0" indent="0">
              <a:lnSpc>
                <a:spcPct val="140000"/>
              </a:lnSpc>
              <a:spcBef>
                <a:spcPts val="0"/>
              </a:spcBef>
              <a:buSzPct val="100000"/>
              <a:buNone/>
            </a:pPr>
            <a:r>
              <a:rPr lang="en-GB" sz="4800" dirty="0">
                <a:solidFill>
                  <a:srgbClr val="102350"/>
                </a:solidFill>
                <a:latin typeface="Century Gothic" panose="020B0502020202020204" pitchFamily="34" charset="0"/>
              </a:rPr>
              <a:t> </a:t>
            </a:r>
          </a:p>
          <a:p>
            <a:pPr marL="0" indent="0">
              <a:lnSpc>
                <a:spcPct val="140000"/>
              </a:lnSpc>
              <a:spcBef>
                <a:spcPts val="0"/>
              </a:spcBef>
              <a:buSzPct val="100000"/>
              <a:buNone/>
            </a:pPr>
            <a:r>
              <a:rPr lang="en-GB" sz="4800" dirty="0">
                <a:solidFill>
                  <a:srgbClr val="102350"/>
                </a:solidFill>
                <a:latin typeface="Century Gothic" panose="020B0502020202020204" pitchFamily="34" charset="0"/>
              </a:rPr>
              <a:t>It is designed to be used by any professional or volunteer who works with people affected by traumatic stress and uses a common ‘sense’ approach to provide the following:</a:t>
            </a:r>
          </a:p>
          <a:p>
            <a:pPr marL="0" indent="0">
              <a:lnSpc>
                <a:spcPct val="140000"/>
              </a:lnSpc>
              <a:spcBef>
                <a:spcPts val="0"/>
              </a:spcBef>
              <a:buSzPct val="100000"/>
              <a:buNone/>
            </a:pPr>
            <a:endParaRPr lang="en-GB" sz="4800" dirty="0">
              <a:solidFill>
                <a:srgbClr val="102350"/>
              </a:solidFill>
              <a:latin typeface="Century Gothic" panose="020B0502020202020204" pitchFamily="34" charset="0"/>
            </a:endParaRPr>
          </a:p>
          <a:p>
            <a:pPr>
              <a:lnSpc>
                <a:spcPct val="140000"/>
              </a:lnSpc>
              <a:spcBef>
                <a:spcPts val="0"/>
              </a:spcBef>
              <a:buSzPct val="100000"/>
            </a:pPr>
            <a:r>
              <a:rPr lang="en-GB" sz="4800" dirty="0">
                <a:solidFill>
                  <a:srgbClr val="102350"/>
                </a:solidFill>
                <a:latin typeface="Century Gothic" panose="020B0502020202020204" pitchFamily="34" charset="0"/>
              </a:rPr>
              <a:t>immediate support to cope</a:t>
            </a:r>
          </a:p>
          <a:p>
            <a:pPr>
              <a:lnSpc>
                <a:spcPct val="140000"/>
              </a:lnSpc>
              <a:spcBef>
                <a:spcPts val="0"/>
              </a:spcBef>
              <a:buSzPct val="100000"/>
            </a:pPr>
            <a:r>
              <a:rPr lang="en-GB" sz="4800" dirty="0">
                <a:solidFill>
                  <a:srgbClr val="102350"/>
                </a:solidFill>
                <a:latin typeface="Century Gothic" panose="020B0502020202020204" pitchFamily="34" charset="0"/>
              </a:rPr>
              <a:t>identification of longer-term support needs and access to information and resources</a:t>
            </a:r>
          </a:p>
          <a:p>
            <a:pPr>
              <a:lnSpc>
                <a:spcPct val="140000"/>
              </a:lnSpc>
              <a:spcBef>
                <a:spcPts val="0"/>
              </a:spcBef>
              <a:buSzPct val="100000"/>
            </a:pPr>
            <a:r>
              <a:rPr lang="en-GB" sz="4800" dirty="0">
                <a:solidFill>
                  <a:srgbClr val="102350"/>
                </a:solidFill>
                <a:latin typeface="Century Gothic" panose="020B0502020202020204" pitchFamily="34" charset="0"/>
              </a:rPr>
              <a:t>an understanding of the impact of traumatic stress to increase self-awareness and ‘active monitoring’</a:t>
            </a:r>
          </a:p>
          <a:p>
            <a:pPr>
              <a:lnSpc>
                <a:spcPct val="140000"/>
              </a:lnSpc>
              <a:spcBef>
                <a:spcPts val="0"/>
              </a:spcBef>
              <a:buSzPct val="100000"/>
            </a:pPr>
            <a:r>
              <a:rPr lang="en-GB" sz="4800" dirty="0">
                <a:solidFill>
                  <a:srgbClr val="102350"/>
                </a:solidFill>
                <a:latin typeface="Century Gothic" panose="020B0502020202020204" pitchFamily="34" charset="0"/>
              </a:rPr>
              <a:t>identification of sources of support and enabling access to this</a:t>
            </a:r>
          </a:p>
          <a:p>
            <a:pPr>
              <a:lnSpc>
                <a:spcPct val="140000"/>
              </a:lnSpc>
              <a:spcBef>
                <a:spcPts val="0"/>
              </a:spcBef>
              <a:buSzPct val="100000"/>
            </a:pPr>
            <a:r>
              <a:rPr lang="en-GB" sz="4800" dirty="0">
                <a:solidFill>
                  <a:srgbClr val="102350"/>
                </a:solidFill>
                <a:latin typeface="Century Gothic" panose="020B0502020202020204" pitchFamily="34" charset="0"/>
              </a:rPr>
              <a:t>mobilising access to social support and facilitating connections within the wider community</a:t>
            </a:r>
          </a:p>
          <a:p>
            <a:pPr>
              <a:lnSpc>
                <a:spcPct val="140000"/>
              </a:lnSpc>
              <a:spcBef>
                <a:spcPts val="0"/>
              </a:spcBef>
              <a:buSzPct val="100000"/>
            </a:pPr>
            <a:r>
              <a:rPr lang="en-GB" sz="4800" dirty="0">
                <a:solidFill>
                  <a:srgbClr val="102350"/>
                </a:solidFill>
                <a:latin typeface="Century Gothic" panose="020B0502020202020204" pitchFamily="34" charset="0"/>
              </a:rPr>
              <a:t>the early identification of the need for referral to mental health/psychology services</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65233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Questions…"/>
          <p:cNvSpPr txBox="1">
            <a:spLocks noGrp="1"/>
          </p:cNvSpPr>
          <p:nvPr>
            <p:ph type="title"/>
          </p:nvPr>
        </p:nvSpPr>
        <p:spPr>
          <a:xfrm>
            <a:off x="298333" y="371960"/>
            <a:ext cx="10098734" cy="1321373"/>
          </a:xfrm>
          <a:prstGeom prst="rect">
            <a:avLst/>
          </a:prstGeom>
        </p:spPr>
        <p:txBody>
          <a:bodyPr>
            <a:normAutofit/>
          </a:bodyPr>
          <a:lstStyle/>
          <a:p>
            <a:r>
              <a:rPr lang="en-GB" dirty="0"/>
              <a:t>KEY THERAPEUTIC SKILLS FOR TRAUMA INFORMED PRACTICE</a:t>
            </a:r>
            <a:endParaRPr dirty="0"/>
          </a:p>
        </p:txBody>
      </p:sp>
    </p:spTree>
    <p:extLst>
      <p:ext uri="{BB962C8B-B14F-4D97-AF65-F5344CB8AC3E}">
        <p14:creationId xmlns:p14="http://schemas.microsoft.com/office/powerpoint/2010/main" val="7693043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952500" y="431800"/>
            <a:ext cx="11099800" cy="1441245"/>
          </a:xfrm>
        </p:spPr>
        <p:txBody>
          <a:bodyPr>
            <a:normAutofit/>
          </a:bodyPr>
          <a:lstStyle/>
          <a:p>
            <a:br>
              <a:rPr lang="en-GB" dirty="0">
                <a:latin typeface="Century Gothic" panose="020B0502020202020204" pitchFamily="34" charset="0"/>
              </a:rPr>
            </a:br>
            <a:endParaRPr lang="en-US" dirty="0">
              <a:latin typeface="Century Gothic" panose="020B0502020202020204" pitchFamily="34" charset="0"/>
            </a:endParaRPr>
          </a:p>
        </p:txBody>
      </p:sp>
      <p:pic>
        <p:nvPicPr>
          <p:cNvPr id="25" name="Content Placeholder 24" descr="A picture containing object, mirror, clock&#10;&#10;Description automatically generated">
            <a:extLst>
              <a:ext uri="{FF2B5EF4-FFF2-40B4-BE49-F238E27FC236}">
                <a16:creationId xmlns:a16="http://schemas.microsoft.com/office/drawing/2014/main" id="{07271C2C-1448-CD48-AC6D-1F8D55BF3FC9}"/>
              </a:ext>
            </a:extLst>
          </p:cNvPr>
          <p:cNvPicPr>
            <a:picLocks noGrp="1"/>
          </p:cNvPicPr>
          <p:nvPr>
            <p:ph idx="1"/>
          </p:nvPr>
        </p:nvPicPr>
        <p:blipFill>
          <a:blip r:embed="rId2"/>
          <a:stretch>
            <a:fillRect/>
          </a:stretch>
        </p:blipFill>
        <p:spPr>
          <a:xfrm>
            <a:off x="952500" y="3416767"/>
            <a:ext cx="1504949" cy="1477572"/>
          </a:xfrm>
          <a:prstGeom prst="rect">
            <a:avLst/>
          </a:prstGeom>
        </p:spPr>
      </p:pic>
      <p:pic>
        <p:nvPicPr>
          <p:cNvPr id="26" name="Picture 25" descr="A picture containing object, mirror, game&#10;&#10;Description automatically generated">
            <a:extLst>
              <a:ext uri="{FF2B5EF4-FFF2-40B4-BE49-F238E27FC236}">
                <a16:creationId xmlns:a16="http://schemas.microsoft.com/office/drawing/2014/main" id="{D7B4E539-B22C-CB4C-A8AB-8FAC33A511BD}"/>
              </a:ext>
            </a:extLst>
          </p:cNvPr>
          <p:cNvPicPr/>
          <p:nvPr/>
        </p:nvPicPr>
        <p:blipFill>
          <a:blip r:embed="rId3"/>
          <a:stretch>
            <a:fillRect/>
          </a:stretch>
        </p:blipFill>
        <p:spPr>
          <a:xfrm>
            <a:off x="3350735" y="3416767"/>
            <a:ext cx="1504949" cy="1477572"/>
          </a:xfrm>
          <a:prstGeom prst="rect">
            <a:avLst/>
          </a:prstGeom>
        </p:spPr>
      </p:pic>
      <p:pic>
        <p:nvPicPr>
          <p:cNvPr id="27" name="Picture 26" descr="A picture containing object, clock&#10;&#10;Description automatically generated">
            <a:extLst>
              <a:ext uri="{FF2B5EF4-FFF2-40B4-BE49-F238E27FC236}">
                <a16:creationId xmlns:a16="http://schemas.microsoft.com/office/drawing/2014/main" id="{B03288C4-7C7A-8842-AC1F-C12918B671E8}"/>
              </a:ext>
            </a:extLst>
          </p:cNvPr>
          <p:cNvPicPr/>
          <p:nvPr/>
        </p:nvPicPr>
        <p:blipFill>
          <a:blip r:embed="rId4"/>
          <a:stretch>
            <a:fillRect/>
          </a:stretch>
        </p:blipFill>
        <p:spPr>
          <a:xfrm>
            <a:off x="5534899" y="3416757"/>
            <a:ext cx="1504950" cy="1460043"/>
          </a:xfrm>
          <a:prstGeom prst="rect">
            <a:avLst/>
          </a:prstGeom>
        </p:spPr>
      </p:pic>
      <p:pic>
        <p:nvPicPr>
          <p:cNvPr id="28" name="Picture 27" descr="A close up of a logo&#10;&#10;Description automatically generated">
            <a:extLst>
              <a:ext uri="{FF2B5EF4-FFF2-40B4-BE49-F238E27FC236}">
                <a16:creationId xmlns:a16="http://schemas.microsoft.com/office/drawing/2014/main" id="{B30C61FA-C9A4-C04A-B6D1-9939A6698C15}"/>
              </a:ext>
            </a:extLst>
          </p:cNvPr>
          <p:cNvPicPr/>
          <p:nvPr/>
        </p:nvPicPr>
        <p:blipFill>
          <a:blip r:embed="rId5"/>
          <a:stretch>
            <a:fillRect/>
          </a:stretch>
        </p:blipFill>
        <p:spPr>
          <a:xfrm>
            <a:off x="7871617" y="3434296"/>
            <a:ext cx="1504950" cy="1460043"/>
          </a:xfrm>
          <a:prstGeom prst="rect">
            <a:avLst/>
          </a:prstGeom>
        </p:spPr>
      </p:pic>
      <p:pic>
        <p:nvPicPr>
          <p:cNvPr id="29" name="Picture 28" descr="A picture containing mirror, game&#10;&#10;Description automatically generated">
            <a:extLst>
              <a:ext uri="{FF2B5EF4-FFF2-40B4-BE49-F238E27FC236}">
                <a16:creationId xmlns:a16="http://schemas.microsoft.com/office/drawing/2014/main" id="{C78D5989-5F52-F349-BCB0-07BDA463A8D8}"/>
              </a:ext>
            </a:extLst>
          </p:cNvPr>
          <p:cNvPicPr/>
          <p:nvPr/>
        </p:nvPicPr>
        <p:blipFill>
          <a:blip r:embed="rId6"/>
          <a:stretch>
            <a:fillRect/>
          </a:stretch>
        </p:blipFill>
        <p:spPr>
          <a:xfrm>
            <a:off x="10331371" y="3416766"/>
            <a:ext cx="1506220" cy="1477573"/>
          </a:xfrm>
          <a:prstGeom prst="rect">
            <a:avLst/>
          </a:prstGeom>
        </p:spPr>
      </p:pic>
      <p:sp>
        <p:nvSpPr>
          <p:cNvPr id="20" name="TextBox 19">
            <a:extLst>
              <a:ext uri="{FF2B5EF4-FFF2-40B4-BE49-F238E27FC236}">
                <a16:creationId xmlns:a16="http://schemas.microsoft.com/office/drawing/2014/main" id="{F1845E28-F152-0341-AE59-6934BBD09A53}"/>
              </a:ext>
            </a:extLst>
          </p:cNvPr>
          <p:cNvSpPr txBox="1"/>
          <p:nvPr/>
        </p:nvSpPr>
        <p:spPr>
          <a:xfrm>
            <a:off x="696474" y="5434461"/>
            <a:ext cx="20170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i="0" u="none" strike="noStrike" cap="none" spc="0" normalizeH="0" baseline="0" dirty="0" err="1">
                <a:ln>
                  <a:noFill/>
                </a:ln>
                <a:solidFill>
                  <a:srgbClr val="102350"/>
                </a:solidFill>
                <a:effectLst/>
                <a:uFillTx/>
                <a:latin typeface="Century Gothic" panose="020B0502020202020204" pitchFamily="34" charset="0"/>
                <a:sym typeface="Helvetica Neue"/>
              </a:rPr>
              <a:t>S</a:t>
            </a:r>
            <a:r>
              <a:rPr kumimoji="0" lang="en-US" sz="2400" b="0" i="0" u="none" strike="noStrike" cap="none" spc="0" normalizeH="0" baseline="0" dirty="0" err="1">
                <a:ln>
                  <a:noFill/>
                </a:ln>
                <a:solidFill>
                  <a:srgbClr val="102350"/>
                </a:solidFill>
                <a:effectLst/>
                <a:uFillTx/>
                <a:latin typeface="Century Gothic" panose="020B0502020202020204" pitchFamily="34" charset="0"/>
                <a:sym typeface="Helvetica Neue"/>
              </a:rPr>
              <a:t>tabilisation</a:t>
            </a:r>
            <a:endParaRPr kumimoji="0" lang="en-US" sz="2400" b="0" i="0" u="none" strike="noStrike" cap="none" spc="0" normalizeH="0" baseline="0" dirty="0">
              <a:ln>
                <a:noFill/>
              </a:ln>
              <a:solidFill>
                <a:srgbClr val="102350"/>
              </a:solidFill>
              <a:effectLst/>
              <a:uFillTx/>
              <a:latin typeface="Century Gothic" panose="020B0502020202020204" pitchFamily="34" charset="0"/>
              <a:sym typeface="Helvetica Neue"/>
            </a:endParaRPr>
          </a:p>
        </p:txBody>
      </p:sp>
      <p:sp>
        <p:nvSpPr>
          <p:cNvPr id="32" name="TextBox 31">
            <a:extLst>
              <a:ext uri="{FF2B5EF4-FFF2-40B4-BE49-F238E27FC236}">
                <a16:creationId xmlns:a16="http://schemas.microsoft.com/office/drawing/2014/main" id="{D5C3223A-23F8-7B49-A248-B28D9D6E3977}"/>
              </a:ext>
            </a:extLst>
          </p:cNvPr>
          <p:cNvSpPr txBox="1"/>
          <p:nvPr/>
        </p:nvSpPr>
        <p:spPr>
          <a:xfrm>
            <a:off x="2915839" y="5434461"/>
            <a:ext cx="20170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600" dirty="0">
                <a:solidFill>
                  <a:srgbClr val="102350"/>
                </a:solidFill>
                <a:latin typeface="Century Gothic" panose="020B0502020202020204" pitchFamily="34" charset="0"/>
              </a:rPr>
              <a:t>E</a:t>
            </a:r>
            <a:r>
              <a:rPr lang="en-US" b="0" dirty="0">
                <a:solidFill>
                  <a:srgbClr val="102350"/>
                </a:solidFill>
                <a:latin typeface="Century Gothic" panose="020B0502020202020204" pitchFamily="34" charset="0"/>
              </a:rPr>
              <a:t>ducation</a:t>
            </a:r>
            <a:endParaRPr kumimoji="0" lang="en-US" b="0" i="0" u="none" strike="noStrike" cap="none" spc="0" normalizeH="0" baseline="0" dirty="0">
              <a:ln>
                <a:noFill/>
              </a:ln>
              <a:solidFill>
                <a:srgbClr val="102350"/>
              </a:solidFill>
              <a:effectLst/>
              <a:uFillTx/>
              <a:latin typeface="Century Gothic" panose="020B0502020202020204" pitchFamily="34" charset="0"/>
              <a:sym typeface="Helvetica Neue"/>
            </a:endParaRPr>
          </a:p>
        </p:txBody>
      </p:sp>
      <p:sp>
        <p:nvSpPr>
          <p:cNvPr id="33" name="TextBox 32">
            <a:extLst>
              <a:ext uri="{FF2B5EF4-FFF2-40B4-BE49-F238E27FC236}">
                <a16:creationId xmlns:a16="http://schemas.microsoft.com/office/drawing/2014/main" id="{B3454E63-76C5-AA46-9CCD-7AC757D82F56}"/>
              </a:ext>
            </a:extLst>
          </p:cNvPr>
          <p:cNvSpPr txBox="1"/>
          <p:nvPr/>
        </p:nvSpPr>
        <p:spPr>
          <a:xfrm>
            <a:off x="5135204" y="5455788"/>
            <a:ext cx="230434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600" dirty="0" err="1">
                <a:solidFill>
                  <a:srgbClr val="102350"/>
                </a:solidFill>
                <a:latin typeface="Century Gothic" panose="020B0502020202020204" pitchFamily="34" charset="0"/>
              </a:rPr>
              <a:t>N</a:t>
            </a:r>
            <a:r>
              <a:rPr lang="en-US" b="0" dirty="0" err="1">
                <a:solidFill>
                  <a:srgbClr val="102350"/>
                </a:solidFill>
                <a:latin typeface="Century Gothic" panose="020B0502020202020204" pitchFamily="34" charset="0"/>
              </a:rPr>
              <a:t>ormalisation</a:t>
            </a:r>
            <a:endParaRPr kumimoji="0" lang="en-US" b="0" i="0" u="none" strike="noStrike" cap="none" spc="0" normalizeH="0" baseline="0" dirty="0">
              <a:ln>
                <a:noFill/>
              </a:ln>
              <a:solidFill>
                <a:srgbClr val="102350"/>
              </a:solidFill>
              <a:effectLst/>
              <a:uFillTx/>
              <a:latin typeface="Century Gothic" panose="020B0502020202020204" pitchFamily="34" charset="0"/>
              <a:sym typeface="Helvetica Neue"/>
            </a:endParaRPr>
          </a:p>
        </p:txBody>
      </p:sp>
      <p:sp>
        <p:nvSpPr>
          <p:cNvPr id="34" name="TextBox 33">
            <a:extLst>
              <a:ext uri="{FF2B5EF4-FFF2-40B4-BE49-F238E27FC236}">
                <a16:creationId xmlns:a16="http://schemas.microsoft.com/office/drawing/2014/main" id="{CD2898E6-EA85-5640-A40F-343BACFB740D}"/>
              </a:ext>
            </a:extLst>
          </p:cNvPr>
          <p:cNvSpPr txBox="1"/>
          <p:nvPr/>
        </p:nvSpPr>
        <p:spPr>
          <a:xfrm>
            <a:off x="7569595" y="5455788"/>
            <a:ext cx="230434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600" dirty="0">
                <a:solidFill>
                  <a:srgbClr val="102350"/>
                </a:solidFill>
                <a:latin typeface="Century Gothic" panose="020B0502020202020204" pitchFamily="34" charset="0"/>
              </a:rPr>
              <a:t>S</a:t>
            </a:r>
            <a:r>
              <a:rPr lang="en-US" b="0" dirty="0">
                <a:solidFill>
                  <a:srgbClr val="102350"/>
                </a:solidFill>
                <a:latin typeface="Century Gothic" panose="020B0502020202020204" pitchFamily="34" charset="0"/>
              </a:rPr>
              <a:t>upporting coping</a:t>
            </a:r>
            <a:endParaRPr kumimoji="0" lang="en-US" b="0" i="0" u="none" strike="noStrike" cap="none" spc="0" normalizeH="0" baseline="0" dirty="0">
              <a:ln>
                <a:noFill/>
              </a:ln>
              <a:solidFill>
                <a:srgbClr val="102350"/>
              </a:solidFill>
              <a:effectLst/>
              <a:uFillTx/>
              <a:latin typeface="Century Gothic" panose="020B0502020202020204" pitchFamily="34" charset="0"/>
              <a:sym typeface="Helvetica Neue"/>
            </a:endParaRPr>
          </a:p>
        </p:txBody>
      </p:sp>
      <p:sp>
        <p:nvSpPr>
          <p:cNvPr id="35" name="TextBox 34">
            <a:extLst>
              <a:ext uri="{FF2B5EF4-FFF2-40B4-BE49-F238E27FC236}">
                <a16:creationId xmlns:a16="http://schemas.microsoft.com/office/drawing/2014/main" id="{FF71B759-B363-D04A-B3E2-E5146D97B43D}"/>
              </a:ext>
            </a:extLst>
          </p:cNvPr>
          <p:cNvSpPr txBox="1"/>
          <p:nvPr/>
        </p:nvSpPr>
        <p:spPr>
          <a:xfrm>
            <a:off x="10003986" y="5434461"/>
            <a:ext cx="230434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600" dirty="0">
                <a:solidFill>
                  <a:srgbClr val="102350"/>
                </a:solidFill>
                <a:latin typeface="Century Gothic" panose="020B0502020202020204" pitchFamily="34" charset="0"/>
              </a:rPr>
              <a:t>E</a:t>
            </a:r>
            <a:r>
              <a:rPr lang="en-US" b="0" dirty="0">
                <a:solidFill>
                  <a:srgbClr val="102350"/>
                </a:solidFill>
                <a:latin typeface="Century Gothic" panose="020B0502020202020204" pitchFamily="34" charset="0"/>
              </a:rPr>
              <a:t>ngagement</a:t>
            </a:r>
            <a:endParaRPr kumimoji="0" lang="en-US" b="0" i="0" u="none" strike="noStrike" cap="none" spc="0" normalizeH="0" baseline="0" dirty="0">
              <a:ln>
                <a:noFill/>
              </a:ln>
              <a:solidFill>
                <a:srgbClr val="102350"/>
              </a:solidFill>
              <a:effectLst/>
              <a:uFillTx/>
              <a:latin typeface="Century Gothic" panose="020B0502020202020204" pitchFamily="34" charset="0"/>
              <a:sym typeface="Helvetica Neue"/>
            </a:endParaRPr>
          </a:p>
        </p:txBody>
      </p:sp>
    </p:spTree>
    <p:extLst>
      <p:ext uri="{BB962C8B-B14F-4D97-AF65-F5344CB8AC3E}">
        <p14:creationId xmlns:p14="http://schemas.microsoft.com/office/powerpoint/2010/main" val="36256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3" grpId="0"/>
      <p:bldP spid="34" grpId="0"/>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2675255" y="307153"/>
            <a:ext cx="5724465" cy="841750"/>
          </a:xfrm>
        </p:spPr>
        <p:txBody>
          <a:bodyPr/>
          <a:lstStyle/>
          <a:p>
            <a:pPr algn="r"/>
            <a:r>
              <a:rPr lang="en-US" dirty="0">
                <a:latin typeface="Century Gothic" panose="020B0502020202020204" pitchFamily="34" charset="0"/>
              </a:rPr>
              <a:t>Stage 1: </a:t>
            </a:r>
            <a:r>
              <a:rPr lang="en-US" dirty="0" err="1">
                <a:latin typeface="Century Gothic" panose="020B0502020202020204" pitchFamily="34" charset="0"/>
              </a:rPr>
              <a:t>stabilisation</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499" y="1339703"/>
            <a:ext cx="7872519" cy="7264996"/>
          </a:xfrm>
        </p:spPr>
        <p:txBody>
          <a:bodyPr anchor="t">
            <a:noAutofit/>
          </a:bodyPr>
          <a:lstStyle/>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Addressing both practical and emotional support needs to support someone to cope</a:t>
            </a:r>
          </a:p>
          <a:p>
            <a:pPr marL="0" indent="0" algn="r">
              <a:lnSpc>
                <a:spcPct val="120000"/>
              </a:lnSpc>
              <a:spcBef>
                <a:spcPts val="0"/>
              </a:spcBef>
              <a:buSzPct val="100000"/>
              <a:buNone/>
            </a:pPr>
            <a:endParaRPr lang="en-GB" sz="1600" dirty="0">
              <a:solidFill>
                <a:srgbClr val="102350"/>
              </a:solidFill>
              <a:latin typeface="Century Gothic" panose="020B0502020202020204" pitchFamily="34" charset="0"/>
            </a:endParaRP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Asking basic questions such as:</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 </a:t>
            </a:r>
          </a:p>
          <a:p>
            <a:pPr algn="r">
              <a:lnSpc>
                <a:spcPct val="120000"/>
              </a:lnSpc>
              <a:spcBef>
                <a:spcPts val="0"/>
              </a:spcBef>
              <a:buSzPct val="100000"/>
            </a:pPr>
            <a:r>
              <a:rPr lang="en-GB" sz="1600" dirty="0">
                <a:solidFill>
                  <a:srgbClr val="102350"/>
                </a:solidFill>
                <a:latin typeface="Century Gothic" panose="020B0502020202020204" pitchFamily="34" charset="0"/>
              </a:rPr>
              <a:t>What do you need? </a:t>
            </a:r>
          </a:p>
          <a:p>
            <a:pPr algn="r">
              <a:lnSpc>
                <a:spcPct val="120000"/>
              </a:lnSpc>
              <a:spcBef>
                <a:spcPts val="0"/>
              </a:spcBef>
              <a:buSzPct val="100000"/>
            </a:pPr>
            <a:r>
              <a:rPr lang="en-GB" sz="1600" dirty="0">
                <a:solidFill>
                  <a:srgbClr val="102350"/>
                </a:solidFill>
                <a:latin typeface="Century Gothic" panose="020B0502020202020204" pitchFamily="34" charset="0"/>
              </a:rPr>
              <a:t>What would be helpful at the current time?</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 </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Sometimes when people have experienced traumatic stress they may find it difficult to identify what they need.</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 </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When someone doesn’t know how to articulate their needs, offer them choices and options.</a:t>
            </a:r>
          </a:p>
          <a:p>
            <a:pPr marL="0" indent="0" algn="r">
              <a:lnSpc>
                <a:spcPct val="120000"/>
              </a:lnSpc>
              <a:spcBef>
                <a:spcPts val="0"/>
              </a:spcBef>
              <a:buSzPct val="100000"/>
              <a:buNone/>
            </a:pPr>
            <a:endParaRPr lang="en-GB" sz="1600" dirty="0">
              <a:solidFill>
                <a:srgbClr val="102350"/>
              </a:solidFill>
              <a:latin typeface="Century Gothic" panose="020B0502020202020204" pitchFamily="34" charset="0"/>
            </a:endParaRP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Even if someone isn’t sure what they need, they are often able to tell you what they </a:t>
            </a:r>
            <a:r>
              <a:rPr lang="en-GB" sz="1600" u="sng" dirty="0">
                <a:solidFill>
                  <a:srgbClr val="102350"/>
                </a:solidFill>
                <a:latin typeface="Century Gothic" panose="020B0502020202020204" pitchFamily="34" charset="0"/>
              </a:rPr>
              <a:t>don’t </a:t>
            </a:r>
            <a:r>
              <a:rPr lang="en-GB" sz="1600" dirty="0">
                <a:solidFill>
                  <a:srgbClr val="102350"/>
                </a:solidFill>
                <a:latin typeface="Century Gothic" panose="020B0502020202020204" pitchFamily="34" charset="0"/>
              </a:rPr>
              <a:t>need.</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 </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Remember not just to focus on their emotional support needs, they may have a number of practical needs as well, often someone’s ability to function effectively is compromised after a traumatic event.</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 </a:t>
            </a:r>
          </a:p>
          <a:p>
            <a:pPr marL="0" indent="0" algn="r">
              <a:lnSpc>
                <a:spcPct val="120000"/>
              </a:lnSpc>
              <a:spcBef>
                <a:spcPts val="0"/>
              </a:spcBef>
              <a:buSzPct val="100000"/>
              <a:buNone/>
            </a:pPr>
            <a:r>
              <a:rPr lang="en-GB" sz="1600" dirty="0">
                <a:solidFill>
                  <a:srgbClr val="102350"/>
                </a:solidFill>
                <a:latin typeface="Century Gothic" panose="020B0502020202020204" pitchFamily="34" charset="0"/>
              </a:rPr>
              <a:t>In the immediate aftermath of a traumatic event needs change rapidly (on a daily or even hourly basis), checking what they need on a regular basis is important.</a:t>
            </a:r>
          </a:p>
          <a:p>
            <a:pPr marL="0" indent="0">
              <a:buNone/>
            </a:pPr>
            <a:endParaRPr lang="en-GB" sz="2800" dirty="0">
              <a:solidFill>
                <a:srgbClr val="102350"/>
              </a:solidFill>
              <a:latin typeface="Century Gothic" panose="020B0502020202020204" pitchFamily="34" charset="0"/>
            </a:endParaRPr>
          </a:p>
        </p:txBody>
      </p:sp>
      <p:pic>
        <p:nvPicPr>
          <p:cNvPr id="7" name="Content Placeholder 24" descr="A picture containing object, mirror, clock&#10;&#10;Description automatically generated">
            <a:extLst>
              <a:ext uri="{FF2B5EF4-FFF2-40B4-BE49-F238E27FC236}">
                <a16:creationId xmlns:a16="http://schemas.microsoft.com/office/drawing/2014/main" id="{FAE38684-06AA-064F-9CB2-A5AB0667246C}"/>
              </a:ext>
            </a:extLst>
          </p:cNvPr>
          <p:cNvPicPr>
            <a:picLocks/>
          </p:cNvPicPr>
          <p:nvPr/>
        </p:nvPicPr>
        <p:blipFill>
          <a:blip r:embed="rId2"/>
          <a:stretch>
            <a:fillRect/>
          </a:stretch>
        </p:blipFill>
        <p:spPr>
          <a:xfrm>
            <a:off x="9898771" y="640515"/>
            <a:ext cx="2385027" cy="2325689"/>
          </a:xfrm>
          <a:prstGeom prst="rect">
            <a:avLst/>
          </a:prstGeom>
          <a:ln w="12700">
            <a:miter lim="400000"/>
          </a:ln>
          <a:extLst>
            <a:ext uri="{C572A759-6A51-4108-AA02-DFA0A04FC94B}">
              <ma14:wrappingTextBoxFlag xmlns="" xmlns:ma14="http://schemas.microsoft.com/office/mac/drawingml/2011/main" val="1"/>
            </a:ext>
          </a:extLst>
        </p:spPr>
      </p:pic>
      <p:pic>
        <p:nvPicPr>
          <p:cNvPr id="8" name="Picture 7" descr="A picture containing object, mirror, game&#10;&#10;Description automatically generated">
            <a:extLst>
              <a:ext uri="{FF2B5EF4-FFF2-40B4-BE49-F238E27FC236}">
                <a16:creationId xmlns:a16="http://schemas.microsoft.com/office/drawing/2014/main" id="{F7782018-9EC4-C84C-AACE-6E0EB4E8002C}"/>
              </a:ext>
            </a:extLst>
          </p:cNvPr>
          <p:cNvPicPr/>
          <p:nvPr/>
        </p:nvPicPr>
        <p:blipFill>
          <a:blip r:embed="rId3"/>
          <a:stretch>
            <a:fillRect/>
          </a:stretch>
        </p:blipFill>
        <p:spPr>
          <a:xfrm>
            <a:off x="10406471" y="3255317"/>
            <a:ext cx="1369628" cy="1295978"/>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1B98FF71-F78F-F64E-AE84-6CF1F3A664A7}"/>
              </a:ext>
            </a:extLst>
          </p:cNvPr>
          <p:cNvPicPr/>
          <p:nvPr/>
        </p:nvPicPr>
        <p:blipFill>
          <a:blip r:embed="rId4"/>
          <a:stretch>
            <a:fillRect/>
          </a:stretch>
        </p:blipFill>
        <p:spPr>
          <a:xfrm>
            <a:off x="10406471" y="4840408"/>
            <a:ext cx="1369628" cy="1295978"/>
          </a:xfrm>
          <a:prstGeom prst="rect">
            <a:avLst/>
          </a:prstGeom>
        </p:spPr>
      </p:pic>
      <p:pic>
        <p:nvPicPr>
          <p:cNvPr id="10" name="Picture 9" descr="A close up of a logo&#10;&#10;Description automatically generated">
            <a:extLst>
              <a:ext uri="{FF2B5EF4-FFF2-40B4-BE49-F238E27FC236}">
                <a16:creationId xmlns:a16="http://schemas.microsoft.com/office/drawing/2014/main" id="{6B51E3D5-C641-6140-A81E-5EEE6F73D7E8}"/>
              </a:ext>
            </a:extLst>
          </p:cNvPr>
          <p:cNvPicPr/>
          <p:nvPr/>
        </p:nvPicPr>
        <p:blipFill>
          <a:blip r:embed="rId5"/>
          <a:stretch>
            <a:fillRect/>
          </a:stretch>
        </p:blipFill>
        <p:spPr>
          <a:xfrm>
            <a:off x="10406472" y="6371618"/>
            <a:ext cx="1369628" cy="1295978"/>
          </a:xfrm>
          <a:prstGeom prst="rect">
            <a:avLst/>
          </a:prstGeom>
        </p:spPr>
      </p:pic>
      <p:pic>
        <p:nvPicPr>
          <p:cNvPr id="11" name="Picture 10" descr="A picture containing mirror, game&#10;&#10;Description automatically generated">
            <a:extLst>
              <a:ext uri="{FF2B5EF4-FFF2-40B4-BE49-F238E27FC236}">
                <a16:creationId xmlns:a16="http://schemas.microsoft.com/office/drawing/2014/main" id="{A1375E47-53DB-444C-BEC4-2C8310C39353}"/>
              </a:ext>
            </a:extLst>
          </p:cNvPr>
          <p:cNvPicPr/>
          <p:nvPr/>
        </p:nvPicPr>
        <p:blipFill>
          <a:blip r:embed="rId6"/>
          <a:stretch>
            <a:fillRect/>
          </a:stretch>
        </p:blipFill>
        <p:spPr>
          <a:xfrm>
            <a:off x="10406471" y="7956709"/>
            <a:ext cx="1369629" cy="1295978"/>
          </a:xfrm>
          <a:prstGeom prst="rect">
            <a:avLst/>
          </a:prstGeom>
        </p:spPr>
      </p:pic>
      <p:cxnSp>
        <p:nvCxnSpPr>
          <p:cNvPr id="15" name="Straight Connector 14">
            <a:extLst>
              <a:ext uri="{FF2B5EF4-FFF2-40B4-BE49-F238E27FC236}">
                <a16:creationId xmlns:a16="http://schemas.microsoft.com/office/drawing/2014/main" id="{57928BCB-5955-6B4F-A764-4EFE967147DB}"/>
              </a:ext>
            </a:extLst>
          </p:cNvPr>
          <p:cNvCxnSpPr>
            <a:cxnSpLocks/>
          </p:cNvCxnSpPr>
          <p:nvPr/>
        </p:nvCxnSpPr>
        <p:spPr>
          <a:xfrm>
            <a:off x="9108802" y="2172367"/>
            <a:ext cx="0" cy="6432331"/>
          </a:xfrm>
          <a:prstGeom prst="line">
            <a:avLst/>
          </a:prstGeom>
          <a:noFill/>
          <a:ln w="25400" cap="flat">
            <a:solidFill>
              <a:srgbClr val="10235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1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a:bodyPr>
          <a:lstStyle/>
          <a:p>
            <a:r>
              <a:rPr lang="en-US" dirty="0" err="1">
                <a:latin typeface="Century Gothic" panose="020B0502020202020204" pitchFamily="34" charset="0"/>
              </a:rPr>
              <a:t>stabilisation</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523999"/>
            <a:ext cx="11099800" cy="7210927"/>
          </a:xfrm>
        </p:spPr>
        <p:txBody>
          <a:bodyPr anchor="t">
            <a:normAutofit/>
          </a:bodyPr>
          <a:lstStyle/>
          <a:p>
            <a:pPr marL="0" indent="0">
              <a:lnSpc>
                <a:spcPct val="120000"/>
              </a:lnSpc>
              <a:buNone/>
            </a:pPr>
            <a:r>
              <a:rPr lang="en-GB" sz="2800" dirty="0">
                <a:solidFill>
                  <a:srgbClr val="102350"/>
                </a:solidFill>
                <a:latin typeface="Century Gothic" panose="020B0502020202020204" pitchFamily="34" charset="0"/>
              </a:rPr>
              <a:t>Creating a safe, supporting and non-judgemental space  to explore what someone needs</a:t>
            </a:r>
          </a:p>
          <a:p>
            <a:pPr marL="0" indent="0">
              <a:lnSpc>
                <a:spcPct val="120000"/>
              </a:lnSpc>
              <a:buNone/>
            </a:pPr>
            <a:r>
              <a:rPr lang="en-GB" sz="2800" dirty="0">
                <a:solidFill>
                  <a:srgbClr val="102350"/>
                </a:solidFill>
                <a:latin typeface="Century Gothic" panose="020B0502020202020204" pitchFamily="34" charset="0"/>
              </a:rPr>
              <a:t>Providing support to cope with symptoms of trauma (sometimes this may need a referral for medical intervention and for trauma focused interventions)</a:t>
            </a:r>
          </a:p>
        </p:txBody>
      </p:sp>
    </p:spTree>
    <p:extLst>
      <p:ext uri="{BB962C8B-B14F-4D97-AF65-F5344CB8AC3E}">
        <p14:creationId xmlns:p14="http://schemas.microsoft.com/office/powerpoint/2010/main" val="407176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2567191" y="322598"/>
            <a:ext cx="5909157" cy="1456267"/>
          </a:xfrm>
        </p:spPr>
        <p:txBody>
          <a:bodyPr/>
          <a:lstStyle/>
          <a:p>
            <a:pPr algn="r"/>
            <a:r>
              <a:rPr lang="en-US" dirty="0">
                <a:latin typeface="Century Gothic" panose="020B0502020202020204" pitchFamily="34" charset="0"/>
              </a:rPr>
              <a:t>Stage 2: education</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499" y="2823988"/>
            <a:ext cx="7915051" cy="5000776"/>
          </a:xfrm>
        </p:spPr>
        <p:txBody>
          <a:bodyPr anchor="t">
            <a:noAutofit/>
          </a:bodyPr>
          <a:lstStyle/>
          <a:p>
            <a:pPr marL="0" indent="0" algn="r">
              <a:lnSpc>
                <a:spcPct val="120000"/>
              </a:lnSpc>
              <a:spcBef>
                <a:spcPts val="0"/>
              </a:spcBef>
              <a:buNone/>
            </a:pPr>
            <a:r>
              <a:rPr lang="en-GB" sz="2800" dirty="0">
                <a:solidFill>
                  <a:srgbClr val="102350"/>
                </a:solidFill>
                <a:latin typeface="Century Gothic" panose="020B0502020202020204" pitchFamily="34" charset="0"/>
              </a:rPr>
              <a:t>Helping people to understand and recognise how they feel.</a:t>
            </a:r>
          </a:p>
          <a:p>
            <a:pPr marL="0" indent="0">
              <a:buNone/>
            </a:pPr>
            <a:endParaRPr lang="en-GB" sz="2800" dirty="0">
              <a:solidFill>
                <a:srgbClr val="102350"/>
              </a:solidFill>
              <a:latin typeface="Century Gothic" panose="020B0502020202020204" pitchFamily="34" charset="0"/>
            </a:endParaRPr>
          </a:p>
        </p:txBody>
      </p:sp>
      <p:pic>
        <p:nvPicPr>
          <p:cNvPr id="7" name="Content Placeholder 24" descr="A picture containing object, mirror, clock&#10;&#10;Description automatically generated">
            <a:extLst>
              <a:ext uri="{FF2B5EF4-FFF2-40B4-BE49-F238E27FC236}">
                <a16:creationId xmlns:a16="http://schemas.microsoft.com/office/drawing/2014/main" id="{FAE38684-06AA-064F-9CB2-A5AB0667246C}"/>
              </a:ext>
            </a:extLst>
          </p:cNvPr>
          <p:cNvPicPr>
            <a:picLocks/>
          </p:cNvPicPr>
          <p:nvPr/>
        </p:nvPicPr>
        <p:blipFill>
          <a:blip r:embed="rId2"/>
          <a:stretch>
            <a:fillRect/>
          </a:stretch>
        </p:blipFill>
        <p:spPr>
          <a:xfrm>
            <a:off x="10583588" y="307153"/>
            <a:ext cx="1369623" cy="1295979"/>
          </a:xfrm>
          <a:prstGeom prst="rect">
            <a:avLst/>
          </a:prstGeom>
          <a:ln w="12700">
            <a:miter lim="400000"/>
          </a:ln>
          <a:extLst>
            <a:ext uri="{C572A759-6A51-4108-AA02-DFA0A04FC94B}">
              <ma14:wrappingTextBoxFlag xmlns="" xmlns:ma14="http://schemas.microsoft.com/office/mac/drawingml/2011/main" val="1"/>
            </a:ext>
          </a:extLst>
        </p:spPr>
      </p:pic>
      <p:pic>
        <p:nvPicPr>
          <p:cNvPr id="8" name="Picture 7" descr="A picture containing object, mirror, game&#10;&#10;Description automatically generated">
            <a:extLst>
              <a:ext uri="{FF2B5EF4-FFF2-40B4-BE49-F238E27FC236}">
                <a16:creationId xmlns:a16="http://schemas.microsoft.com/office/drawing/2014/main" id="{F7782018-9EC4-C84C-AACE-6E0EB4E8002C}"/>
              </a:ext>
            </a:extLst>
          </p:cNvPr>
          <p:cNvPicPr/>
          <p:nvPr/>
        </p:nvPicPr>
        <p:blipFill>
          <a:blip r:embed="rId3"/>
          <a:stretch>
            <a:fillRect/>
          </a:stretch>
        </p:blipFill>
        <p:spPr>
          <a:xfrm>
            <a:off x="10113088" y="1778865"/>
            <a:ext cx="2310621" cy="2410698"/>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1B98FF71-F78F-F64E-AE84-6CF1F3A664A7}"/>
              </a:ext>
            </a:extLst>
          </p:cNvPr>
          <p:cNvPicPr/>
          <p:nvPr/>
        </p:nvPicPr>
        <p:blipFill>
          <a:blip r:embed="rId4"/>
          <a:stretch>
            <a:fillRect/>
          </a:stretch>
        </p:blipFill>
        <p:spPr>
          <a:xfrm>
            <a:off x="10583583" y="4558977"/>
            <a:ext cx="1369628" cy="1295978"/>
          </a:xfrm>
          <a:prstGeom prst="rect">
            <a:avLst/>
          </a:prstGeom>
        </p:spPr>
      </p:pic>
      <p:pic>
        <p:nvPicPr>
          <p:cNvPr id="10" name="Picture 9" descr="A close up of a logo&#10;&#10;Description automatically generated">
            <a:extLst>
              <a:ext uri="{FF2B5EF4-FFF2-40B4-BE49-F238E27FC236}">
                <a16:creationId xmlns:a16="http://schemas.microsoft.com/office/drawing/2014/main" id="{6B51E3D5-C641-6140-A81E-5EEE6F73D7E8}"/>
              </a:ext>
            </a:extLst>
          </p:cNvPr>
          <p:cNvPicPr/>
          <p:nvPr/>
        </p:nvPicPr>
        <p:blipFill>
          <a:blip r:embed="rId5"/>
          <a:stretch>
            <a:fillRect/>
          </a:stretch>
        </p:blipFill>
        <p:spPr>
          <a:xfrm>
            <a:off x="10583583" y="6224370"/>
            <a:ext cx="1369628" cy="1295978"/>
          </a:xfrm>
          <a:prstGeom prst="rect">
            <a:avLst/>
          </a:prstGeom>
        </p:spPr>
      </p:pic>
      <p:pic>
        <p:nvPicPr>
          <p:cNvPr id="11" name="Picture 10" descr="A picture containing mirror, game&#10;&#10;Description automatically generated">
            <a:extLst>
              <a:ext uri="{FF2B5EF4-FFF2-40B4-BE49-F238E27FC236}">
                <a16:creationId xmlns:a16="http://schemas.microsoft.com/office/drawing/2014/main" id="{A1375E47-53DB-444C-BEC4-2C8310C39353}"/>
              </a:ext>
            </a:extLst>
          </p:cNvPr>
          <p:cNvPicPr/>
          <p:nvPr/>
        </p:nvPicPr>
        <p:blipFill>
          <a:blip r:embed="rId6"/>
          <a:stretch>
            <a:fillRect/>
          </a:stretch>
        </p:blipFill>
        <p:spPr>
          <a:xfrm>
            <a:off x="10583582" y="7824764"/>
            <a:ext cx="1369629" cy="1295978"/>
          </a:xfrm>
          <a:prstGeom prst="rect">
            <a:avLst/>
          </a:prstGeom>
        </p:spPr>
      </p:pic>
      <p:cxnSp>
        <p:nvCxnSpPr>
          <p:cNvPr id="15" name="Straight Connector 14">
            <a:extLst>
              <a:ext uri="{FF2B5EF4-FFF2-40B4-BE49-F238E27FC236}">
                <a16:creationId xmlns:a16="http://schemas.microsoft.com/office/drawing/2014/main" id="{57928BCB-5955-6B4F-A764-4EFE967147DB}"/>
              </a:ext>
            </a:extLst>
          </p:cNvPr>
          <p:cNvCxnSpPr>
            <a:cxnSpLocks/>
          </p:cNvCxnSpPr>
          <p:nvPr/>
        </p:nvCxnSpPr>
        <p:spPr>
          <a:xfrm>
            <a:off x="9178761" y="1149131"/>
            <a:ext cx="0" cy="6432331"/>
          </a:xfrm>
          <a:prstGeom prst="line">
            <a:avLst/>
          </a:prstGeom>
          <a:noFill/>
          <a:ln w="25400" cap="flat">
            <a:solidFill>
              <a:srgbClr val="10235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254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2211335" y="352147"/>
            <a:ext cx="6456216" cy="1456267"/>
          </a:xfrm>
        </p:spPr>
        <p:txBody>
          <a:bodyPr/>
          <a:lstStyle/>
          <a:p>
            <a:pPr algn="r"/>
            <a:r>
              <a:rPr lang="en-US" dirty="0">
                <a:latin typeface="Century Gothic" panose="020B0502020202020204" pitchFamily="34" charset="0"/>
              </a:rPr>
              <a:t>Stage 3: </a:t>
            </a:r>
            <a:r>
              <a:rPr lang="en-US" dirty="0" err="1">
                <a:latin typeface="Century Gothic" panose="020B0502020202020204" pitchFamily="34" charset="0"/>
              </a:rPr>
              <a:t>normalisation</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499" y="2823988"/>
            <a:ext cx="7936315" cy="5000776"/>
          </a:xfrm>
        </p:spPr>
        <p:txBody>
          <a:bodyPr anchor="t">
            <a:noAutofit/>
          </a:bodyPr>
          <a:lstStyle/>
          <a:p>
            <a:pPr marL="0" indent="0" algn="r">
              <a:lnSpc>
                <a:spcPct val="120000"/>
              </a:lnSpc>
              <a:spcBef>
                <a:spcPts val="0"/>
              </a:spcBef>
              <a:buNone/>
            </a:pPr>
            <a:r>
              <a:rPr lang="en-GB" sz="2800" dirty="0">
                <a:solidFill>
                  <a:srgbClr val="102350"/>
                </a:solidFill>
                <a:latin typeface="Century Gothic" panose="020B0502020202020204" pitchFamily="34" charset="0"/>
              </a:rPr>
              <a:t>Information and understanding will provide reassurance that how they are responding is ‘normal’</a:t>
            </a:r>
          </a:p>
          <a:p>
            <a:pPr marL="0" indent="0">
              <a:buNone/>
            </a:pPr>
            <a:endParaRPr lang="en-GB" sz="2800" dirty="0">
              <a:solidFill>
                <a:srgbClr val="102350"/>
              </a:solidFill>
              <a:latin typeface="Century Gothic" panose="020B0502020202020204" pitchFamily="34" charset="0"/>
            </a:endParaRPr>
          </a:p>
        </p:txBody>
      </p:sp>
      <p:pic>
        <p:nvPicPr>
          <p:cNvPr id="7" name="Content Placeholder 24" descr="A picture containing object, mirror, clock&#10;&#10;Description automatically generated">
            <a:extLst>
              <a:ext uri="{FF2B5EF4-FFF2-40B4-BE49-F238E27FC236}">
                <a16:creationId xmlns:a16="http://schemas.microsoft.com/office/drawing/2014/main" id="{FAE38684-06AA-064F-9CB2-A5AB0667246C}"/>
              </a:ext>
            </a:extLst>
          </p:cNvPr>
          <p:cNvPicPr>
            <a:picLocks/>
          </p:cNvPicPr>
          <p:nvPr/>
        </p:nvPicPr>
        <p:blipFill>
          <a:blip r:embed="rId2"/>
          <a:stretch>
            <a:fillRect/>
          </a:stretch>
        </p:blipFill>
        <p:spPr>
          <a:xfrm>
            <a:off x="10591611" y="352147"/>
            <a:ext cx="1369623" cy="1295979"/>
          </a:xfrm>
          <a:prstGeom prst="rect">
            <a:avLst/>
          </a:prstGeom>
          <a:ln w="12700">
            <a:miter lim="400000"/>
          </a:ln>
          <a:extLst>
            <a:ext uri="{C572A759-6A51-4108-AA02-DFA0A04FC94B}">
              <ma14:wrappingTextBoxFlag xmlns="" xmlns:ma14="http://schemas.microsoft.com/office/mac/drawingml/2011/main" val="1"/>
            </a:ext>
          </a:extLst>
        </p:spPr>
      </p:pic>
      <p:pic>
        <p:nvPicPr>
          <p:cNvPr id="8" name="Picture 7" descr="A picture containing object, mirror, game&#10;&#10;Description automatically generated">
            <a:extLst>
              <a:ext uri="{FF2B5EF4-FFF2-40B4-BE49-F238E27FC236}">
                <a16:creationId xmlns:a16="http://schemas.microsoft.com/office/drawing/2014/main" id="{F7782018-9EC4-C84C-AACE-6E0EB4E8002C}"/>
              </a:ext>
            </a:extLst>
          </p:cNvPr>
          <p:cNvPicPr/>
          <p:nvPr/>
        </p:nvPicPr>
        <p:blipFill>
          <a:blip r:embed="rId3"/>
          <a:stretch>
            <a:fillRect/>
          </a:stretch>
        </p:blipFill>
        <p:spPr>
          <a:xfrm>
            <a:off x="10591610" y="1954359"/>
            <a:ext cx="1369624" cy="1295978"/>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1B98FF71-F78F-F64E-AE84-6CF1F3A664A7}"/>
              </a:ext>
            </a:extLst>
          </p:cNvPr>
          <p:cNvPicPr/>
          <p:nvPr/>
        </p:nvPicPr>
        <p:blipFill>
          <a:blip r:embed="rId4"/>
          <a:stretch>
            <a:fillRect/>
          </a:stretch>
        </p:blipFill>
        <p:spPr>
          <a:xfrm>
            <a:off x="10039698" y="3556571"/>
            <a:ext cx="2436741" cy="2381149"/>
          </a:xfrm>
          <a:prstGeom prst="rect">
            <a:avLst/>
          </a:prstGeom>
        </p:spPr>
      </p:pic>
      <p:pic>
        <p:nvPicPr>
          <p:cNvPr id="10" name="Picture 9" descr="A close up of a logo&#10;&#10;Description automatically generated">
            <a:extLst>
              <a:ext uri="{FF2B5EF4-FFF2-40B4-BE49-F238E27FC236}">
                <a16:creationId xmlns:a16="http://schemas.microsoft.com/office/drawing/2014/main" id="{6B51E3D5-C641-6140-A81E-5EEE6F73D7E8}"/>
              </a:ext>
            </a:extLst>
          </p:cNvPr>
          <p:cNvPicPr/>
          <p:nvPr/>
        </p:nvPicPr>
        <p:blipFill>
          <a:blip r:embed="rId5"/>
          <a:stretch>
            <a:fillRect/>
          </a:stretch>
        </p:blipFill>
        <p:spPr>
          <a:xfrm>
            <a:off x="10573256" y="6233253"/>
            <a:ext cx="1369628" cy="1295978"/>
          </a:xfrm>
          <a:prstGeom prst="rect">
            <a:avLst/>
          </a:prstGeom>
        </p:spPr>
      </p:pic>
      <p:pic>
        <p:nvPicPr>
          <p:cNvPr id="11" name="Picture 10" descr="A picture containing mirror, game&#10;&#10;Description automatically generated">
            <a:extLst>
              <a:ext uri="{FF2B5EF4-FFF2-40B4-BE49-F238E27FC236}">
                <a16:creationId xmlns:a16="http://schemas.microsoft.com/office/drawing/2014/main" id="{A1375E47-53DB-444C-BEC4-2C8310C39353}"/>
              </a:ext>
            </a:extLst>
          </p:cNvPr>
          <p:cNvPicPr/>
          <p:nvPr/>
        </p:nvPicPr>
        <p:blipFill>
          <a:blip r:embed="rId6"/>
          <a:stretch>
            <a:fillRect/>
          </a:stretch>
        </p:blipFill>
        <p:spPr>
          <a:xfrm>
            <a:off x="10573255" y="7824764"/>
            <a:ext cx="1369629" cy="1295978"/>
          </a:xfrm>
          <a:prstGeom prst="rect">
            <a:avLst/>
          </a:prstGeom>
        </p:spPr>
      </p:pic>
      <p:cxnSp>
        <p:nvCxnSpPr>
          <p:cNvPr id="15" name="Straight Connector 14">
            <a:extLst>
              <a:ext uri="{FF2B5EF4-FFF2-40B4-BE49-F238E27FC236}">
                <a16:creationId xmlns:a16="http://schemas.microsoft.com/office/drawing/2014/main" id="{57928BCB-5955-6B4F-A764-4EFE967147DB}"/>
              </a:ext>
            </a:extLst>
          </p:cNvPr>
          <p:cNvCxnSpPr>
            <a:cxnSpLocks/>
          </p:cNvCxnSpPr>
          <p:nvPr/>
        </p:nvCxnSpPr>
        <p:spPr>
          <a:xfrm>
            <a:off x="9278923" y="1392433"/>
            <a:ext cx="0" cy="6432331"/>
          </a:xfrm>
          <a:prstGeom prst="line">
            <a:avLst/>
          </a:prstGeom>
          <a:noFill/>
          <a:ln w="25400" cap="flat">
            <a:solidFill>
              <a:srgbClr val="10235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39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a:bodyPr>
          <a:lstStyle/>
          <a:p>
            <a:r>
              <a:rPr lang="en-US" dirty="0">
                <a:latin typeface="Century Gothic" panose="020B0502020202020204" pitchFamily="34" charset="0"/>
              </a:rPr>
              <a:t>Education and </a:t>
            </a:r>
            <a:r>
              <a:rPr lang="en-US" dirty="0" err="1">
                <a:latin typeface="Century Gothic" panose="020B0502020202020204" pitchFamily="34" charset="0"/>
              </a:rPr>
              <a:t>normalisation</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956391"/>
            <a:ext cx="11099800" cy="6778535"/>
          </a:xfrm>
        </p:spPr>
        <p:txBody>
          <a:bodyPr anchor="t">
            <a:normAutofit/>
          </a:bodyPr>
          <a:lstStyle/>
          <a:p>
            <a:pPr marL="0" indent="0" algn="ctr">
              <a:lnSpc>
                <a:spcPct val="120000"/>
              </a:lnSpc>
              <a:spcBef>
                <a:spcPts val="0"/>
              </a:spcBef>
              <a:buNone/>
            </a:pPr>
            <a:r>
              <a:rPr lang="en-GB" sz="2600" i="1" dirty="0">
                <a:solidFill>
                  <a:srgbClr val="102350"/>
                </a:solidFill>
                <a:latin typeface="Century Gothic" panose="020B0502020202020204" pitchFamily="34" charset="0"/>
              </a:rPr>
              <a:t>‘The traumatized person is often relieved simply to learn the true name of her condition. By ascertaining her diagnosis, she begins the process of mastery. No longer imprisoned in the wordlessness of the trauma, she discovers that there is a language for her experience. She discovers that she is not alone; others have suffered in similar ways. She discovers further that she is not crazy; the traumatic syndromes are normal human responses to extreme circumstances. And she discovers, finally, that she is not doomed to suffer this condition indefinitely; she can expect to recover, as others have recovered...’</a:t>
            </a:r>
          </a:p>
          <a:p>
            <a:pPr marL="0" indent="0" algn="ctr">
              <a:lnSpc>
                <a:spcPct val="120000"/>
              </a:lnSpc>
              <a:spcBef>
                <a:spcPts val="0"/>
              </a:spcBef>
              <a:buNone/>
            </a:pPr>
            <a:br>
              <a:rPr lang="en-GB" sz="2600" i="1" dirty="0">
                <a:solidFill>
                  <a:srgbClr val="102350"/>
                </a:solidFill>
                <a:latin typeface="Century Gothic" panose="020B0502020202020204" pitchFamily="34" charset="0"/>
              </a:rPr>
            </a:br>
            <a:r>
              <a:rPr lang="en-GB" sz="2600" dirty="0">
                <a:solidFill>
                  <a:srgbClr val="102350"/>
                </a:solidFill>
                <a:latin typeface="Century Gothic" panose="020B0502020202020204" pitchFamily="34" charset="0"/>
              </a:rPr>
              <a:t>Judith Lewis Herman</a:t>
            </a:r>
          </a:p>
        </p:txBody>
      </p:sp>
    </p:spTree>
    <p:extLst>
      <p:ext uri="{BB962C8B-B14F-4D97-AF65-F5344CB8AC3E}">
        <p14:creationId xmlns:p14="http://schemas.microsoft.com/office/powerpoint/2010/main" val="402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a:bodyPr>
          <a:lstStyle/>
          <a:p>
            <a:r>
              <a:rPr lang="en-US" dirty="0">
                <a:latin typeface="Century Gothic" panose="020B0502020202020204" pitchFamily="34" charset="0"/>
              </a:rPr>
              <a:t>Education and </a:t>
            </a:r>
            <a:r>
              <a:rPr lang="en-US" dirty="0" err="1">
                <a:latin typeface="Century Gothic" panose="020B0502020202020204" pitchFamily="34" charset="0"/>
              </a:rPr>
              <a:t>normalisation</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722475"/>
            <a:ext cx="11099800" cy="7012452"/>
          </a:xfrm>
        </p:spPr>
        <p:txBody>
          <a:bodyPr anchor="t">
            <a:normAutofit fontScale="70000" lnSpcReduction="20000"/>
          </a:bodyPr>
          <a:lstStyle/>
          <a:p>
            <a:pPr marL="0" indent="0">
              <a:lnSpc>
                <a:spcPct val="140000"/>
              </a:lnSpc>
              <a:spcBef>
                <a:spcPts val="0"/>
              </a:spcBef>
              <a:buNone/>
            </a:pPr>
            <a:r>
              <a:rPr lang="en-GB" sz="3400" dirty="0">
                <a:solidFill>
                  <a:srgbClr val="102350"/>
                </a:solidFill>
                <a:latin typeface="Century Gothic" panose="020B0502020202020204" pitchFamily="34" charset="0"/>
              </a:rPr>
              <a:t>The most powerful thing you can offer is information to help someone to understand how they are feeling and the impact of traumatic stress on the mind and the body, this often restores a sense of control.</a:t>
            </a:r>
          </a:p>
          <a:p>
            <a:pPr marL="0" indent="0">
              <a:lnSpc>
                <a:spcPct val="140000"/>
              </a:lnSpc>
              <a:spcBef>
                <a:spcPts val="0"/>
              </a:spcBef>
              <a:buNone/>
            </a:pPr>
            <a:r>
              <a:rPr lang="en-GB" sz="3400" dirty="0">
                <a:solidFill>
                  <a:srgbClr val="102350"/>
                </a:solidFill>
                <a:latin typeface="Century Gothic" panose="020B0502020202020204" pitchFamily="34" charset="0"/>
              </a:rPr>
              <a:t> </a:t>
            </a:r>
          </a:p>
          <a:p>
            <a:pPr marL="0" indent="0">
              <a:lnSpc>
                <a:spcPct val="140000"/>
              </a:lnSpc>
              <a:spcBef>
                <a:spcPts val="0"/>
              </a:spcBef>
              <a:buNone/>
            </a:pPr>
            <a:r>
              <a:rPr lang="en-GB" sz="3400" dirty="0">
                <a:solidFill>
                  <a:srgbClr val="102350"/>
                </a:solidFill>
                <a:latin typeface="Century Gothic" panose="020B0502020202020204" pitchFamily="34" charset="0"/>
              </a:rPr>
              <a:t>Different explanations and sources of information will resonate for different people (depending on how they are making sense of their experiences, their age and their background).</a:t>
            </a:r>
          </a:p>
          <a:p>
            <a:pPr marL="0" indent="0">
              <a:lnSpc>
                <a:spcPct val="140000"/>
              </a:lnSpc>
              <a:spcBef>
                <a:spcPts val="0"/>
              </a:spcBef>
              <a:buNone/>
            </a:pPr>
            <a:r>
              <a:rPr lang="en-GB" sz="3400" dirty="0">
                <a:solidFill>
                  <a:srgbClr val="102350"/>
                </a:solidFill>
                <a:latin typeface="Century Gothic" panose="020B0502020202020204" pitchFamily="34" charset="0"/>
              </a:rPr>
              <a:t> </a:t>
            </a:r>
          </a:p>
          <a:p>
            <a:pPr marL="0" indent="0">
              <a:lnSpc>
                <a:spcPct val="140000"/>
              </a:lnSpc>
              <a:spcBef>
                <a:spcPts val="0"/>
              </a:spcBef>
              <a:buNone/>
            </a:pPr>
            <a:r>
              <a:rPr lang="en-GB" sz="3400" dirty="0">
                <a:solidFill>
                  <a:srgbClr val="102350"/>
                </a:solidFill>
                <a:latin typeface="Century Gothic" panose="020B0502020202020204" pitchFamily="34" charset="0"/>
              </a:rPr>
              <a:t>It is important to find an explanation which works for them, when you do, write it down so that they can access this when they need reassurance.</a:t>
            </a:r>
          </a:p>
          <a:p>
            <a:pPr marL="0" indent="0">
              <a:lnSpc>
                <a:spcPct val="140000"/>
              </a:lnSpc>
              <a:spcBef>
                <a:spcPts val="0"/>
              </a:spcBef>
              <a:buNone/>
            </a:pPr>
            <a:r>
              <a:rPr lang="en-GB" sz="3400" dirty="0">
                <a:solidFill>
                  <a:srgbClr val="102350"/>
                </a:solidFill>
                <a:latin typeface="Century Gothic" panose="020B0502020202020204" pitchFamily="34" charset="0"/>
              </a:rPr>
              <a:t> </a:t>
            </a:r>
          </a:p>
          <a:p>
            <a:pPr marL="0" indent="0">
              <a:lnSpc>
                <a:spcPct val="140000"/>
              </a:lnSpc>
              <a:spcBef>
                <a:spcPts val="0"/>
              </a:spcBef>
              <a:buNone/>
            </a:pPr>
            <a:r>
              <a:rPr lang="en-GB" sz="3400" dirty="0">
                <a:solidFill>
                  <a:srgbClr val="102350"/>
                </a:solidFill>
                <a:latin typeface="Century Gothic" panose="020B0502020202020204" pitchFamily="34" charset="0"/>
              </a:rPr>
              <a:t>Sharing this information with their family, friends and other members of their social support network is also beneficial and often strengthens connections and opportunities to reconnect (particularly if the trauma is not a shared experience)</a:t>
            </a:r>
          </a:p>
          <a:p>
            <a:pPr marL="0" indent="0">
              <a:lnSpc>
                <a:spcPct val="120000"/>
              </a:lnSpc>
              <a:spcBef>
                <a:spcPts val="0"/>
              </a:spcBef>
              <a:buNone/>
            </a:pPr>
            <a:endParaRPr lang="en-GB" sz="26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85459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571503" y="238166"/>
            <a:ext cx="8147191" cy="1855659"/>
          </a:xfrm>
        </p:spPr>
        <p:txBody>
          <a:bodyPr>
            <a:normAutofit fontScale="90000"/>
          </a:bodyPr>
          <a:lstStyle/>
          <a:p>
            <a:pPr algn="r"/>
            <a:r>
              <a:rPr lang="en-US" dirty="0">
                <a:latin typeface="Century Gothic" panose="020B0502020202020204" pitchFamily="34" charset="0"/>
              </a:rPr>
              <a:t>Stage 4: </a:t>
            </a:r>
            <a:br>
              <a:rPr lang="en-US" dirty="0">
                <a:latin typeface="Century Gothic" panose="020B0502020202020204" pitchFamily="34" charset="0"/>
              </a:rPr>
            </a:br>
            <a:r>
              <a:rPr lang="en-US" dirty="0">
                <a:latin typeface="Century Gothic" panose="020B0502020202020204" pitchFamily="34" charset="0"/>
              </a:rPr>
              <a:t>supporting coping (facilitating connections to social support)</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819807" y="2823988"/>
            <a:ext cx="7898887" cy="5780711"/>
          </a:xfrm>
        </p:spPr>
        <p:txBody>
          <a:bodyPr anchor="t">
            <a:noAutofit/>
          </a:bodyPr>
          <a:lstStyle/>
          <a:p>
            <a:pPr marL="514350" lvl="0" indent="-514350" algn="r">
              <a:lnSpc>
                <a:spcPct val="120000"/>
              </a:lnSpc>
              <a:spcBef>
                <a:spcPts val="0"/>
              </a:spcBef>
              <a:buSzPct val="100000"/>
              <a:buFont typeface="+mj-lt"/>
              <a:buAutoNum type="arabicPeriod"/>
            </a:pPr>
            <a:r>
              <a:rPr lang="en-GB" sz="2600" dirty="0">
                <a:solidFill>
                  <a:srgbClr val="102350"/>
                </a:solidFill>
                <a:latin typeface="Century Gothic" panose="020B0502020202020204" pitchFamily="34" charset="0"/>
              </a:rPr>
              <a:t>Identifying and strengthening access to sources of support (this can include people, places, animals and activities - anything which supports someone to cope) </a:t>
            </a:r>
          </a:p>
          <a:p>
            <a:pPr marL="514350" lvl="0" indent="-514350" algn="r">
              <a:lnSpc>
                <a:spcPct val="120000"/>
              </a:lnSpc>
              <a:spcBef>
                <a:spcPts val="0"/>
              </a:spcBef>
              <a:buSzPct val="100000"/>
              <a:buFont typeface="+mj-lt"/>
              <a:buAutoNum type="arabicPeriod"/>
            </a:pPr>
            <a:endParaRPr lang="en-GB" sz="2600" dirty="0">
              <a:solidFill>
                <a:srgbClr val="102350"/>
              </a:solidFill>
              <a:latin typeface="Century Gothic" panose="020B0502020202020204" pitchFamily="34" charset="0"/>
            </a:endParaRPr>
          </a:p>
          <a:p>
            <a:pPr marL="514350" lvl="0" indent="-514350" algn="r">
              <a:lnSpc>
                <a:spcPct val="120000"/>
              </a:lnSpc>
              <a:spcBef>
                <a:spcPts val="0"/>
              </a:spcBef>
              <a:buSzPct val="100000"/>
              <a:buFont typeface="+mj-lt"/>
              <a:buAutoNum type="arabicPeriod"/>
            </a:pPr>
            <a:r>
              <a:rPr lang="en-GB" sz="2600" dirty="0">
                <a:solidFill>
                  <a:srgbClr val="102350"/>
                </a:solidFill>
                <a:latin typeface="Century Gothic" panose="020B0502020202020204" pitchFamily="34" charset="0"/>
              </a:rPr>
              <a:t>Facilitating connection or reconnection with the wider community</a:t>
            </a:r>
          </a:p>
          <a:p>
            <a:pPr marL="0" indent="0">
              <a:buNone/>
            </a:pPr>
            <a:endParaRPr lang="en-GB" sz="2800" dirty="0">
              <a:solidFill>
                <a:srgbClr val="102350"/>
              </a:solidFill>
              <a:latin typeface="Century Gothic" panose="020B0502020202020204" pitchFamily="34" charset="0"/>
            </a:endParaRPr>
          </a:p>
        </p:txBody>
      </p:sp>
      <p:pic>
        <p:nvPicPr>
          <p:cNvPr id="7" name="Content Placeholder 24" descr="A picture containing object, mirror, clock&#10;&#10;Description automatically generated">
            <a:extLst>
              <a:ext uri="{FF2B5EF4-FFF2-40B4-BE49-F238E27FC236}">
                <a16:creationId xmlns:a16="http://schemas.microsoft.com/office/drawing/2014/main" id="{FAE38684-06AA-064F-9CB2-A5AB0667246C}"/>
              </a:ext>
            </a:extLst>
          </p:cNvPr>
          <p:cNvPicPr>
            <a:picLocks/>
          </p:cNvPicPr>
          <p:nvPr/>
        </p:nvPicPr>
        <p:blipFill>
          <a:blip r:embed="rId2"/>
          <a:stretch>
            <a:fillRect/>
          </a:stretch>
        </p:blipFill>
        <p:spPr>
          <a:xfrm>
            <a:off x="10583583" y="500911"/>
            <a:ext cx="1369623" cy="1295979"/>
          </a:xfrm>
          <a:prstGeom prst="rect">
            <a:avLst/>
          </a:prstGeom>
          <a:ln w="12700">
            <a:miter lim="400000"/>
          </a:ln>
          <a:extLst>
            <a:ext uri="{C572A759-6A51-4108-AA02-DFA0A04FC94B}">
              <ma14:wrappingTextBoxFlag xmlns="" xmlns:ma14="http://schemas.microsoft.com/office/mac/drawingml/2011/main" val="1"/>
            </a:ext>
          </a:extLst>
        </p:spPr>
      </p:pic>
      <p:pic>
        <p:nvPicPr>
          <p:cNvPr id="8" name="Picture 7" descr="A picture containing object, mirror, game&#10;&#10;Description automatically generated">
            <a:extLst>
              <a:ext uri="{FF2B5EF4-FFF2-40B4-BE49-F238E27FC236}">
                <a16:creationId xmlns:a16="http://schemas.microsoft.com/office/drawing/2014/main" id="{F7782018-9EC4-C84C-AACE-6E0EB4E8002C}"/>
              </a:ext>
            </a:extLst>
          </p:cNvPr>
          <p:cNvPicPr/>
          <p:nvPr/>
        </p:nvPicPr>
        <p:blipFill>
          <a:blip r:embed="rId3"/>
          <a:stretch>
            <a:fillRect/>
          </a:stretch>
        </p:blipFill>
        <p:spPr>
          <a:xfrm>
            <a:off x="10583583" y="1970603"/>
            <a:ext cx="1369624" cy="1295978"/>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1B98FF71-F78F-F64E-AE84-6CF1F3A664A7}"/>
              </a:ext>
            </a:extLst>
          </p:cNvPr>
          <p:cNvPicPr/>
          <p:nvPr/>
        </p:nvPicPr>
        <p:blipFill>
          <a:blip r:embed="rId4"/>
          <a:stretch>
            <a:fillRect/>
          </a:stretch>
        </p:blipFill>
        <p:spPr>
          <a:xfrm>
            <a:off x="10583582" y="3455860"/>
            <a:ext cx="1369624" cy="1295978"/>
          </a:xfrm>
          <a:prstGeom prst="rect">
            <a:avLst/>
          </a:prstGeom>
        </p:spPr>
      </p:pic>
      <p:pic>
        <p:nvPicPr>
          <p:cNvPr id="10" name="Picture 9" descr="A close up of a logo&#10;&#10;Description automatically generated">
            <a:extLst>
              <a:ext uri="{FF2B5EF4-FFF2-40B4-BE49-F238E27FC236}">
                <a16:creationId xmlns:a16="http://schemas.microsoft.com/office/drawing/2014/main" id="{6B51E3D5-C641-6140-A81E-5EEE6F73D7E8}"/>
              </a:ext>
            </a:extLst>
          </p:cNvPr>
          <p:cNvPicPr/>
          <p:nvPr/>
        </p:nvPicPr>
        <p:blipFill>
          <a:blip r:embed="rId5"/>
          <a:stretch>
            <a:fillRect/>
          </a:stretch>
        </p:blipFill>
        <p:spPr>
          <a:xfrm>
            <a:off x="10113076" y="4950603"/>
            <a:ext cx="2310629" cy="2307136"/>
          </a:xfrm>
          <a:prstGeom prst="rect">
            <a:avLst/>
          </a:prstGeom>
        </p:spPr>
      </p:pic>
      <p:pic>
        <p:nvPicPr>
          <p:cNvPr id="11" name="Picture 10" descr="A picture containing mirror, game&#10;&#10;Description automatically generated">
            <a:extLst>
              <a:ext uri="{FF2B5EF4-FFF2-40B4-BE49-F238E27FC236}">
                <a16:creationId xmlns:a16="http://schemas.microsoft.com/office/drawing/2014/main" id="{A1375E47-53DB-444C-BEC4-2C8310C39353}"/>
              </a:ext>
            </a:extLst>
          </p:cNvPr>
          <p:cNvPicPr/>
          <p:nvPr/>
        </p:nvPicPr>
        <p:blipFill>
          <a:blip r:embed="rId6"/>
          <a:stretch>
            <a:fillRect/>
          </a:stretch>
        </p:blipFill>
        <p:spPr>
          <a:xfrm>
            <a:off x="10583577" y="7558824"/>
            <a:ext cx="1369629" cy="1295978"/>
          </a:xfrm>
          <a:prstGeom prst="rect">
            <a:avLst/>
          </a:prstGeom>
        </p:spPr>
      </p:pic>
      <p:cxnSp>
        <p:nvCxnSpPr>
          <p:cNvPr id="15" name="Straight Connector 14">
            <a:extLst>
              <a:ext uri="{FF2B5EF4-FFF2-40B4-BE49-F238E27FC236}">
                <a16:creationId xmlns:a16="http://schemas.microsoft.com/office/drawing/2014/main" id="{57928BCB-5955-6B4F-A764-4EFE967147DB}"/>
              </a:ext>
            </a:extLst>
          </p:cNvPr>
          <p:cNvCxnSpPr>
            <a:cxnSpLocks/>
          </p:cNvCxnSpPr>
          <p:nvPr/>
        </p:nvCxnSpPr>
        <p:spPr>
          <a:xfrm>
            <a:off x="9215127" y="1165996"/>
            <a:ext cx="0" cy="6432331"/>
          </a:xfrm>
          <a:prstGeom prst="line">
            <a:avLst/>
          </a:prstGeom>
          <a:noFill/>
          <a:ln w="25400" cap="flat">
            <a:solidFill>
              <a:srgbClr val="10235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4696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fontScale="90000"/>
          </a:bodyPr>
          <a:lstStyle/>
          <a:p>
            <a:r>
              <a:rPr lang="en-US" dirty="0">
                <a:latin typeface="Century Gothic" panose="020B0502020202020204" pitchFamily="34" charset="0"/>
              </a:rPr>
              <a:t>Identifying and strengthening access to sources of support</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1094014" y="1722475"/>
            <a:ext cx="10958285" cy="7012452"/>
          </a:xfrm>
        </p:spPr>
        <p:txBody>
          <a:bodyPr anchor="t">
            <a:normAutofit fontScale="92500"/>
          </a:bodyPr>
          <a:lstStyle/>
          <a:p>
            <a:pPr marL="0" indent="0">
              <a:lnSpc>
                <a:spcPct val="120000"/>
              </a:lnSpc>
              <a:spcBef>
                <a:spcPts val="0"/>
              </a:spcBef>
              <a:buSzPct val="100000"/>
              <a:buNone/>
            </a:pPr>
            <a:r>
              <a:rPr lang="en-GB" sz="2600" dirty="0">
                <a:solidFill>
                  <a:srgbClr val="102350"/>
                </a:solidFill>
                <a:latin typeface="Century Gothic" panose="020B0502020202020204" pitchFamily="34" charset="0"/>
              </a:rPr>
              <a:t>Start by asking, who or what makes you feel ‘better’ or ‘less worse’</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 </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Once you have identified sources of support, begin to map them out, think about how they help someone to cope, how accessible they are and how access can be enhanced.</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 </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The process of mapping may also include people and activities who are not so helpful and supportive and it can also be useful to identify these and think about how someone might be able to manage this contact.</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 </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Remember that creating a support map is another opportunity to be creative and can be therapeutic in its own right (encourage this!)</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 </a:t>
            </a:r>
          </a:p>
          <a:p>
            <a:pPr marL="0" indent="0">
              <a:lnSpc>
                <a:spcPct val="120000"/>
              </a:lnSpc>
              <a:spcBef>
                <a:spcPts val="0"/>
              </a:spcBef>
              <a:buSzPct val="100000"/>
              <a:buNone/>
            </a:pPr>
            <a:r>
              <a:rPr lang="en-GB" sz="2600" dirty="0">
                <a:solidFill>
                  <a:srgbClr val="102350"/>
                </a:solidFill>
                <a:latin typeface="Century Gothic" panose="020B0502020202020204" pitchFamily="34" charset="0"/>
              </a:rPr>
              <a:t>Often just the very process of creating a support map can be transformative and lead to change.</a:t>
            </a:r>
          </a:p>
          <a:p>
            <a:pPr marL="0" indent="0">
              <a:lnSpc>
                <a:spcPct val="120000"/>
              </a:lnSpc>
              <a:spcBef>
                <a:spcPts val="0"/>
              </a:spcBef>
              <a:buNone/>
            </a:pPr>
            <a:endParaRPr lang="en-GB" sz="26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98034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50240" y="1381932"/>
            <a:ext cx="11704320" cy="6772759"/>
          </a:xfrm>
        </p:spPr>
        <p:txBody>
          <a:bodyPr anchor="t">
            <a:normAutofit/>
          </a:bodyPr>
          <a:lstStyle/>
          <a:p>
            <a:pPr marL="0" indent="0">
              <a:lnSpc>
                <a:spcPct val="140000"/>
              </a:lnSpc>
              <a:spcBef>
                <a:spcPts val="0"/>
              </a:spcBef>
              <a:buNone/>
            </a:pPr>
            <a:endParaRPr lang="en-GB" sz="2800" dirty="0">
              <a:solidFill>
                <a:srgbClr val="102350"/>
              </a:solidFill>
              <a:latin typeface="Century Gothic" panose="020B0502020202020204" pitchFamily="34" charset="0"/>
            </a:endParaRPr>
          </a:p>
          <a:p>
            <a:pPr marL="0" lvl="0" indent="0">
              <a:lnSpc>
                <a:spcPct val="120000"/>
              </a:lnSpc>
              <a:spcBef>
                <a:spcPts val="0"/>
              </a:spcBef>
              <a:buClr>
                <a:srgbClr val="B99071"/>
              </a:buClr>
              <a:buSzPct val="100000"/>
              <a:buNone/>
            </a:pPr>
            <a:endParaRPr lang="en-GB" sz="2800" dirty="0">
              <a:solidFill>
                <a:srgbClr val="102350"/>
              </a:solidFill>
              <a:latin typeface="Century Gothic" panose="020B0502020202020204" pitchFamily="34" charset="0"/>
            </a:endParaRPr>
          </a:p>
        </p:txBody>
      </p:sp>
      <p:sp>
        <p:nvSpPr>
          <p:cNvPr id="8" name="Slide Number Placeholder 7"/>
          <p:cNvSpPr>
            <a:spLocks noGrp="1"/>
          </p:cNvSpPr>
          <p:nvPr>
            <p:ph type="sldNum" sz="quarter" idx="4"/>
          </p:nvPr>
        </p:nvSpPr>
        <p:spPr>
          <a:xfrm>
            <a:off x="17505751" y="13256707"/>
            <a:ext cx="238527" cy="218842"/>
          </a:xfrm>
        </p:spPr>
        <p:txBody>
          <a:bodyPr/>
          <a:lstStyle/>
          <a:p>
            <a:pPr marL="36124">
              <a:spcBef>
                <a:spcPts val="7"/>
              </a:spcBef>
            </a:pPr>
            <a:fld id="{81D60167-4931-47E6-BA6A-407CBD079E47}" type="slidenum">
              <a:rPr lang="uk-UA" smtClean="0"/>
              <a:pPr marL="36124">
                <a:spcBef>
                  <a:spcPts val="7"/>
                </a:spcBef>
              </a:pPr>
              <a:t>49</a:t>
            </a:fld>
            <a:endParaRPr lang="uk-UA" dirty="0"/>
          </a:p>
        </p:txBody>
      </p:sp>
      <p:sp>
        <p:nvSpPr>
          <p:cNvPr id="11" name="Title 1">
            <a:extLst>
              <a:ext uri="{FF2B5EF4-FFF2-40B4-BE49-F238E27FC236}">
                <a16:creationId xmlns:a16="http://schemas.microsoft.com/office/drawing/2014/main" id="{87372C58-433C-9E4F-A256-918898D572B4}"/>
              </a:ext>
            </a:extLst>
          </p:cNvPr>
          <p:cNvSpPr txBox="1">
            <a:spLocks/>
          </p:cNvSpPr>
          <p:nvPr/>
        </p:nvSpPr>
        <p:spPr>
          <a:xfrm>
            <a:off x="190500" y="622299"/>
            <a:ext cx="12623800" cy="912033"/>
          </a:xfrm>
          <a:prstGeom prst="rect">
            <a:avLst/>
          </a:prstGeom>
        </p:spPr>
        <p:txBody>
          <a:bodyPr/>
          <a:lstStyle>
            <a:lvl1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1pPr>
            <a:lvl2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2pPr>
            <a:lvl3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3pPr>
            <a:lvl4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4pPr>
            <a:lvl5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5pPr>
            <a:lvl6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6pPr>
            <a:lvl7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7pPr>
            <a:lvl8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8pPr>
            <a:lvl9pPr marL="0" marR="0" indent="0" algn="ctr" defTabSz="584200" latinLnBrk="0">
              <a:lnSpc>
                <a:spcPct val="100000"/>
              </a:lnSpc>
              <a:spcBef>
                <a:spcPts val="0"/>
              </a:spcBef>
              <a:spcAft>
                <a:spcPts val="0"/>
              </a:spcAft>
              <a:buClrTx/>
              <a:buSzTx/>
              <a:buFontTx/>
              <a:buNone/>
              <a:tabLst/>
              <a:defRPr sz="3600" b="0" i="0" u="none" strike="noStrike" cap="all" spc="180" baseline="0">
                <a:solidFill>
                  <a:srgbClr val="102350"/>
                </a:solidFill>
                <a:uFillTx/>
                <a:latin typeface="Brown Regular"/>
                <a:ea typeface="Brown Regular"/>
                <a:cs typeface="Brown Regular"/>
                <a:sym typeface="Brown Regular"/>
              </a:defRPr>
            </a:lvl9pPr>
          </a:lstStyle>
          <a:p>
            <a:pPr hangingPunct="1"/>
            <a:r>
              <a:rPr lang="en-US" dirty="0">
                <a:latin typeface="Century Gothic" panose="020B0502020202020204" pitchFamily="34" charset="0"/>
              </a:rPr>
              <a:t>social support mapping</a:t>
            </a:r>
          </a:p>
        </p:txBody>
      </p:sp>
      <p:pic>
        <p:nvPicPr>
          <p:cNvPr id="2" name="Picture 1">
            <a:extLst>
              <a:ext uri="{FF2B5EF4-FFF2-40B4-BE49-F238E27FC236}">
                <a16:creationId xmlns:a16="http://schemas.microsoft.com/office/drawing/2014/main" id="{08B4FD29-F9EE-884B-BF01-76C29100F484}"/>
              </a:ext>
            </a:extLst>
          </p:cNvPr>
          <p:cNvPicPr>
            <a:picLocks noChangeAspect="1"/>
          </p:cNvPicPr>
          <p:nvPr/>
        </p:nvPicPr>
        <p:blipFill>
          <a:blip r:embed="rId2"/>
          <a:stretch>
            <a:fillRect/>
          </a:stretch>
        </p:blipFill>
        <p:spPr>
          <a:xfrm>
            <a:off x="3006652" y="2293965"/>
            <a:ext cx="6991496" cy="5980086"/>
          </a:xfrm>
          <a:prstGeom prst="rect">
            <a:avLst/>
          </a:prstGeom>
        </p:spPr>
      </p:pic>
      <p:sp>
        <p:nvSpPr>
          <p:cNvPr id="4" name="Rectangle 3">
            <a:extLst>
              <a:ext uri="{FF2B5EF4-FFF2-40B4-BE49-F238E27FC236}">
                <a16:creationId xmlns:a16="http://schemas.microsoft.com/office/drawing/2014/main" id="{CF3377CB-A73B-2E44-B864-9D89BCE412D3}"/>
              </a:ext>
            </a:extLst>
          </p:cNvPr>
          <p:cNvSpPr/>
          <p:nvPr/>
        </p:nvSpPr>
        <p:spPr>
          <a:xfrm>
            <a:off x="1053196" y="8307631"/>
            <a:ext cx="4154235" cy="246221"/>
          </a:xfrm>
          <a:prstGeom prst="rect">
            <a:avLst/>
          </a:prstGeom>
        </p:spPr>
        <p:txBody>
          <a:bodyPr wrap="square">
            <a:spAutoFit/>
          </a:bodyPr>
          <a:lstStyle/>
          <a:p>
            <a:pPr algn="l"/>
            <a:r>
              <a:rPr lang="en-GB" sz="1000" b="0" dirty="0">
                <a:solidFill>
                  <a:srgbClr val="102350"/>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https://mcpin.org/wp-content/uploads/Our-briefing-paper.pdf</a:t>
            </a:r>
            <a:endParaRPr lang="en-US" sz="1000" b="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20886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246258"/>
          </a:xfrm>
        </p:spPr>
        <p:txBody>
          <a:bodyPr>
            <a:normAutofit/>
          </a:bodyPr>
          <a:lstStyle/>
          <a:p>
            <a:r>
              <a:rPr lang="en-US" dirty="0">
                <a:latin typeface="Century Gothic" panose="020B0502020202020204" pitchFamily="34" charset="0"/>
              </a:rPr>
              <a:t>BEARING WITNESS TO DISTRESS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714500"/>
            <a:ext cx="11099800" cy="2383972"/>
          </a:xfrm>
        </p:spPr>
        <p:txBody>
          <a:bodyPr anchor="t">
            <a:normAutofit fontScale="85000" lnSpcReduction="20000"/>
          </a:bodyPr>
          <a:lstStyle/>
          <a:p>
            <a:pPr marL="0" indent="0" algn="ctr">
              <a:lnSpc>
                <a:spcPct val="120000"/>
              </a:lnSpc>
              <a:spcBef>
                <a:spcPts val="0"/>
              </a:spcBef>
              <a:buSzPct val="100000"/>
              <a:buNone/>
            </a:pPr>
            <a:r>
              <a:rPr lang="en-GB" sz="2800" dirty="0">
                <a:solidFill>
                  <a:srgbClr val="102350"/>
                </a:solidFill>
                <a:latin typeface="Century Gothic" panose="020B0502020202020204" pitchFamily="34" charset="0"/>
              </a:rPr>
              <a:t>One of the most important aspects of a trauma informed approach is the ability and willingness to bear witness to distress and to remain present, no matter how difficult it is.</a:t>
            </a:r>
          </a:p>
          <a:p>
            <a:pPr marL="0" indent="0" algn="ctr">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gn="ctr">
              <a:lnSpc>
                <a:spcPct val="120000"/>
              </a:lnSpc>
              <a:spcBef>
                <a:spcPts val="0"/>
              </a:spcBef>
              <a:buSzPct val="100000"/>
              <a:buNone/>
            </a:pPr>
            <a:r>
              <a:rPr lang="en-GB" sz="2800" dirty="0">
                <a:solidFill>
                  <a:srgbClr val="102350"/>
                </a:solidFill>
                <a:latin typeface="Century Gothic" panose="020B0502020202020204" pitchFamily="34" charset="0"/>
              </a:rPr>
              <a:t>Bearing witness offers validation and acknowledgement but most importantly it reminds someone that they are not alone.</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pic>
        <p:nvPicPr>
          <p:cNvPr id="4" name="Picture 3">
            <a:extLst>
              <a:ext uri="{FF2B5EF4-FFF2-40B4-BE49-F238E27FC236}">
                <a16:creationId xmlns:a16="http://schemas.microsoft.com/office/drawing/2014/main" id="{55864080-AEBF-284F-B7A9-04CDDFFD3302}"/>
              </a:ext>
            </a:extLst>
          </p:cNvPr>
          <p:cNvPicPr>
            <a:picLocks noChangeAspect="1"/>
          </p:cNvPicPr>
          <p:nvPr/>
        </p:nvPicPr>
        <p:blipFill>
          <a:blip r:embed="rId2"/>
          <a:stretch>
            <a:fillRect/>
          </a:stretch>
        </p:blipFill>
        <p:spPr>
          <a:xfrm>
            <a:off x="482600" y="4597400"/>
            <a:ext cx="12039600" cy="5156200"/>
          </a:xfrm>
          <a:prstGeom prst="rect">
            <a:avLst/>
          </a:prstGeom>
        </p:spPr>
      </p:pic>
    </p:spTree>
    <p:extLst>
      <p:ext uri="{BB962C8B-B14F-4D97-AF65-F5344CB8AC3E}">
        <p14:creationId xmlns:p14="http://schemas.microsoft.com/office/powerpoint/2010/main" val="218389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fontScale="90000"/>
          </a:bodyPr>
          <a:lstStyle/>
          <a:p>
            <a:r>
              <a:rPr lang="en-US" dirty="0">
                <a:latin typeface="Century Gothic" panose="020B0502020202020204" pitchFamily="34" charset="0"/>
              </a:rPr>
              <a:t>Facilitating connection or reconnection with the wider community</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62715"/>
            <a:ext cx="11099800" cy="6672211"/>
          </a:xfrm>
        </p:spPr>
        <p:txBody>
          <a:bodyPr anchor="t">
            <a:normAutofit/>
          </a:bodyPr>
          <a:lstStyle/>
          <a:p>
            <a:pPr marL="0" indent="0" algn="ctr">
              <a:lnSpc>
                <a:spcPct val="120000"/>
              </a:lnSpc>
              <a:spcBef>
                <a:spcPts val="0"/>
              </a:spcBef>
              <a:buNone/>
            </a:pPr>
            <a:r>
              <a:rPr lang="en-GB" sz="2600" i="1" dirty="0">
                <a:solidFill>
                  <a:srgbClr val="102350"/>
                </a:solidFill>
                <a:latin typeface="Century Gothic" panose="020B0502020202020204" pitchFamily="34" charset="0"/>
              </a:rPr>
              <a:t>‘Traumatic events destroy the sustaining bonds between individual and community. Those who have survived learn that their sense of self, of worth, of humanity, depends upon a feeling of connection with others. The solidarity of a group provides the strongest protection against terror and despair, and the strongest antidote to traumatic experience. Trauma isolates; the group re-creates a sense of belonging. Trauma shames and stigmatizes; the group bears witness and affirms. Trauma degrades the victim; the group exalts her. Trauma dehumanizes the victim; the group restores her humanity.’</a:t>
            </a:r>
          </a:p>
          <a:p>
            <a:pPr marL="0" indent="0" algn="ctr">
              <a:lnSpc>
                <a:spcPct val="120000"/>
              </a:lnSpc>
              <a:spcBef>
                <a:spcPts val="0"/>
              </a:spcBef>
              <a:buNone/>
            </a:pPr>
            <a:endParaRPr lang="en-GB" sz="2600" i="1" dirty="0">
              <a:solidFill>
                <a:srgbClr val="102350"/>
              </a:solidFill>
              <a:latin typeface="Century Gothic" panose="020B0502020202020204" pitchFamily="34" charset="0"/>
            </a:endParaRPr>
          </a:p>
          <a:p>
            <a:pPr marL="0" indent="0" algn="ctr">
              <a:lnSpc>
                <a:spcPct val="120000"/>
              </a:lnSpc>
              <a:spcBef>
                <a:spcPts val="0"/>
              </a:spcBef>
              <a:buNone/>
            </a:pPr>
            <a:endParaRPr lang="en-GB" sz="2600" dirty="0">
              <a:solidFill>
                <a:srgbClr val="102350"/>
              </a:solidFill>
              <a:latin typeface="Century Gothic" panose="020B0502020202020204" pitchFamily="34" charset="0"/>
            </a:endParaRPr>
          </a:p>
          <a:p>
            <a:pPr marL="0" indent="0" algn="ctr">
              <a:lnSpc>
                <a:spcPct val="120000"/>
              </a:lnSpc>
              <a:spcBef>
                <a:spcPts val="0"/>
              </a:spcBef>
              <a:buNone/>
            </a:pPr>
            <a:r>
              <a:rPr lang="en-GB" sz="2600" dirty="0">
                <a:solidFill>
                  <a:srgbClr val="102350"/>
                </a:solidFill>
                <a:latin typeface="Century Gothic" panose="020B0502020202020204" pitchFamily="34" charset="0"/>
              </a:rPr>
              <a:t>Judith Lewis Herman</a:t>
            </a:r>
          </a:p>
          <a:p>
            <a:pPr marL="0" indent="0">
              <a:lnSpc>
                <a:spcPct val="120000"/>
              </a:lnSpc>
              <a:spcBef>
                <a:spcPts val="0"/>
              </a:spcBef>
              <a:buNone/>
            </a:pPr>
            <a:endParaRPr lang="en-GB" sz="26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9069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a:bodyPr>
          <a:lstStyle/>
          <a:p>
            <a:r>
              <a:rPr lang="en-US" dirty="0">
                <a:latin typeface="Century Gothic" panose="020B0502020202020204" pitchFamily="34" charset="0"/>
              </a:rPr>
              <a:t>An example from practice: ‘Love wins’</a:t>
            </a:r>
          </a:p>
        </p:txBody>
      </p:sp>
      <p:pic>
        <p:nvPicPr>
          <p:cNvPr id="4" name="Content Placeholder 3">
            <a:extLst>
              <a:ext uri="{FF2B5EF4-FFF2-40B4-BE49-F238E27FC236}">
                <a16:creationId xmlns:a16="http://schemas.microsoft.com/office/drawing/2014/main" id="{5EEBF772-84AC-424B-A377-71250B375E0B}"/>
              </a:ext>
            </a:extLst>
          </p:cNvPr>
          <p:cNvPicPr>
            <a:picLocks noGrp="1" noChangeAspect="1"/>
          </p:cNvPicPr>
          <p:nvPr>
            <p:ph idx="1"/>
          </p:nvPr>
        </p:nvPicPr>
        <p:blipFill>
          <a:blip r:embed="rId2"/>
          <a:stretch>
            <a:fillRect/>
          </a:stretch>
        </p:blipFill>
        <p:spPr>
          <a:xfrm>
            <a:off x="2389139" y="2275368"/>
            <a:ext cx="8226521" cy="5569596"/>
          </a:xfrm>
          <a:prstGeom prst="rect">
            <a:avLst/>
          </a:prstGeom>
        </p:spPr>
      </p:pic>
    </p:spTree>
    <p:extLst>
      <p:ext uri="{BB962C8B-B14F-4D97-AF65-F5344CB8AC3E}">
        <p14:creationId xmlns:p14="http://schemas.microsoft.com/office/powerpoint/2010/main" val="3625531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a:bodyPr>
          <a:lstStyle/>
          <a:p>
            <a:r>
              <a:rPr lang="en-US" dirty="0">
                <a:latin typeface="Century Gothic" panose="020B0502020202020204" pitchFamily="34" charset="0"/>
              </a:rPr>
              <a:t>Facilitating connections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62715"/>
            <a:ext cx="11099800" cy="6672211"/>
          </a:xfrm>
        </p:spPr>
        <p:txBody>
          <a:bodyPr anchor="t">
            <a:normAutofit/>
          </a:bodyPr>
          <a:lstStyle/>
          <a:p>
            <a:pPr marL="0" indent="0">
              <a:lnSpc>
                <a:spcPct val="120000"/>
              </a:lnSpc>
              <a:spcBef>
                <a:spcPts val="0"/>
              </a:spcBef>
              <a:buNone/>
            </a:pPr>
            <a:r>
              <a:rPr lang="en-GB" sz="2800" dirty="0">
                <a:solidFill>
                  <a:srgbClr val="102350"/>
                </a:solidFill>
                <a:latin typeface="Century Gothic" panose="020B0502020202020204" pitchFamily="34" charset="0"/>
              </a:rPr>
              <a:t>Facilitating connections with groups can include family, other social support networks and community groups (including religious and faith-based groups)</a:t>
            </a:r>
          </a:p>
          <a:p>
            <a:pPr marL="0" indent="0">
              <a:lnSpc>
                <a:spcPct val="120000"/>
              </a:lnSpc>
              <a:spcBef>
                <a:spcPts val="0"/>
              </a:spcBef>
              <a:buNone/>
            </a:pPr>
            <a:r>
              <a:rPr lang="en-GB" sz="2800" dirty="0">
                <a:solidFill>
                  <a:srgbClr val="102350"/>
                </a:solidFill>
                <a:latin typeface="Century Gothic" panose="020B0502020202020204" pitchFamily="34" charset="0"/>
              </a:rPr>
              <a:t> </a:t>
            </a:r>
          </a:p>
          <a:p>
            <a:pPr marL="0" indent="0">
              <a:lnSpc>
                <a:spcPct val="120000"/>
              </a:lnSpc>
              <a:spcBef>
                <a:spcPts val="0"/>
              </a:spcBef>
              <a:buNone/>
            </a:pPr>
            <a:r>
              <a:rPr lang="en-GB" sz="2800" dirty="0">
                <a:solidFill>
                  <a:srgbClr val="102350"/>
                </a:solidFill>
                <a:latin typeface="Century Gothic" panose="020B0502020202020204" pitchFamily="34" charset="0"/>
              </a:rPr>
              <a:t>Extending support, information and education to these groups can be beneficial to strengthen their ability to provide a sense of connection at a time when it is most needed.</a:t>
            </a:r>
          </a:p>
          <a:p>
            <a:pPr marL="0" indent="0">
              <a:lnSpc>
                <a:spcPct val="120000"/>
              </a:lnSpc>
              <a:spcBef>
                <a:spcPts val="0"/>
              </a:spcBef>
              <a:buNone/>
            </a:pPr>
            <a:endParaRPr lang="en-GB" sz="26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7171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a:bodyPr>
          <a:lstStyle/>
          <a:p>
            <a:r>
              <a:rPr lang="en-US" dirty="0">
                <a:latin typeface="Century Gothic" panose="020B0502020202020204" pitchFamily="34" charset="0"/>
              </a:rPr>
              <a:t>Specific interventions for families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36733" y="1810406"/>
            <a:ext cx="11081096" cy="7210927"/>
          </a:xfrm>
        </p:spPr>
        <p:txBody>
          <a:bodyPr anchor="t">
            <a:normAutofit fontScale="77500" lnSpcReduction="20000"/>
          </a:bodyPr>
          <a:lstStyle/>
          <a:p>
            <a:pPr marL="0" indent="0">
              <a:lnSpc>
                <a:spcPct val="140000"/>
              </a:lnSpc>
              <a:spcBef>
                <a:spcPts val="0"/>
              </a:spcBef>
              <a:buNone/>
            </a:pPr>
            <a:r>
              <a:rPr lang="en-GB" dirty="0">
                <a:solidFill>
                  <a:srgbClr val="102350"/>
                </a:solidFill>
                <a:latin typeface="Century Gothic" panose="020B0502020202020204" pitchFamily="34" charset="0"/>
              </a:rPr>
              <a:t>The SENSE model can be used to provide both one to one support and also to work with entire families together.</a:t>
            </a:r>
          </a:p>
          <a:p>
            <a:pPr marL="0" indent="0">
              <a:lnSpc>
                <a:spcPct val="140000"/>
              </a:lnSpc>
              <a:spcBef>
                <a:spcPts val="0"/>
              </a:spcBef>
              <a:buNone/>
            </a:pPr>
            <a:br>
              <a:rPr lang="en-GB" dirty="0">
                <a:solidFill>
                  <a:srgbClr val="102350"/>
                </a:solidFill>
                <a:latin typeface="Century Gothic" panose="020B0502020202020204" pitchFamily="34" charset="0"/>
              </a:rPr>
            </a:br>
            <a:r>
              <a:rPr lang="en-GB" dirty="0">
                <a:solidFill>
                  <a:srgbClr val="102350"/>
                </a:solidFill>
                <a:latin typeface="Century Gothic" panose="020B0502020202020204" pitchFamily="34" charset="0"/>
              </a:rPr>
              <a:t>Working with the whole family together can be useful to facilitate conversations and provide a space for the family to begin the process of creating a sense of meaning from their experiences and to focus on how to support each other.</a:t>
            </a:r>
          </a:p>
          <a:p>
            <a:pPr marL="0" indent="0">
              <a:lnSpc>
                <a:spcPct val="140000"/>
              </a:lnSpc>
              <a:spcBef>
                <a:spcPts val="0"/>
              </a:spcBef>
              <a:buNone/>
            </a:pPr>
            <a:r>
              <a:rPr lang="en-GB" dirty="0">
                <a:solidFill>
                  <a:srgbClr val="102350"/>
                </a:solidFill>
                <a:latin typeface="Century Gothic" panose="020B0502020202020204" pitchFamily="34" charset="0"/>
              </a:rPr>
              <a:t> </a:t>
            </a:r>
          </a:p>
          <a:p>
            <a:pPr marL="0" indent="0">
              <a:lnSpc>
                <a:spcPct val="140000"/>
              </a:lnSpc>
              <a:spcBef>
                <a:spcPts val="0"/>
              </a:spcBef>
              <a:buNone/>
            </a:pPr>
            <a:r>
              <a:rPr lang="en-GB" dirty="0">
                <a:solidFill>
                  <a:srgbClr val="102350"/>
                </a:solidFill>
                <a:latin typeface="Century Gothic" panose="020B0502020202020204" pitchFamily="34" charset="0"/>
              </a:rPr>
              <a:t>In some circumstances it can be useful to provide support to family members separately</a:t>
            </a:r>
          </a:p>
          <a:p>
            <a:pPr>
              <a:lnSpc>
                <a:spcPct val="140000"/>
              </a:lnSpc>
              <a:spcBef>
                <a:spcPts val="0"/>
              </a:spcBef>
            </a:pPr>
            <a:endParaRPr lang="en-GB" dirty="0">
              <a:solidFill>
                <a:srgbClr val="102350"/>
              </a:solidFill>
              <a:latin typeface="Century Gothic" panose="020B0502020202020204" pitchFamily="34" charset="0"/>
            </a:endParaRPr>
          </a:p>
          <a:p>
            <a:pPr marL="0" indent="0">
              <a:lnSpc>
                <a:spcPct val="140000"/>
              </a:lnSpc>
              <a:spcBef>
                <a:spcPts val="0"/>
              </a:spcBef>
              <a:buNone/>
            </a:pPr>
            <a:r>
              <a:rPr lang="en-GB" dirty="0">
                <a:solidFill>
                  <a:srgbClr val="102350"/>
                </a:solidFill>
                <a:latin typeface="Century Gothic" panose="020B0502020202020204" pitchFamily="34" charset="0"/>
              </a:rPr>
              <a:t>For example, if they require their own space to talk about the impact of the trauma, focus on their own self-care needs or wish to seek specific advice about how best they can offer support to the family member.</a:t>
            </a:r>
          </a:p>
          <a:p>
            <a:pPr marL="0" indent="0">
              <a:lnSpc>
                <a:spcPct val="120000"/>
              </a:lnSpc>
              <a:spcBef>
                <a:spcPts val="0"/>
              </a:spcBef>
              <a:buNone/>
            </a:pPr>
            <a:endParaRPr lang="en-GB" sz="26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40007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2062720" y="336701"/>
            <a:ext cx="6804833" cy="1456267"/>
          </a:xfrm>
        </p:spPr>
        <p:txBody>
          <a:bodyPr/>
          <a:lstStyle/>
          <a:p>
            <a:pPr algn="r"/>
            <a:r>
              <a:rPr lang="en-US" dirty="0">
                <a:latin typeface="Century Gothic" panose="020B0502020202020204" pitchFamily="34" charset="0"/>
              </a:rPr>
              <a:t>Stage 5: engagement</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536032" y="1792968"/>
            <a:ext cx="8331507" cy="5968799"/>
          </a:xfrm>
        </p:spPr>
        <p:txBody>
          <a:bodyPr anchor="t">
            <a:noAutofit/>
          </a:bodyPr>
          <a:lstStyle/>
          <a:p>
            <a:pPr marL="0" indent="0" algn="r">
              <a:lnSpc>
                <a:spcPct val="120000"/>
              </a:lnSpc>
              <a:spcBef>
                <a:spcPts val="0"/>
              </a:spcBef>
              <a:buNone/>
            </a:pPr>
            <a:r>
              <a:rPr lang="en-GB" sz="2400" dirty="0">
                <a:solidFill>
                  <a:srgbClr val="102350"/>
                </a:solidFill>
                <a:latin typeface="Century Gothic" panose="020B0502020202020204" pitchFamily="34" charset="0"/>
              </a:rPr>
              <a:t>As the SENSE model is often used to structure time-limited support, the fifth intervention, ‘engagement’ can be used to facilitate the transition of care to longer-term support or specialist services, depending on the needs of the individual.</a:t>
            </a:r>
          </a:p>
          <a:p>
            <a:pPr marL="0" indent="0" algn="r">
              <a:lnSpc>
                <a:spcPct val="120000"/>
              </a:lnSpc>
              <a:spcBef>
                <a:spcPts val="0"/>
              </a:spcBef>
              <a:buNone/>
            </a:pPr>
            <a:r>
              <a:rPr lang="en-GB" sz="2400" dirty="0">
                <a:solidFill>
                  <a:srgbClr val="102350"/>
                </a:solidFill>
                <a:latin typeface="Century Gothic" panose="020B0502020202020204" pitchFamily="34" charset="0"/>
              </a:rPr>
              <a:t> </a:t>
            </a:r>
          </a:p>
          <a:p>
            <a:pPr marL="0" indent="0" algn="r">
              <a:lnSpc>
                <a:spcPct val="120000"/>
              </a:lnSpc>
              <a:spcBef>
                <a:spcPts val="0"/>
              </a:spcBef>
              <a:buNone/>
            </a:pPr>
            <a:r>
              <a:rPr lang="en-GB" sz="2400" dirty="0">
                <a:solidFill>
                  <a:srgbClr val="102350"/>
                </a:solidFill>
                <a:latin typeface="Century Gothic" panose="020B0502020202020204" pitchFamily="34" charset="0"/>
              </a:rPr>
              <a:t>This intervention is all about thinking beyond what we (and those services that we provide) can offer to considering what someone might need going forward.</a:t>
            </a:r>
          </a:p>
          <a:p>
            <a:pPr marL="0" indent="0" algn="r">
              <a:lnSpc>
                <a:spcPct val="120000"/>
              </a:lnSpc>
              <a:spcBef>
                <a:spcPts val="0"/>
              </a:spcBef>
              <a:buNone/>
            </a:pPr>
            <a:r>
              <a:rPr lang="en-GB" sz="2400" dirty="0">
                <a:solidFill>
                  <a:srgbClr val="102350"/>
                </a:solidFill>
                <a:latin typeface="Century Gothic" panose="020B0502020202020204" pitchFamily="34" charset="0"/>
              </a:rPr>
              <a:t> </a:t>
            </a:r>
          </a:p>
          <a:p>
            <a:pPr marL="0" indent="0" algn="r">
              <a:lnSpc>
                <a:spcPct val="120000"/>
              </a:lnSpc>
              <a:spcBef>
                <a:spcPts val="0"/>
              </a:spcBef>
              <a:buNone/>
            </a:pPr>
            <a:r>
              <a:rPr lang="en-GB" sz="2400" dirty="0">
                <a:solidFill>
                  <a:srgbClr val="102350"/>
                </a:solidFill>
                <a:latin typeface="Century Gothic" panose="020B0502020202020204" pitchFamily="34" charset="0"/>
              </a:rPr>
              <a:t>This can include referrals to specialist mental health and psychological support services for trauma focused treatment.</a:t>
            </a:r>
          </a:p>
          <a:p>
            <a:pPr marL="0" indent="0" algn="r">
              <a:lnSpc>
                <a:spcPct val="120000"/>
              </a:lnSpc>
              <a:spcBef>
                <a:spcPts val="0"/>
              </a:spcBef>
              <a:buClr>
                <a:srgbClr val="B99071"/>
              </a:buClr>
              <a:buSzPct val="100000"/>
              <a:buNone/>
            </a:pPr>
            <a:r>
              <a:rPr lang="en-GB" sz="1900" dirty="0">
                <a:solidFill>
                  <a:srgbClr val="102350"/>
                </a:solidFill>
                <a:latin typeface="Century Gothic" panose="020B0502020202020204" pitchFamily="34" charset="0"/>
              </a:rPr>
              <a:t> </a:t>
            </a:r>
          </a:p>
          <a:p>
            <a:pPr marL="0" indent="0">
              <a:buNone/>
            </a:pPr>
            <a:endParaRPr lang="en-GB" sz="2800" dirty="0">
              <a:solidFill>
                <a:srgbClr val="102350"/>
              </a:solidFill>
              <a:latin typeface="Century Gothic" panose="020B0502020202020204" pitchFamily="34" charset="0"/>
            </a:endParaRPr>
          </a:p>
        </p:txBody>
      </p:sp>
      <p:pic>
        <p:nvPicPr>
          <p:cNvPr id="7" name="Content Placeholder 24" descr="A picture containing object, mirror, clock&#10;&#10;Description automatically generated">
            <a:extLst>
              <a:ext uri="{FF2B5EF4-FFF2-40B4-BE49-F238E27FC236}">
                <a16:creationId xmlns:a16="http://schemas.microsoft.com/office/drawing/2014/main" id="{FAE38684-06AA-064F-9CB2-A5AB0667246C}"/>
              </a:ext>
            </a:extLst>
          </p:cNvPr>
          <p:cNvPicPr>
            <a:picLocks/>
          </p:cNvPicPr>
          <p:nvPr/>
        </p:nvPicPr>
        <p:blipFill>
          <a:blip r:embed="rId2"/>
          <a:stretch>
            <a:fillRect/>
          </a:stretch>
        </p:blipFill>
        <p:spPr>
          <a:xfrm>
            <a:off x="10583550" y="449883"/>
            <a:ext cx="1369623" cy="1295979"/>
          </a:xfrm>
          <a:prstGeom prst="rect">
            <a:avLst/>
          </a:prstGeom>
          <a:ln w="12700">
            <a:miter lim="400000"/>
          </a:ln>
          <a:extLst>
            <a:ext uri="{C572A759-6A51-4108-AA02-DFA0A04FC94B}">
              <ma14:wrappingTextBoxFlag xmlns="" xmlns:ma14="http://schemas.microsoft.com/office/mac/drawingml/2011/main" val="1"/>
            </a:ext>
          </a:extLst>
        </p:spPr>
      </p:pic>
      <p:pic>
        <p:nvPicPr>
          <p:cNvPr id="8" name="Picture 7" descr="A picture containing object, mirror, game&#10;&#10;Description automatically generated">
            <a:extLst>
              <a:ext uri="{FF2B5EF4-FFF2-40B4-BE49-F238E27FC236}">
                <a16:creationId xmlns:a16="http://schemas.microsoft.com/office/drawing/2014/main" id="{F7782018-9EC4-C84C-AACE-6E0EB4E8002C}"/>
              </a:ext>
            </a:extLst>
          </p:cNvPr>
          <p:cNvPicPr/>
          <p:nvPr/>
        </p:nvPicPr>
        <p:blipFill>
          <a:blip r:embed="rId3"/>
          <a:stretch>
            <a:fillRect/>
          </a:stretch>
        </p:blipFill>
        <p:spPr>
          <a:xfrm>
            <a:off x="10583549" y="2047615"/>
            <a:ext cx="1369624" cy="1295978"/>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1B98FF71-F78F-F64E-AE84-6CF1F3A664A7}"/>
              </a:ext>
            </a:extLst>
          </p:cNvPr>
          <p:cNvPicPr/>
          <p:nvPr/>
        </p:nvPicPr>
        <p:blipFill>
          <a:blip r:embed="rId4"/>
          <a:stretch>
            <a:fillRect/>
          </a:stretch>
        </p:blipFill>
        <p:spPr>
          <a:xfrm>
            <a:off x="10583549" y="3633524"/>
            <a:ext cx="1369624" cy="1295978"/>
          </a:xfrm>
          <a:prstGeom prst="rect">
            <a:avLst/>
          </a:prstGeom>
        </p:spPr>
      </p:pic>
      <p:pic>
        <p:nvPicPr>
          <p:cNvPr id="10" name="Picture 9" descr="A close up of a logo&#10;&#10;Description automatically generated">
            <a:extLst>
              <a:ext uri="{FF2B5EF4-FFF2-40B4-BE49-F238E27FC236}">
                <a16:creationId xmlns:a16="http://schemas.microsoft.com/office/drawing/2014/main" id="{6B51E3D5-C641-6140-A81E-5EEE6F73D7E8}"/>
              </a:ext>
            </a:extLst>
          </p:cNvPr>
          <p:cNvPicPr/>
          <p:nvPr/>
        </p:nvPicPr>
        <p:blipFill>
          <a:blip r:embed="rId5"/>
          <a:stretch>
            <a:fillRect/>
          </a:stretch>
        </p:blipFill>
        <p:spPr>
          <a:xfrm>
            <a:off x="10583544" y="5168773"/>
            <a:ext cx="1369629" cy="1295978"/>
          </a:xfrm>
          <a:prstGeom prst="rect">
            <a:avLst/>
          </a:prstGeom>
        </p:spPr>
      </p:pic>
      <p:pic>
        <p:nvPicPr>
          <p:cNvPr id="11" name="Picture 10" descr="A picture containing mirror, game&#10;&#10;Description automatically generated">
            <a:extLst>
              <a:ext uri="{FF2B5EF4-FFF2-40B4-BE49-F238E27FC236}">
                <a16:creationId xmlns:a16="http://schemas.microsoft.com/office/drawing/2014/main" id="{A1375E47-53DB-444C-BEC4-2C8310C39353}"/>
              </a:ext>
            </a:extLst>
          </p:cNvPr>
          <p:cNvPicPr/>
          <p:nvPr/>
        </p:nvPicPr>
        <p:blipFill>
          <a:blip r:embed="rId6"/>
          <a:stretch>
            <a:fillRect/>
          </a:stretch>
        </p:blipFill>
        <p:spPr>
          <a:xfrm>
            <a:off x="10057866" y="6745887"/>
            <a:ext cx="2420983" cy="2381149"/>
          </a:xfrm>
          <a:prstGeom prst="rect">
            <a:avLst/>
          </a:prstGeom>
        </p:spPr>
      </p:pic>
      <p:cxnSp>
        <p:nvCxnSpPr>
          <p:cNvPr id="15" name="Straight Connector 14">
            <a:extLst>
              <a:ext uri="{FF2B5EF4-FFF2-40B4-BE49-F238E27FC236}">
                <a16:creationId xmlns:a16="http://schemas.microsoft.com/office/drawing/2014/main" id="{57928BCB-5955-6B4F-A764-4EFE967147DB}"/>
              </a:ext>
            </a:extLst>
          </p:cNvPr>
          <p:cNvCxnSpPr>
            <a:cxnSpLocks/>
          </p:cNvCxnSpPr>
          <p:nvPr/>
        </p:nvCxnSpPr>
        <p:spPr>
          <a:xfrm>
            <a:off x="9236392" y="1097872"/>
            <a:ext cx="0" cy="6432331"/>
          </a:xfrm>
          <a:prstGeom prst="line">
            <a:avLst/>
          </a:prstGeom>
          <a:noFill/>
          <a:ln w="25400" cap="flat">
            <a:solidFill>
              <a:srgbClr val="10235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513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188453"/>
          </a:xfrm>
        </p:spPr>
        <p:txBody>
          <a:bodyPr>
            <a:normAutofit/>
          </a:bodyPr>
          <a:lstStyle/>
          <a:p>
            <a:r>
              <a:rPr lang="en-US" dirty="0">
                <a:latin typeface="Century Gothic" panose="020B0502020202020204" pitchFamily="34" charset="0"/>
              </a:rPr>
              <a:t>Engagement – thinking beyond the trauma</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523999"/>
            <a:ext cx="11099800" cy="7210927"/>
          </a:xfrm>
        </p:spPr>
        <p:txBody>
          <a:bodyPr anchor="t">
            <a:normAutofit fontScale="85000" lnSpcReduction="20000"/>
          </a:bodyPr>
          <a:lstStyle/>
          <a:p>
            <a:pPr marL="0" indent="0">
              <a:lnSpc>
                <a:spcPct val="140000"/>
              </a:lnSpc>
              <a:spcBef>
                <a:spcPts val="0"/>
              </a:spcBef>
              <a:buNone/>
            </a:pPr>
            <a:r>
              <a:rPr lang="en-GB" sz="2800" dirty="0">
                <a:solidFill>
                  <a:srgbClr val="102350"/>
                </a:solidFill>
                <a:latin typeface="Century Gothic" panose="020B0502020202020204" pitchFamily="34" charset="0"/>
              </a:rPr>
              <a:t>However, it should also involve referring to or encouraging engagement with any services or organisations that support someone to cope (remembering that people ‘cope’ in different ways).</a:t>
            </a:r>
          </a:p>
          <a:p>
            <a:pPr marL="0" indent="0">
              <a:lnSpc>
                <a:spcPct val="140000"/>
              </a:lnSpc>
              <a:spcBef>
                <a:spcPts val="0"/>
              </a:spcBef>
              <a:buNone/>
            </a:pPr>
            <a:endParaRPr lang="en-GB" sz="2800" dirty="0">
              <a:solidFill>
                <a:srgbClr val="102350"/>
              </a:solidFill>
              <a:latin typeface="Century Gothic" panose="020B0502020202020204" pitchFamily="34" charset="0"/>
            </a:endParaRPr>
          </a:p>
          <a:p>
            <a:pPr marL="0" indent="0">
              <a:lnSpc>
                <a:spcPct val="140000"/>
              </a:lnSpc>
              <a:spcBef>
                <a:spcPts val="0"/>
              </a:spcBef>
              <a:buNone/>
            </a:pPr>
            <a:r>
              <a:rPr lang="en-GB" sz="2800" dirty="0">
                <a:solidFill>
                  <a:srgbClr val="102350"/>
                </a:solidFill>
                <a:latin typeface="Century Gothic" panose="020B0502020202020204" pitchFamily="34" charset="0"/>
              </a:rPr>
              <a:t>For example:</a:t>
            </a:r>
          </a:p>
          <a:p>
            <a:pPr marL="0" indent="0">
              <a:lnSpc>
                <a:spcPct val="140000"/>
              </a:lnSpc>
              <a:spcBef>
                <a:spcPts val="0"/>
              </a:spcBef>
              <a:buNone/>
            </a:pPr>
            <a:endParaRPr lang="en-GB" sz="2800" dirty="0">
              <a:solidFill>
                <a:srgbClr val="102350"/>
              </a:solidFill>
              <a:latin typeface="Century Gothic" panose="020B0502020202020204" pitchFamily="34" charset="0"/>
            </a:endParaRPr>
          </a:p>
          <a:p>
            <a:pPr>
              <a:lnSpc>
                <a:spcPct val="140000"/>
              </a:lnSpc>
              <a:spcBef>
                <a:spcPts val="0"/>
              </a:spcBef>
              <a:buSzPct val="100000"/>
            </a:pPr>
            <a:r>
              <a:rPr lang="en-GB" sz="2800" dirty="0">
                <a:solidFill>
                  <a:srgbClr val="102350"/>
                </a:solidFill>
                <a:latin typeface="Century Gothic" panose="020B0502020202020204" pitchFamily="34" charset="0"/>
              </a:rPr>
              <a:t>Sports clubs</a:t>
            </a:r>
          </a:p>
          <a:p>
            <a:pPr>
              <a:lnSpc>
                <a:spcPct val="140000"/>
              </a:lnSpc>
              <a:spcBef>
                <a:spcPts val="0"/>
              </a:spcBef>
              <a:buSzPct val="100000"/>
            </a:pPr>
            <a:r>
              <a:rPr lang="en-GB" sz="2800" dirty="0">
                <a:solidFill>
                  <a:srgbClr val="102350"/>
                </a:solidFill>
                <a:latin typeface="Century Gothic" panose="020B0502020202020204" pitchFamily="34" charset="0"/>
              </a:rPr>
              <a:t>Yoga and relaxation groups</a:t>
            </a:r>
          </a:p>
          <a:p>
            <a:pPr>
              <a:lnSpc>
                <a:spcPct val="140000"/>
              </a:lnSpc>
              <a:spcBef>
                <a:spcPts val="0"/>
              </a:spcBef>
              <a:buSzPct val="100000"/>
            </a:pPr>
            <a:r>
              <a:rPr lang="en-GB" sz="2800" dirty="0">
                <a:solidFill>
                  <a:srgbClr val="102350"/>
                </a:solidFill>
                <a:latin typeface="Century Gothic" panose="020B0502020202020204" pitchFamily="34" charset="0"/>
              </a:rPr>
              <a:t>Arts and craft activities</a:t>
            </a:r>
          </a:p>
          <a:p>
            <a:pPr>
              <a:lnSpc>
                <a:spcPct val="140000"/>
              </a:lnSpc>
              <a:spcBef>
                <a:spcPts val="0"/>
              </a:spcBef>
              <a:buSzPct val="100000"/>
            </a:pPr>
            <a:r>
              <a:rPr lang="en-GB" sz="2800" dirty="0">
                <a:solidFill>
                  <a:srgbClr val="102350"/>
                </a:solidFill>
                <a:latin typeface="Century Gothic" panose="020B0502020202020204" pitchFamily="34" charset="0"/>
              </a:rPr>
              <a:t>Dog walking groups</a:t>
            </a:r>
          </a:p>
          <a:p>
            <a:pPr marL="0" indent="0">
              <a:lnSpc>
                <a:spcPct val="140000"/>
              </a:lnSpc>
              <a:spcBef>
                <a:spcPts val="0"/>
              </a:spcBef>
              <a:buNone/>
            </a:pPr>
            <a:endParaRPr lang="en-GB" sz="2600" dirty="0">
              <a:solidFill>
                <a:srgbClr val="102350"/>
              </a:solidFill>
              <a:latin typeface="Century Gothic" panose="020B0502020202020204" pitchFamily="34" charset="0"/>
            </a:endParaRPr>
          </a:p>
          <a:p>
            <a:pPr marL="0" indent="0">
              <a:lnSpc>
                <a:spcPct val="140000"/>
              </a:lnSpc>
              <a:spcBef>
                <a:spcPts val="0"/>
              </a:spcBef>
              <a:buNone/>
            </a:pPr>
            <a:r>
              <a:rPr lang="en-GB" sz="2800" dirty="0">
                <a:solidFill>
                  <a:srgbClr val="102350"/>
                </a:solidFill>
                <a:latin typeface="Century Gothic" panose="020B0502020202020204" pitchFamily="34" charset="0"/>
              </a:rPr>
              <a:t>Using the knowledge generated during the ‘supporting coping’ phase, explore options for accessing those activities which someone has identified will support them to cope. This could involve contacting organisations to find out more about what they can offer to make the information and the prospect of engagement more accessible.</a:t>
            </a:r>
          </a:p>
        </p:txBody>
      </p:sp>
    </p:spTree>
    <p:extLst>
      <p:ext uri="{BB962C8B-B14F-4D97-AF65-F5344CB8AC3E}">
        <p14:creationId xmlns:p14="http://schemas.microsoft.com/office/powerpoint/2010/main" val="301094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429459"/>
          </a:xfrm>
        </p:spPr>
        <p:txBody>
          <a:bodyPr>
            <a:normAutofit fontScale="90000"/>
          </a:bodyPr>
          <a:lstStyle/>
          <a:p>
            <a:r>
              <a:rPr lang="en-US" dirty="0">
                <a:latin typeface="Century Gothic" panose="020B0502020202020204" pitchFamily="34" charset="0"/>
              </a:rPr>
              <a:t>Engagement: </a:t>
            </a:r>
            <a:br>
              <a:rPr lang="en-US" dirty="0">
                <a:latin typeface="Century Gothic" panose="020B0502020202020204" pitchFamily="34" charset="0"/>
              </a:rPr>
            </a:br>
            <a:r>
              <a:rPr lang="en-US" dirty="0">
                <a:latin typeface="Century Gothic" panose="020B0502020202020204" pitchFamily="34" charset="0"/>
              </a:rPr>
              <a:t>creating an </a:t>
            </a:r>
            <a:r>
              <a:rPr lang="en-US" dirty="0" err="1">
                <a:latin typeface="Century Gothic" panose="020B0502020202020204" pitchFamily="34" charset="0"/>
              </a:rPr>
              <a:t>individualised</a:t>
            </a:r>
            <a:r>
              <a:rPr lang="en-US" dirty="0">
                <a:latin typeface="Century Gothic" panose="020B0502020202020204" pitchFamily="34" charset="0"/>
              </a:rPr>
              <a:t> plan of support</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83981"/>
            <a:ext cx="11099800" cy="6650945"/>
          </a:xfrm>
        </p:spPr>
        <p:txBody>
          <a:bodyPr anchor="t">
            <a:normAutofit fontScale="92500"/>
          </a:bodyPr>
          <a:lstStyle/>
          <a:p>
            <a:pPr marL="0" indent="0">
              <a:lnSpc>
                <a:spcPct val="130000"/>
              </a:lnSpc>
              <a:spcBef>
                <a:spcPts val="0"/>
              </a:spcBef>
              <a:buNone/>
            </a:pPr>
            <a:r>
              <a:rPr lang="en-GB" sz="2200" dirty="0">
                <a:solidFill>
                  <a:srgbClr val="102350"/>
                </a:solidFill>
                <a:latin typeface="Century Gothic" panose="020B0502020202020204" pitchFamily="34" charset="0"/>
              </a:rPr>
              <a:t>To promote engagement with other services it can be beneficial to create an individualised support plan detailing the services and activities which you have found. This should also include information about how best they can be accessed, any restrictions or waiting times and what they might expect from the organisation.</a:t>
            </a:r>
          </a:p>
          <a:p>
            <a:pPr marL="0" indent="0">
              <a:lnSpc>
                <a:spcPct val="130000"/>
              </a:lnSpc>
              <a:spcBef>
                <a:spcPts val="0"/>
              </a:spcBef>
              <a:buNone/>
            </a:pPr>
            <a:r>
              <a:rPr lang="en-GB" sz="2200" dirty="0">
                <a:solidFill>
                  <a:srgbClr val="102350"/>
                </a:solidFill>
                <a:latin typeface="Century Gothic" panose="020B0502020202020204" pitchFamily="34" charset="0"/>
              </a:rPr>
              <a:t> </a:t>
            </a:r>
          </a:p>
          <a:p>
            <a:pPr marL="0" indent="0">
              <a:lnSpc>
                <a:spcPct val="130000"/>
              </a:lnSpc>
              <a:spcBef>
                <a:spcPts val="0"/>
              </a:spcBef>
              <a:buNone/>
            </a:pPr>
            <a:r>
              <a:rPr lang="en-GB" sz="2200" dirty="0">
                <a:solidFill>
                  <a:srgbClr val="102350"/>
                </a:solidFill>
                <a:latin typeface="Century Gothic" panose="020B0502020202020204" pitchFamily="34" charset="0"/>
              </a:rPr>
              <a:t>Writing down this information in the form of a letter can often help to personalise it and also to reiterate that when and if someone wishes to engage with these options should be their own choice, when they feel ready to do so.</a:t>
            </a:r>
          </a:p>
          <a:p>
            <a:pPr marL="0" indent="0">
              <a:lnSpc>
                <a:spcPct val="130000"/>
              </a:lnSpc>
              <a:spcBef>
                <a:spcPts val="0"/>
              </a:spcBef>
              <a:buNone/>
            </a:pPr>
            <a:endParaRPr lang="en-GB" sz="2200" dirty="0">
              <a:solidFill>
                <a:srgbClr val="102350"/>
              </a:solidFill>
              <a:latin typeface="Century Gothic" panose="020B0502020202020204" pitchFamily="34" charset="0"/>
            </a:endParaRPr>
          </a:p>
          <a:p>
            <a:pPr marL="0" indent="0">
              <a:lnSpc>
                <a:spcPct val="130000"/>
              </a:lnSpc>
              <a:spcBef>
                <a:spcPts val="0"/>
              </a:spcBef>
              <a:buNone/>
            </a:pPr>
            <a:r>
              <a:rPr lang="en-GB" sz="2200" dirty="0">
                <a:solidFill>
                  <a:srgbClr val="102350"/>
                </a:solidFill>
                <a:latin typeface="Century Gothic" panose="020B0502020202020204" pitchFamily="34" charset="0"/>
              </a:rPr>
              <a:t>In creating an individualised plan of support it is also important to remember that you are working in collaboration with someone, you should encourage them to take an active part in identifying other services or organisations that they would like to work/be involved with. Don’t assume that you know what they need or want, check this first, someone will be more likely to engage and remain engage with activities if it is actually what they need and want to do, only they can decide this.</a:t>
            </a:r>
          </a:p>
          <a:p>
            <a:pPr marL="0" indent="0">
              <a:lnSpc>
                <a:spcPct val="140000"/>
              </a:lnSpc>
              <a:spcBef>
                <a:spcPts val="0"/>
              </a:spcBef>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70540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1429459"/>
          </a:xfrm>
        </p:spPr>
        <p:txBody>
          <a:bodyPr>
            <a:normAutofit/>
          </a:bodyPr>
          <a:lstStyle/>
          <a:p>
            <a:r>
              <a:rPr lang="en-US" dirty="0">
                <a:latin typeface="Century Gothic" panose="020B0502020202020204" pitchFamily="34" charset="0"/>
              </a:rPr>
              <a:t>A trauma informed approach to structuring support</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83981"/>
            <a:ext cx="11099800" cy="6650945"/>
          </a:xfrm>
        </p:spPr>
        <p:txBody>
          <a:bodyPr anchor="t">
            <a:noAutofit/>
          </a:bodyPr>
          <a:lstStyle/>
          <a:p>
            <a:pPr marL="0" indent="0" algn="ctr">
              <a:lnSpc>
                <a:spcPct val="120000"/>
              </a:lnSpc>
              <a:spcBef>
                <a:spcPts val="0"/>
              </a:spcBef>
              <a:buNone/>
            </a:pPr>
            <a:r>
              <a:rPr lang="en-GB" sz="2800" i="1" dirty="0">
                <a:solidFill>
                  <a:srgbClr val="102350"/>
                </a:solidFill>
                <a:latin typeface="Century Gothic" panose="020B0502020202020204" pitchFamily="34" charset="0"/>
              </a:rPr>
              <a:t>‘The first principle of recovery is empowerment of the survivor. She must be the author and arbiter of her own recovery. Others may offer advice, support, assistance, affection, and care, but not cure.</a:t>
            </a:r>
            <a:br>
              <a:rPr lang="en-GB" sz="2800" i="1" dirty="0">
                <a:solidFill>
                  <a:srgbClr val="102350"/>
                </a:solidFill>
                <a:latin typeface="Century Gothic" panose="020B0502020202020204" pitchFamily="34" charset="0"/>
              </a:rPr>
            </a:br>
            <a:br>
              <a:rPr lang="en-GB" sz="2800" i="1" dirty="0">
                <a:solidFill>
                  <a:srgbClr val="102350"/>
                </a:solidFill>
                <a:latin typeface="Century Gothic" panose="020B0502020202020204" pitchFamily="34" charset="0"/>
              </a:rPr>
            </a:br>
            <a:r>
              <a:rPr lang="en-GB" sz="2800" i="1" dirty="0">
                <a:solidFill>
                  <a:srgbClr val="102350"/>
                </a:solidFill>
                <a:latin typeface="Century Gothic" panose="020B0502020202020204" pitchFamily="34" charset="0"/>
              </a:rPr>
              <a:t>Many benevolent and well-intentioned attempts to assist the survivor flounder because this basic principle of empowerment is not observed. No intervention that takes power away from the survivor can possibly foster her recovery, no matter how much it appears to be in her immediate best interest.’</a:t>
            </a:r>
          </a:p>
          <a:p>
            <a:pPr marL="0" indent="0" algn="ctr">
              <a:lnSpc>
                <a:spcPct val="120000"/>
              </a:lnSpc>
              <a:spcBef>
                <a:spcPts val="0"/>
              </a:spcBef>
              <a:buNone/>
            </a:pPr>
            <a:br>
              <a:rPr lang="en-GB" sz="2800" dirty="0">
                <a:solidFill>
                  <a:srgbClr val="102350"/>
                </a:solidFill>
                <a:latin typeface="Century Gothic" panose="020B0502020202020204" pitchFamily="34" charset="0"/>
              </a:rPr>
            </a:br>
            <a:r>
              <a:rPr lang="en-GB" sz="2800" dirty="0">
                <a:solidFill>
                  <a:srgbClr val="102350"/>
                </a:solidFill>
                <a:latin typeface="Century Gothic" panose="020B0502020202020204" pitchFamily="34" charset="0"/>
              </a:rPr>
              <a:t>Judith Lewis Herman</a:t>
            </a:r>
          </a:p>
        </p:txBody>
      </p:sp>
    </p:spTree>
    <p:extLst>
      <p:ext uri="{BB962C8B-B14F-4D97-AF65-F5344CB8AC3E}">
        <p14:creationId xmlns:p14="http://schemas.microsoft.com/office/powerpoint/2010/main" val="42650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897831"/>
          </a:xfrm>
        </p:spPr>
        <p:txBody>
          <a:bodyPr>
            <a:normAutofit/>
          </a:bodyPr>
          <a:lstStyle/>
          <a:p>
            <a:r>
              <a:rPr lang="en-US" dirty="0">
                <a:latin typeface="Century Gothic" panose="020B0502020202020204" pitchFamily="34" charset="0"/>
              </a:rPr>
              <a:t>Using the sense model in practice</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403499"/>
            <a:ext cx="11099800" cy="7331428"/>
          </a:xfrm>
        </p:spPr>
        <p:txBody>
          <a:bodyPr anchor="t">
            <a:noAutofit/>
          </a:bodyPr>
          <a:lstStyle/>
          <a:p>
            <a:pPr marL="0" indent="0">
              <a:lnSpc>
                <a:spcPct val="120000"/>
              </a:lnSpc>
              <a:spcBef>
                <a:spcPts val="0"/>
              </a:spcBef>
              <a:buNone/>
            </a:pPr>
            <a:r>
              <a:rPr lang="en-GB" sz="2800" dirty="0">
                <a:solidFill>
                  <a:srgbClr val="102350"/>
                </a:solidFill>
                <a:latin typeface="Century Gothic" panose="020B0502020202020204" pitchFamily="34" charset="0"/>
              </a:rPr>
              <a:t>The SENSE model can be applied in a number of different ways depending on the needs of the organisation.</a:t>
            </a:r>
          </a:p>
          <a:p>
            <a:pPr marL="0" indent="0">
              <a:lnSpc>
                <a:spcPct val="120000"/>
              </a:lnSpc>
              <a:spcBef>
                <a:spcPts val="0"/>
              </a:spcBef>
              <a:buNone/>
            </a:pPr>
            <a:endParaRPr lang="en-GB" sz="2800" dirty="0">
              <a:solidFill>
                <a:srgbClr val="102350"/>
              </a:solidFill>
              <a:latin typeface="Century Gothic" panose="020B0502020202020204" pitchFamily="34" charset="0"/>
            </a:endParaRPr>
          </a:p>
          <a:p>
            <a:pPr marL="0" indent="0">
              <a:lnSpc>
                <a:spcPct val="120000"/>
              </a:lnSpc>
              <a:spcBef>
                <a:spcPts val="0"/>
              </a:spcBef>
              <a:buNone/>
            </a:pPr>
            <a:r>
              <a:rPr lang="en-GB" sz="2800" dirty="0">
                <a:solidFill>
                  <a:srgbClr val="102350"/>
                </a:solidFill>
                <a:latin typeface="Century Gothic" panose="020B0502020202020204" pitchFamily="34" charset="0"/>
              </a:rPr>
              <a:t>For example it can be used to:</a:t>
            </a:r>
          </a:p>
          <a:p>
            <a:pPr marL="0" indent="0">
              <a:lnSpc>
                <a:spcPct val="120000"/>
              </a:lnSpc>
              <a:spcBef>
                <a:spcPts val="0"/>
              </a:spcBef>
              <a:buNone/>
            </a:pPr>
            <a:r>
              <a:rPr lang="en-GB" sz="2800" dirty="0">
                <a:solidFill>
                  <a:srgbClr val="102350"/>
                </a:solidFill>
                <a:latin typeface="Century Gothic" panose="020B0502020202020204" pitchFamily="34" charset="0"/>
              </a:rPr>
              <a:t> </a:t>
            </a:r>
          </a:p>
          <a:p>
            <a:pPr>
              <a:lnSpc>
                <a:spcPct val="120000"/>
              </a:lnSpc>
              <a:spcBef>
                <a:spcPts val="0"/>
              </a:spcBef>
              <a:buSzPct val="100000"/>
            </a:pPr>
            <a:r>
              <a:rPr lang="en-GB" sz="2800" dirty="0">
                <a:solidFill>
                  <a:srgbClr val="102350"/>
                </a:solidFill>
                <a:latin typeface="Century Gothic" panose="020B0502020202020204" pitchFamily="34" charset="0"/>
              </a:rPr>
              <a:t>Structure trauma informed conversations</a:t>
            </a:r>
          </a:p>
          <a:p>
            <a:pPr>
              <a:lnSpc>
                <a:spcPct val="120000"/>
              </a:lnSpc>
              <a:spcBef>
                <a:spcPts val="0"/>
              </a:spcBef>
              <a:buSzPct val="100000"/>
            </a:pPr>
            <a:r>
              <a:rPr lang="en-GB" sz="2800" dirty="0">
                <a:solidFill>
                  <a:srgbClr val="102350"/>
                </a:solidFill>
                <a:latin typeface="Century Gothic" panose="020B0502020202020204" pitchFamily="34" charset="0"/>
              </a:rPr>
              <a:t>Provide a series of trauma informed sessional interventions (SENSE 8+2)</a:t>
            </a:r>
          </a:p>
          <a:p>
            <a:pPr>
              <a:lnSpc>
                <a:spcPct val="120000"/>
              </a:lnSpc>
              <a:spcBef>
                <a:spcPts val="0"/>
              </a:spcBef>
              <a:buSzPct val="100000"/>
            </a:pPr>
            <a:r>
              <a:rPr lang="en-GB" sz="2800" dirty="0">
                <a:solidFill>
                  <a:srgbClr val="102350"/>
                </a:solidFill>
                <a:latin typeface="Century Gothic" panose="020B0502020202020204" pitchFamily="34" charset="0"/>
              </a:rPr>
              <a:t>Offer crisis support across 3-4 interventions</a:t>
            </a:r>
          </a:p>
          <a:p>
            <a:pPr>
              <a:lnSpc>
                <a:spcPct val="120000"/>
              </a:lnSpc>
              <a:spcBef>
                <a:spcPts val="0"/>
              </a:spcBef>
              <a:buSzPct val="100000"/>
            </a:pPr>
            <a:r>
              <a:rPr lang="en-GB" sz="2800" dirty="0">
                <a:solidFill>
                  <a:srgbClr val="102350"/>
                </a:solidFill>
                <a:latin typeface="Century Gothic" panose="020B0502020202020204" pitchFamily="34" charset="0"/>
              </a:rPr>
              <a:t>Create additional support pathways for family members (SENSE 3)</a:t>
            </a:r>
          </a:p>
          <a:p>
            <a:pPr marL="0" indent="0" algn="ctr">
              <a:lnSpc>
                <a:spcPct val="120000"/>
              </a:lnSpc>
              <a:spcBef>
                <a:spcPts val="0"/>
              </a:spcBef>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8092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897831"/>
          </a:xfrm>
        </p:spPr>
        <p:txBody>
          <a:bodyPr>
            <a:normAutofit/>
          </a:bodyPr>
          <a:lstStyle/>
          <a:p>
            <a:r>
              <a:rPr lang="en-US" dirty="0">
                <a:latin typeface="Century Gothic" panose="020B0502020202020204" pitchFamily="34" charset="0"/>
              </a:rPr>
              <a:t>Planning sessional interventions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403499"/>
            <a:ext cx="11099800" cy="7331428"/>
          </a:xfrm>
        </p:spPr>
        <p:txBody>
          <a:bodyPr anchor="t">
            <a:noAutofit/>
          </a:bodyPr>
          <a:lstStyle/>
          <a:p>
            <a:pPr marL="0" indent="0">
              <a:lnSpc>
                <a:spcPct val="120000"/>
              </a:lnSpc>
              <a:spcBef>
                <a:spcPts val="0"/>
              </a:spcBef>
              <a:buNone/>
            </a:pPr>
            <a:r>
              <a:rPr lang="en-GB" sz="2000" dirty="0">
                <a:solidFill>
                  <a:srgbClr val="102350"/>
                </a:solidFill>
                <a:latin typeface="Century Gothic" panose="020B0502020202020204" pitchFamily="34" charset="0"/>
              </a:rPr>
              <a:t>It can be helpful to create an agenda for each session together with the person you are supporting.</a:t>
            </a:r>
          </a:p>
          <a:p>
            <a:pPr marL="0" indent="0">
              <a:lnSpc>
                <a:spcPct val="120000"/>
              </a:lnSpc>
              <a:spcBef>
                <a:spcPts val="0"/>
              </a:spcBef>
              <a:buNone/>
            </a:pPr>
            <a:r>
              <a:rPr lang="en-GB" sz="2000" dirty="0">
                <a:solidFill>
                  <a:srgbClr val="102350"/>
                </a:solidFill>
                <a:latin typeface="Century Gothic" panose="020B0502020202020204" pitchFamily="34" charset="0"/>
              </a:rPr>
              <a:t> </a:t>
            </a:r>
          </a:p>
          <a:p>
            <a:pPr marL="0" indent="0">
              <a:lnSpc>
                <a:spcPct val="120000"/>
              </a:lnSpc>
              <a:spcBef>
                <a:spcPts val="0"/>
              </a:spcBef>
              <a:buNone/>
            </a:pPr>
            <a:r>
              <a:rPr lang="en-GB" sz="2000" dirty="0">
                <a:solidFill>
                  <a:srgbClr val="102350"/>
                </a:solidFill>
                <a:latin typeface="Century Gothic" panose="020B0502020202020204" pitchFamily="34" charset="0"/>
              </a:rPr>
              <a:t>Ideally, each session should also end with setting an agenda for the next session but it is useful to check at the beginning that it is still relevant (remember that things may have changed since the last session)</a:t>
            </a:r>
          </a:p>
          <a:p>
            <a:pPr marL="0" indent="0">
              <a:lnSpc>
                <a:spcPct val="120000"/>
              </a:lnSpc>
              <a:spcBef>
                <a:spcPts val="0"/>
              </a:spcBef>
              <a:buNone/>
            </a:pPr>
            <a:r>
              <a:rPr lang="en-GB" sz="2000" dirty="0">
                <a:solidFill>
                  <a:srgbClr val="102350"/>
                </a:solidFill>
                <a:latin typeface="Century Gothic" panose="020B0502020202020204" pitchFamily="34" charset="0"/>
              </a:rPr>
              <a:t> </a:t>
            </a:r>
          </a:p>
          <a:p>
            <a:pPr marL="0" indent="0">
              <a:lnSpc>
                <a:spcPct val="120000"/>
              </a:lnSpc>
              <a:spcBef>
                <a:spcPts val="0"/>
              </a:spcBef>
              <a:buNone/>
            </a:pPr>
            <a:r>
              <a:rPr lang="en-GB" sz="2000" dirty="0">
                <a:solidFill>
                  <a:srgbClr val="102350"/>
                </a:solidFill>
                <a:latin typeface="Century Gothic" panose="020B0502020202020204" pitchFamily="34" charset="0"/>
              </a:rPr>
              <a:t>You could also ask:</a:t>
            </a:r>
          </a:p>
          <a:p>
            <a:pPr>
              <a:lnSpc>
                <a:spcPct val="120000"/>
              </a:lnSpc>
              <a:spcBef>
                <a:spcPts val="0"/>
              </a:spcBef>
              <a:buSzPct val="100000"/>
            </a:pPr>
            <a:r>
              <a:rPr lang="en-GB" sz="2000" dirty="0">
                <a:solidFill>
                  <a:srgbClr val="102350"/>
                </a:solidFill>
                <a:latin typeface="Century Gothic" panose="020B0502020202020204" pitchFamily="34" charset="0"/>
              </a:rPr>
              <a:t>What else would it be helpful to focus on today?</a:t>
            </a:r>
          </a:p>
          <a:p>
            <a:pPr>
              <a:lnSpc>
                <a:spcPct val="120000"/>
              </a:lnSpc>
              <a:spcBef>
                <a:spcPts val="0"/>
              </a:spcBef>
              <a:buSzPct val="100000"/>
            </a:pPr>
            <a:r>
              <a:rPr lang="en-GB" sz="2000" dirty="0">
                <a:solidFill>
                  <a:srgbClr val="102350"/>
                </a:solidFill>
                <a:latin typeface="Century Gothic" panose="020B0502020202020204" pitchFamily="34" charset="0"/>
              </a:rPr>
              <a:t>What do you need from today’s session?</a:t>
            </a:r>
          </a:p>
          <a:p>
            <a:pPr marL="0" indent="0">
              <a:lnSpc>
                <a:spcPct val="120000"/>
              </a:lnSpc>
              <a:spcBef>
                <a:spcPts val="0"/>
              </a:spcBef>
              <a:buNone/>
            </a:pPr>
            <a:r>
              <a:rPr lang="en-GB" sz="2000" dirty="0">
                <a:solidFill>
                  <a:srgbClr val="102350"/>
                </a:solidFill>
                <a:latin typeface="Century Gothic" panose="020B0502020202020204" pitchFamily="34" charset="0"/>
              </a:rPr>
              <a:t> </a:t>
            </a:r>
          </a:p>
          <a:p>
            <a:pPr marL="0" indent="0">
              <a:lnSpc>
                <a:spcPct val="120000"/>
              </a:lnSpc>
              <a:spcBef>
                <a:spcPts val="0"/>
              </a:spcBef>
              <a:buNone/>
            </a:pPr>
            <a:r>
              <a:rPr lang="en-GB" sz="2000" dirty="0">
                <a:solidFill>
                  <a:srgbClr val="102350"/>
                </a:solidFill>
                <a:latin typeface="Century Gothic" panose="020B0502020202020204" pitchFamily="34" charset="0"/>
              </a:rPr>
              <a:t>Remember to introduce choices and restore a sense of control wherever you can.</a:t>
            </a:r>
          </a:p>
          <a:p>
            <a:pPr marL="0" indent="0">
              <a:lnSpc>
                <a:spcPct val="120000"/>
              </a:lnSpc>
              <a:spcBef>
                <a:spcPts val="0"/>
              </a:spcBef>
              <a:buNone/>
            </a:pPr>
            <a:r>
              <a:rPr lang="en-GB" sz="2000" dirty="0">
                <a:solidFill>
                  <a:srgbClr val="102350"/>
                </a:solidFill>
                <a:latin typeface="Century Gothic" panose="020B0502020202020204" pitchFamily="34" charset="0"/>
              </a:rPr>
              <a:t> </a:t>
            </a:r>
          </a:p>
          <a:p>
            <a:pPr marL="0" indent="0">
              <a:lnSpc>
                <a:spcPct val="120000"/>
              </a:lnSpc>
              <a:spcBef>
                <a:spcPts val="0"/>
              </a:spcBef>
              <a:buNone/>
            </a:pPr>
            <a:r>
              <a:rPr lang="en-GB" sz="2000" dirty="0">
                <a:solidFill>
                  <a:srgbClr val="102350"/>
                </a:solidFill>
                <a:latin typeface="Century Gothic" panose="020B0502020202020204" pitchFamily="34" charset="0"/>
              </a:rPr>
              <a:t>A trauma informed approach is about meeting someone where they are at and supporting them to cope.</a:t>
            </a:r>
          </a:p>
          <a:p>
            <a:pPr marL="0" indent="0">
              <a:lnSpc>
                <a:spcPct val="120000"/>
              </a:lnSpc>
              <a:spcBef>
                <a:spcPts val="0"/>
              </a:spcBef>
              <a:buNone/>
            </a:pPr>
            <a:r>
              <a:rPr lang="en-GB" sz="2000" dirty="0">
                <a:solidFill>
                  <a:srgbClr val="102350"/>
                </a:solidFill>
                <a:latin typeface="Century Gothic" panose="020B0502020202020204" pitchFamily="34" charset="0"/>
              </a:rPr>
              <a:t> </a:t>
            </a:r>
          </a:p>
          <a:p>
            <a:pPr marL="0" indent="0">
              <a:lnSpc>
                <a:spcPct val="120000"/>
              </a:lnSpc>
              <a:spcBef>
                <a:spcPts val="0"/>
              </a:spcBef>
              <a:buNone/>
            </a:pPr>
            <a:r>
              <a:rPr lang="en-GB" sz="2000" dirty="0">
                <a:solidFill>
                  <a:srgbClr val="102350"/>
                </a:solidFill>
                <a:latin typeface="Century Gothic" panose="020B0502020202020204" pitchFamily="34" charset="0"/>
              </a:rPr>
              <a:t>Try to maintain a flexible approach which allows the focus of the session to change in response to someone’s needs. It is their space and about what they need to do, rather than what you need to do.</a:t>
            </a:r>
          </a:p>
          <a:p>
            <a:pPr marL="0" indent="0" algn="ctr">
              <a:lnSpc>
                <a:spcPct val="120000"/>
              </a:lnSpc>
              <a:spcBef>
                <a:spcPts val="0"/>
              </a:spcBef>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411909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389467" y="863142"/>
            <a:ext cx="6908800" cy="2273300"/>
          </a:xfrm>
        </p:spPr>
        <p:txBody>
          <a:bodyPr anchor="t">
            <a:normAutofit/>
          </a:bodyPr>
          <a:lstStyle/>
          <a:p>
            <a:r>
              <a:rPr lang="en-US" sz="3000" dirty="0">
                <a:latin typeface="Century Gothic" panose="020B0502020202020204" pitchFamily="34" charset="0"/>
              </a:rPr>
              <a:t>EMPATHY, SYMPATHY AND IDENTIFICATION: </a:t>
            </a:r>
            <a:br>
              <a:rPr lang="en-US" sz="3000" dirty="0">
                <a:latin typeface="Century Gothic" panose="020B0502020202020204" pitchFamily="34" charset="0"/>
              </a:rPr>
            </a:br>
            <a:r>
              <a:rPr lang="en-US" sz="3000" dirty="0">
                <a:latin typeface="Century Gothic" panose="020B0502020202020204" pitchFamily="34" charset="0"/>
              </a:rPr>
              <a:t>UNDERSTANDING THE DIFFERENCES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510117" y="3627509"/>
            <a:ext cx="6667500" cy="4972508"/>
          </a:xfrm>
        </p:spPr>
        <p:txBody>
          <a:bodyPr anchor="t">
            <a:normAutofit/>
          </a:bodyPr>
          <a:lstStyle/>
          <a:p>
            <a:pPr marL="0" indent="0" algn="ctr" fontAlgn="base">
              <a:lnSpc>
                <a:spcPct val="120000"/>
              </a:lnSpc>
              <a:spcBef>
                <a:spcPts val="0"/>
              </a:spcBef>
              <a:buNone/>
            </a:pPr>
            <a:r>
              <a:rPr lang="en-GB" sz="2600" i="1" dirty="0">
                <a:solidFill>
                  <a:srgbClr val="102350"/>
                </a:solidFill>
                <a:latin typeface="Century Gothic" panose="020B0502020202020204" pitchFamily="34" charset="0"/>
              </a:rPr>
              <a:t>Empathy is simply listening, holding space, withholding judgment, emotionally connecting, and communicating that incredibly healing message of you’re not alone</a:t>
            </a:r>
          </a:p>
          <a:p>
            <a:pPr marL="0" indent="0" algn="ctr" fontAlgn="base">
              <a:lnSpc>
                <a:spcPct val="120000"/>
              </a:lnSpc>
              <a:spcBef>
                <a:spcPts val="0"/>
              </a:spcBef>
              <a:buNone/>
            </a:pPr>
            <a:endParaRPr lang="en-GB" sz="2600" dirty="0">
              <a:solidFill>
                <a:srgbClr val="102350"/>
              </a:solidFill>
              <a:latin typeface="Century Gothic" panose="020B0502020202020204" pitchFamily="34" charset="0"/>
            </a:endParaRPr>
          </a:p>
          <a:p>
            <a:pPr marL="0" indent="0" algn="ctr" fontAlgn="base">
              <a:lnSpc>
                <a:spcPct val="120000"/>
              </a:lnSpc>
              <a:spcBef>
                <a:spcPts val="0"/>
              </a:spcBef>
              <a:buNone/>
            </a:pPr>
            <a:r>
              <a:rPr lang="en-GB" sz="2600" dirty="0" err="1">
                <a:solidFill>
                  <a:srgbClr val="102350"/>
                </a:solidFill>
                <a:latin typeface="Century Gothic" panose="020B0502020202020204" pitchFamily="34" charset="0"/>
              </a:rPr>
              <a:t>Brene</a:t>
            </a:r>
            <a:r>
              <a:rPr lang="en-GB" sz="2600" dirty="0">
                <a:solidFill>
                  <a:srgbClr val="102350"/>
                </a:solidFill>
                <a:latin typeface="Century Gothic" panose="020B0502020202020204" pitchFamily="34" charset="0"/>
              </a:rPr>
              <a:t> Brown</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pic>
        <p:nvPicPr>
          <p:cNvPr id="4" name="Picture 3">
            <a:extLst>
              <a:ext uri="{FF2B5EF4-FFF2-40B4-BE49-F238E27FC236}">
                <a16:creationId xmlns:a16="http://schemas.microsoft.com/office/drawing/2014/main" id="{990A59C7-E93B-F84F-8283-C7C9350FD693}"/>
              </a:ext>
            </a:extLst>
          </p:cNvPr>
          <p:cNvPicPr>
            <a:picLocks noChangeAspect="1"/>
          </p:cNvPicPr>
          <p:nvPr/>
        </p:nvPicPr>
        <p:blipFill>
          <a:blip r:embed="rId2"/>
          <a:stretch>
            <a:fillRect/>
          </a:stretch>
        </p:blipFill>
        <p:spPr>
          <a:xfrm>
            <a:off x="7619999" y="152400"/>
            <a:ext cx="5304773" cy="9601200"/>
          </a:xfrm>
          <a:prstGeom prst="rect">
            <a:avLst/>
          </a:prstGeom>
        </p:spPr>
      </p:pic>
      <p:pic>
        <p:nvPicPr>
          <p:cNvPr id="5" name="Picture 4">
            <a:extLst>
              <a:ext uri="{FF2B5EF4-FFF2-40B4-BE49-F238E27FC236}">
                <a16:creationId xmlns:a16="http://schemas.microsoft.com/office/drawing/2014/main" id="{67871603-CD12-3346-B65E-5D11A012321E}"/>
              </a:ext>
            </a:extLst>
          </p:cNvPr>
          <p:cNvPicPr>
            <a:picLocks noChangeAspect="1"/>
          </p:cNvPicPr>
          <p:nvPr/>
        </p:nvPicPr>
        <p:blipFill>
          <a:blip r:embed="rId2"/>
          <a:stretch>
            <a:fillRect/>
          </a:stretch>
        </p:blipFill>
        <p:spPr>
          <a:xfrm>
            <a:off x="7599298" y="0"/>
            <a:ext cx="5388976" cy="9753600"/>
          </a:xfrm>
          <a:prstGeom prst="rect">
            <a:avLst/>
          </a:prstGeom>
        </p:spPr>
      </p:pic>
    </p:spTree>
    <p:extLst>
      <p:ext uri="{BB962C8B-B14F-4D97-AF65-F5344CB8AC3E}">
        <p14:creationId xmlns:p14="http://schemas.microsoft.com/office/powerpoint/2010/main" val="260483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897831"/>
          </a:xfrm>
        </p:spPr>
        <p:txBody>
          <a:bodyPr>
            <a:normAutofit fontScale="90000"/>
          </a:bodyPr>
          <a:lstStyle/>
          <a:p>
            <a:r>
              <a:rPr lang="en-US" dirty="0">
                <a:latin typeface="Century Gothic" panose="020B0502020202020204" pitchFamily="34" charset="0"/>
              </a:rPr>
              <a:t>Trauma informed approaches to measuring impact</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403499"/>
            <a:ext cx="11099800" cy="7331428"/>
          </a:xfrm>
        </p:spPr>
        <p:txBody>
          <a:bodyPr anchor="t">
            <a:noAutofit/>
          </a:bodyPr>
          <a:lstStyle/>
          <a:p>
            <a:pPr marL="0" indent="0">
              <a:lnSpc>
                <a:spcPct val="120000"/>
              </a:lnSpc>
              <a:spcBef>
                <a:spcPts val="0"/>
              </a:spcBef>
              <a:buNone/>
            </a:pPr>
            <a:r>
              <a:rPr lang="en-GB" sz="2200" dirty="0">
                <a:solidFill>
                  <a:srgbClr val="102350"/>
                </a:solidFill>
                <a:latin typeface="Century Gothic" panose="020B0502020202020204" pitchFamily="34" charset="0"/>
              </a:rPr>
              <a:t>Often measuring impact involves a pre-determined set of goals or outcomes, often agreed as part of the commissioning or funding arrangements.</a:t>
            </a:r>
          </a:p>
          <a:p>
            <a:pPr marL="0" indent="0">
              <a:lnSpc>
                <a:spcPct val="120000"/>
              </a:lnSpc>
              <a:spcBef>
                <a:spcPts val="0"/>
              </a:spcBef>
              <a:buNone/>
            </a:pPr>
            <a:r>
              <a:rPr lang="en-GB" sz="2200" dirty="0">
                <a:solidFill>
                  <a:srgbClr val="102350"/>
                </a:solidFill>
                <a:latin typeface="Century Gothic" panose="020B0502020202020204" pitchFamily="34" charset="0"/>
              </a:rPr>
              <a:t> </a:t>
            </a:r>
          </a:p>
          <a:p>
            <a:pPr marL="0" indent="0">
              <a:lnSpc>
                <a:spcPct val="120000"/>
              </a:lnSpc>
              <a:spcBef>
                <a:spcPts val="0"/>
              </a:spcBef>
              <a:buNone/>
            </a:pPr>
            <a:r>
              <a:rPr lang="en-GB" sz="2200" dirty="0">
                <a:solidFill>
                  <a:srgbClr val="102350"/>
                </a:solidFill>
                <a:latin typeface="Century Gothic" panose="020B0502020202020204" pitchFamily="34" charset="0"/>
              </a:rPr>
              <a:t>Instead, a trauma informed approach to measuring impact asks that those accessing our support services identify their own ‘goal’ or ‘motivation’ which they wish to achieve.</a:t>
            </a:r>
          </a:p>
          <a:p>
            <a:pPr marL="0" indent="0">
              <a:lnSpc>
                <a:spcPct val="120000"/>
              </a:lnSpc>
              <a:spcBef>
                <a:spcPts val="0"/>
              </a:spcBef>
              <a:buNone/>
            </a:pPr>
            <a:r>
              <a:rPr lang="en-GB" sz="2200" dirty="0">
                <a:solidFill>
                  <a:srgbClr val="102350"/>
                </a:solidFill>
                <a:latin typeface="Century Gothic" panose="020B0502020202020204" pitchFamily="34" charset="0"/>
              </a:rPr>
              <a:t> </a:t>
            </a:r>
          </a:p>
          <a:p>
            <a:pPr marL="0" indent="0">
              <a:lnSpc>
                <a:spcPct val="120000"/>
              </a:lnSpc>
              <a:spcBef>
                <a:spcPts val="0"/>
              </a:spcBef>
              <a:buNone/>
            </a:pPr>
            <a:r>
              <a:rPr lang="en-GB" sz="2200" dirty="0">
                <a:solidFill>
                  <a:srgbClr val="102350"/>
                </a:solidFill>
                <a:latin typeface="Century Gothic" panose="020B0502020202020204" pitchFamily="34" charset="0"/>
              </a:rPr>
              <a:t>Once this has been identified, they can be asked to rate themselves at various points throughout their engagement with the service using the below statements:</a:t>
            </a:r>
          </a:p>
          <a:p>
            <a:pPr marL="0" indent="0">
              <a:lnSpc>
                <a:spcPct val="120000"/>
              </a:lnSpc>
              <a:spcBef>
                <a:spcPts val="0"/>
              </a:spcBef>
              <a:buNone/>
            </a:pPr>
            <a:r>
              <a:rPr lang="en-GB" sz="2200" dirty="0">
                <a:solidFill>
                  <a:srgbClr val="102350"/>
                </a:solidFill>
                <a:latin typeface="Century Gothic" panose="020B0502020202020204" pitchFamily="34" charset="0"/>
              </a:rPr>
              <a:t> </a:t>
            </a:r>
          </a:p>
          <a:p>
            <a:pPr>
              <a:lnSpc>
                <a:spcPct val="120000"/>
              </a:lnSpc>
              <a:spcBef>
                <a:spcPts val="0"/>
              </a:spcBef>
              <a:buSzPct val="100000"/>
            </a:pPr>
            <a:r>
              <a:rPr lang="en-GB" sz="2200" i="1" dirty="0">
                <a:solidFill>
                  <a:srgbClr val="102350"/>
                </a:solidFill>
                <a:latin typeface="Century Gothic" panose="020B0502020202020204" pitchFamily="34" charset="0"/>
              </a:rPr>
              <a:t>‘I have not yet achieved this’</a:t>
            </a:r>
            <a:endParaRPr lang="en-GB" sz="2200" dirty="0">
              <a:solidFill>
                <a:srgbClr val="102350"/>
              </a:solidFill>
              <a:latin typeface="Century Gothic" panose="020B0502020202020204" pitchFamily="34" charset="0"/>
            </a:endParaRPr>
          </a:p>
          <a:p>
            <a:pPr>
              <a:lnSpc>
                <a:spcPct val="120000"/>
              </a:lnSpc>
              <a:spcBef>
                <a:spcPts val="0"/>
              </a:spcBef>
              <a:buSzPct val="100000"/>
            </a:pPr>
            <a:r>
              <a:rPr lang="en-GB" sz="2200" i="1" dirty="0">
                <a:solidFill>
                  <a:srgbClr val="102350"/>
                </a:solidFill>
                <a:latin typeface="Century Gothic" panose="020B0502020202020204" pitchFamily="34" charset="0"/>
              </a:rPr>
              <a:t>‘I am working towards achieving this’</a:t>
            </a:r>
            <a:endParaRPr lang="en-GB" sz="2200" dirty="0">
              <a:solidFill>
                <a:srgbClr val="102350"/>
              </a:solidFill>
              <a:latin typeface="Century Gothic" panose="020B0502020202020204" pitchFamily="34" charset="0"/>
            </a:endParaRPr>
          </a:p>
          <a:p>
            <a:pPr>
              <a:lnSpc>
                <a:spcPct val="120000"/>
              </a:lnSpc>
              <a:spcBef>
                <a:spcPts val="0"/>
              </a:spcBef>
              <a:buSzPct val="100000"/>
            </a:pPr>
            <a:r>
              <a:rPr lang="en-GB" sz="2200" i="1" dirty="0">
                <a:solidFill>
                  <a:srgbClr val="102350"/>
                </a:solidFill>
                <a:latin typeface="Century Gothic" panose="020B0502020202020204" pitchFamily="34" charset="0"/>
              </a:rPr>
              <a:t>‘I have achieved this!’</a:t>
            </a:r>
            <a:endParaRPr lang="en-GB" sz="2200" dirty="0">
              <a:solidFill>
                <a:srgbClr val="102350"/>
              </a:solidFill>
              <a:latin typeface="Century Gothic" panose="020B0502020202020204" pitchFamily="34" charset="0"/>
            </a:endParaRPr>
          </a:p>
          <a:p>
            <a:pPr marL="0" indent="0">
              <a:lnSpc>
                <a:spcPct val="120000"/>
              </a:lnSpc>
              <a:spcBef>
                <a:spcPts val="0"/>
              </a:spcBef>
              <a:buNone/>
            </a:pPr>
            <a:r>
              <a:rPr lang="en-GB" sz="2200" dirty="0">
                <a:solidFill>
                  <a:srgbClr val="102350"/>
                </a:solidFill>
                <a:latin typeface="Century Gothic" panose="020B0502020202020204" pitchFamily="34" charset="0"/>
              </a:rPr>
              <a:t> </a:t>
            </a:r>
          </a:p>
          <a:p>
            <a:pPr marL="0" indent="0">
              <a:lnSpc>
                <a:spcPct val="120000"/>
              </a:lnSpc>
              <a:spcBef>
                <a:spcPts val="0"/>
              </a:spcBef>
              <a:buNone/>
            </a:pPr>
            <a:r>
              <a:rPr lang="en-GB" sz="2200" dirty="0">
                <a:solidFill>
                  <a:srgbClr val="102350"/>
                </a:solidFill>
                <a:latin typeface="Century Gothic" panose="020B0502020202020204" pitchFamily="34" charset="0"/>
              </a:rPr>
              <a:t>This allows for a strength-based outcome measure which is designed to recognise and celebrate resilience and coping. It also provides a standardised measure of progress and impact across the whole service and a useful way of checking that the support is meeting the needs of beneficiaries, as identified by themselves.</a:t>
            </a:r>
          </a:p>
          <a:p>
            <a:pPr marL="0" indent="0" algn="ctr">
              <a:lnSpc>
                <a:spcPct val="120000"/>
              </a:lnSpc>
              <a:spcBef>
                <a:spcPts val="0"/>
              </a:spcBef>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11526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897831"/>
          </a:xfrm>
        </p:spPr>
        <p:txBody>
          <a:bodyPr>
            <a:normAutofit fontScale="90000"/>
          </a:bodyPr>
          <a:lstStyle/>
          <a:p>
            <a:r>
              <a:rPr lang="en-US" dirty="0">
                <a:latin typeface="Century Gothic" panose="020B0502020202020204" pitchFamily="34" charset="0"/>
              </a:rPr>
              <a:t>Barriers to developing Trauma informed approaches to practice</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220685"/>
            <a:ext cx="11099800" cy="6514241"/>
          </a:xfrm>
        </p:spPr>
        <p:txBody>
          <a:bodyPr anchor="t">
            <a:noAutofit/>
          </a:bodyPr>
          <a:lstStyle/>
          <a:p>
            <a:pPr>
              <a:lnSpc>
                <a:spcPct val="120000"/>
              </a:lnSpc>
              <a:spcBef>
                <a:spcPts val="0"/>
              </a:spcBef>
              <a:buSzPct val="100000"/>
            </a:pPr>
            <a:r>
              <a:rPr lang="en-GB" sz="2800" dirty="0">
                <a:solidFill>
                  <a:srgbClr val="102350"/>
                </a:solidFill>
                <a:latin typeface="Century Gothic" panose="020B0502020202020204" pitchFamily="34" charset="0"/>
              </a:rPr>
              <a:t>In your small groups consider what (if any) barriers you might face in developing a trauma informed approach to practice</a:t>
            </a:r>
          </a:p>
          <a:p>
            <a:pPr>
              <a:lnSpc>
                <a:spcPct val="120000"/>
              </a:lnSpc>
              <a:spcBef>
                <a:spcPts val="0"/>
              </a:spcBef>
              <a:buSzPct val="100000"/>
            </a:pPr>
            <a:endParaRPr lang="en-GB" sz="2800" dirty="0">
              <a:solidFill>
                <a:srgbClr val="102350"/>
              </a:solidFill>
              <a:latin typeface="Century Gothic" panose="020B0502020202020204" pitchFamily="34" charset="0"/>
            </a:endParaRPr>
          </a:p>
          <a:p>
            <a:pPr>
              <a:lnSpc>
                <a:spcPct val="120000"/>
              </a:lnSpc>
              <a:spcBef>
                <a:spcPts val="0"/>
              </a:spcBef>
              <a:buSzPct val="100000"/>
            </a:pPr>
            <a:r>
              <a:rPr lang="en-GB" sz="2800" dirty="0">
                <a:solidFill>
                  <a:srgbClr val="102350"/>
                </a:solidFill>
                <a:latin typeface="Century Gothic" panose="020B0502020202020204" pitchFamily="34" charset="0"/>
              </a:rPr>
              <a:t>Discuss and share ideas about how to overcome these</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 </a:t>
            </a:r>
          </a:p>
          <a:p>
            <a:pPr>
              <a:lnSpc>
                <a:spcPct val="120000"/>
              </a:lnSpc>
              <a:spcBef>
                <a:spcPts val="0"/>
              </a:spcBef>
              <a:buSzPct val="100000"/>
            </a:pPr>
            <a:r>
              <a:rPr lang="en-GB" sz="2800" dirty="0">
                <a:solidFill>
                  <a:srgbClr val="102350"/>
                </a:solidFill>
                <a:latin typeface="Century Gothic" panose="020B0502020202020204" pitchFamily="34" charset="0"/>
              </a:rPr>
              <a:t>Identify what else you might need, share this with the wider group in the chat</a:t>
            </a:r>
          </a:p>
          <a:p>
            <a:pPr marL="0" indent="0" algn="ctr">
              <a:lnSpc>
                <a:spcPct val="120000"/>
              </a:lnSpc>
              <a:spcBef>
                <a:spcPts val="0"/>
              </a:spcBef>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29735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628650" y="335546"/>
            <a:ext cx="11747500" cy="897831"/>
          </a:xfrm>
        </p:spPr>
        <p:txBody>
          <a:bodyPr>
            <a:normAutofit/>
          </a:bodyPr>
          <a:lstStyle/>
          <a:p>
            <a:r>
              <a:rPr lang="en-US" dirty="0">
                <a:latin typeface="Century Gothic" panose="020B0502020202020204" pitchFamily="34" charset="0"/>
              </a:rPr>
              <a:t>Managing exits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403499"/>
            <a:ext cx="11099800" cy="7331428"/>
          </a:xfrm>
        </p:spPr>
        <p:txBody>
          <a:bodyPr anchor="t">
            <a:noAutofit/>
          </a:bodyPr>
          <a:lstStyle/>
          <a:p>
            <a:pPr marL="0" indent="0">
              <a:lnSpc>
                <a:spcPct val="120000"/>
              </a:lnSpc>
              <a:spcBef>
                <a:spcPts val="0"/>
              </a:spcBef>
              <a:buNone/>
            </a:pPr>
            <a:r>
              <a:rPr lang="en-GB" sz="2200" dirty="0">
                <a:solidFill>
                  <a:srgbClr val="102350"/>
                </a:solidFill>
                <a:latin typeface="Century Gothic" panose="020B0502020202020204" pitchFamily="34" charset="0"/>
              </a:rPr>
              <a:t>It can be challenging to create an end-point, particularly if you have been working with someone for a long time or they still have unmet needs which you are not able to address as part of your work (for example, if they require a referral to mental health services).</a:t>
            </a:r>
          </a:p>
          <a:p>
            <a:pPr marL="0" indent="0">
              <a:lnSpc>
                <a:spcPct val="120000"/>
              </a:lnSpc>
              <a:spcBef>
                <a:spcPts val="0"/>
              </a:spcBef>
              <a:buNone/>
            </a:pPr>
            <a:endParaRPr lang="en-GB" sz="2200" dirty="0">
              <a:solidFill>
                <a:srgbClr val="102350"/>
              </a:solidFill>
              <a:latin typeface="Century Gothic" panose="020B0502020202020204" pitchFamily="34" charset="0"/>
            </a:endParaRPr>
          </a:p>
          <a:p>
            <a:pPr marL="0" indent="0">
              <a:lnSpc>
                <a:spcPct val="120000"/>
              </a:lnSpc>
              <a:spcBef>
                <a:spcPts val="0"/>
              </a:spcBef>
              <a:buNone/>
            </a:pPr>
            <a:r>
              <a:rPr lang="en-GB" sz="2200" dirty="0">
                <a:solidFill>
                  <a:srgbClr val="102350"/>
                </a:solidFill>
                <a:latin typeface="Century Gothic" panose="020B0502020202020204" pitchFamily="34" charset="0"/>
              </a:rPr>
              <a:t>If the support that you are able to offer is time-limited, it is important to explain this from the outset and to work in partnership to plan the sessions. This may also need you to reiterate the limitations of the number of sessions as part of this planning process to manage expectations and to provide the space to have conversations about the support coming to an end.</a:t>
            </a:r>
          </a:p>
          <a:p>
            <a:pPr marL="0" indent="0">
              <a:lnSpc>
                <a:spcPct val="120000"/>
              </a:lnSpc>
              <a:spcBef>
                <a:spcPts val="0"/>
              </a:spcBef>
              <a:buNone/>
            </a:pPr>
            <a:r>
              <a:rPr lang="en-GB" sz="2200" dirty="0">
                <a:solidFill>
                  <a:srgbClr val="102350"/>
                </a:solidFill>
                <a:latin typeface="Century Gothic" panose="020B0502020202020204" pitchFamily="34" charset="0"/>
              </a:rPr>
              <a:t> </a:t>
            </a:r>
          </a:p>
          <a:p>
            <a:pPr marL="0" indent="0">
              <a:lnSpc>
                <a:spcPct val="120000"/>
              </a:lnSpc>
              <a:spcBef>
                <a:spcPts val="0"/>
              </a:spcBef>
              <a:buNone/>
            </a:pPr>
            <a:r>
              <a:rPr lang="en-GB" sz="2200" dirty="0">
                <a:solidFill>
                  <a:srgbClr val="102350"/>
                </a:solidFill>
                <a:latin typeface="Century Gothic" panose="020B0502020202020204" pitchFamily="34" charset="0"/>
              </a:rPr>
              <a:t>The personalised support plan of the SENSE model can often be useful in helping to structure endings.</a:t>
            </a:r>
          </a:p>
          <a:p>
            <a:pPr marL="0" indent="0">
              <a:lnSpc>
                <a:spcPct val="120000"/>
              </a:lnSpc>
              <a:spcBef>
                <a:spcPts val="0"/>
              </a:spcBef>
              <a:buNone/>
            </a:pPr>
            <a:r>
              <a:rPr lang="en-GB" sz="2200" dirty="0">
                <a:solidFill>
                  <a:srgbClr val="102350"/>
                </a:solidFill>
                <a:latin typeface="Century Gothic" panose="020B0502020202020204" pitchFamily="34" charset="0"/>
              </a:rPr>
              <a:t> </a:t>
            </a:r>
          </a:p>
          <a:p>
            <a:pPr marL="0" indent="0">
              <a:lnSpc>
                <a:spcPct val="120000"/>
              </a:lnSpc>
              <a:spcBef>
                <a:spcPts val="0"/>
              </a:spcBef>
              <a:buNone/>
            </a:pPr>
            <a:r>
              <a:rPr lang="en-GB" sz="2200" dirty="0">
                <a:solidFill>
                  <a:srgbClr val="102350"/>
                </a:solidFill>
                <a:latin typeface="Century Gothic" panose="020B0502020202020204" pitchFamily="34" charset="0"/>
              </a:rPr>
              <a:t>Marking the ending with a card can also be good opportunity to reflect on the progress that someone has made, to remind them of their strength and resilience and to acknowledge that it has been a privilege to join them on part of their journey.</a:t>
            </a:r>
          </a:p>
          <a:p>
            <a:pPr marL="0" indent="0" algn="ctr">
              <a:lnSpc>
                <a:spcPct val="120000"/>
              </a:lnSpc>
              <a:spcBef>
                <a:spcPts val="0"/>
              </a:spcBef>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42298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Understanding and responding to vicarious trauma: it will never be enough</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668124"/>
            <a:ext cx="6571762" cy="5609592"/>
          </a:xfrm>
        </p:spPr>
        <p:txBody>
          <a:bodyPr anchor="t">
            <a:normAutofit/>
          </a:bodyPr>
          <a:lstStyle/>
          <a:p>
            <a:pPr marL="0" indent="0" algn="ctr">
              <a:lnSpc>
                <a:spcPct val="120000"/>
              </a:lnSpc>
              <a:spcBef>
                <a:spcPts val="0"/>
              </a:spcBef>
              <a:buSzPct val="100000"/>
              <a:buNone/>
            </a:pPr>
            <a:r>
              <a:rPr lang="en-GB" sz="2600" i="1" dirty="0">
                <a:solidFill>
                  <a:srgbClr val="102350"/>
                </a:solidFill>
                <a:latin typeface="Century Gothic" panose="020B0502020202020204" pitchFamily="34" charset="0"/>
              </a:rPr>
              <a:t>‘It is very tempting to take the side of the perpetrator. All the perpetrator asks is that the bystander do nothing. He appeals to the universal desire to see, hear, and speak no evil. The victim, on the contrary, asks the bystander to share the burden of pain. The victim demands action, engagement, and remembering.’</a:t>
            </a:r>
          </a:p>
          <a:p>
            <a:pPr marL="0" indent="0" algn="ctr">
              <a:lnSpc>
                <a:spcPct val="120000"/>
              </a:lnSpc>
              <a:spcBef>
                <a:spcPts val="0"/>
              </a:spcBef>
              <a:buSzPct val="100000"/>
              <a:buNone/>
            </a:pPr>
            <a:br>
              <a:rPr lang="en-GB" sz="2600" i="1" dirty="0">
                <a:solidFill>
                  <a:srgbClr val="102350"/>
                </a:solidFill>
                <a:latin typeface="Century Gothic" panose="020B0502020202020204" pitchFamily="34" charset="0"/>
              </a:rPr>
            </a:br>
            <a:r>
              <a:rPr lang="en-GB" sz="2600" dirty="0">
                <a:solidFill>
                  <a:srgbClr val="102350"/>
                </a:solidFill>
                <a:latin typeface="Century Gothic" panose="020B0502020202020204" pitchFamily="34" charset="0"/>
              </a:rPr>
              <a:t>Judith Lewis Herman</a:t>
            </a:r>
          </a:p>
        </p:txBody>
      </p:sp>
      <p:pic>
        <p:nvPicPr>
          <p:cNvPr id="4" name="Picture 3">
            <a:extLst>
              <a:ext uri="{FF2B5EF4-FFF2-40B4-BE49-F238E27FC236}">
                <a16:creationId xmlns:a16="http://schemas.microsoft.com/office/drawing/2014/main" id="{6F69A5E6-D278-6841-A3A3-CD4207A4DF48}"/>
              </a:ext>
            </a:extLst>
          </p:cNvPr>
          <p:cNvPicPr>
            <a:picLocks noChangeAspect="1"/>
          </p:cNvPicPr>
          <p:nvPr/>
        </p:nvPicPr>
        <p:blipFill>
          <a:blip r:embed="rId2"/>
          <a:stretch>
            <a:fillRect/>
          </a:stretch>
        </p:blipFill>
        <p:spPr>
          <a:xfrm>
            <a:off x="7524262" y="1421867"/>
            <a:ext cx="5480538" cy="8189843"/>
          </a:xfrm>
          <a:prstGeom prst="rect">
            <a:avLst/>
          </a:prstGeom>
        </p:spPr>
      </p:pic>
    </p:spTree>
    <p:extLst>
      <p:ext uri="{BB962C8B-B14F-4D97-AF65-F5344CB8AC3E}">
        <p14:creationId xmlns:p14="http://schemas.microsoft.com/office/powerpoint/2010/main" val="403307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Understanding vicarious trauma</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6502399" y="1923394"/>
            <a:ext cx="5880100" cy="6896100"/>
          </a:xfrm>
        </p:spPr>
        <p:txBody>
          <a:bodyPr anchor="t">
            <a:noAutofit/>
          </a:bodyPr>
          <a:lstStyle/>
          <a:p>
            <a:pPr marL="0" indent="0">
              <a:lnSpc>
                <a:spcPct val="120000"/>
              </a:lnSpc>
              <a:spcBef>
                <a:spcPts val="0"/>
              </a:spcBef>
              <a:buSzPct val="100000"/>
              <a:buNone/>
            </a:pPr>
            <a:r>
              <a:rPr lang="en-GB" sz="1900" dirty="0">
                <a:solidFill>
                  <a:srgbClr val="102350"/>
                </a:solidFill>
                <a:latin typeface="Century Gothic" panose="020B0502020202020204" pitchFamily="34" charset="0"/>
              </a:rPr>
              <a:t>Vicarious trauma is a term used to describe the process of being exposed to trauma, vicariously (not experiencing it directly) but instead:</a:t>
            </a:r>
          </a:p>
          <a:p>
            <a:pPr marL="0" indent="0">
              <a:lnSpc>
                <a:spcPct val="120000"/>
              </a:lnSpc>
              <a:spcBef>
                <a:spcPts val="0"/>
              </a:spcBef>
              <a:buSzPct val="100000"/>
              <a:buNone/>
            </a:pPr>
            <a:endParaRPr lang="en-GB" sz="1900" dirty="0">
              <a:solidFill>
                <a:srgbClr val="102350"/>
              </a:solidFill>
              <a:latin typeface="Century Gothic" panose="020B0502020202020204" pitchFamily="34" charset="0"/>
            </a:endParaRPr>
          </a:p>
          <a:p>
            <a:pPr>
              <a:lnSpc>
                <a:spcPct val="120000"/>
              </a:lnSpc>
              <a:spcBef>
                <a:spcPts val="0"/>
              </a:spcBef>
              <a:buSzPct val="100000"/>
            </a:pPr>
            <a:r>
              <a:rPr lang="en-GB" sz="1900" dirty="0">
                <a:solidFill>
                  <a:srgbClr val="102350"/>
                </a:solidFill>
                <a:latin typeface="Century Gothic" panose="020B0502020202020204" pitchFamily="34" charset="0"/>
              </a:rPr>
              <a:t>witnessing the event in real time</a:t>
            </a:r>
          </a:p>
          <a:p>
            <a:pPr>
              <a:lnSpc>
                <a:spcPct val="120000"/>
              </a:lnSpc>
              <a:spcBef>
                <a:spcPts val="0"/>
              </a:spcBef>
              <a:buSzPct val="100000"/>
            </a:pPr>
            <a:r>
              <a:rPr lang="en-GB" sz="1900" dirty="0">
                <a:solidFill>
                  <a:srgbClr val="102350"/>
                </a:solidFill>
                <a:latin typeface="Century Gothic" panose="020B0502020202020204" pitchFamily="34" charset="0"/>
              </a:rPr>
              <a:t>witnessing after the event (i.e. listening to someone share their experiences, reading case notes or statements of impact, or reading news stories)</a:t>
            </a:r>
          </a:p>
          <a:p>
            <a:pPr>
              <a:lnSpc>
                <a:spcPct val="120000"/>
              </a:lnSpc>
              <a:spcBef>
                <a:spcPts val="0"/>
              </a:spcBef>
              <a:buSzPct val="100000"/>
            </a:pPr>
            <a:r>
              <a:rPr lang="en-GB" sz="1900" dirty="0">
                <a:solidFill>
                  <a:srgbClr val="102350"/>
                </a:solidFill>
                <a:latin typeface="Century Gothic" panose="020B0502020202020204" pitchFamily="34" charset="0"/>
              </a:rPr>
              <a:t>being a first responder witnessing the aftermath</a:t>
            </a:r>
          </a:p>
          <a:p>
            <a:pPr>
              <a:lnSpc>
                <a:spcPct val="120000"/>
              </a:lnSpc>
              <a:spcBef>
                <a:spcPts val="0"/>
              </a:spcBef>
              <a:buSzPct val="100000"/>
            </a:pPr>
            <a:r>
              <a:rPr lang="en-GB" sz="1900" dirty="0">
                <a:solidFill>
                  <a:srgbClr val="102350"/>
                </a:solidFill>
                <a:latin typeface="Century Gothic" panose="020B0502020202020204" pitchFamily="34" charset="0"/>
              </a:rPr>
              <a:t>being in the physical presence of someone who is experiencing post-traumatic stress</a:t>
            </a:r>
          </a:p>
          <a:p>
            <a:pPr marL="0" indent="0">
              <a:lnSpc>
                <a:spcPct val="120000"/>
              </a:lnSpc>
              <a:spcBef>
                <a:spcPts val="0"/>
              </a:spcBef>
              <a:buSzPct val="100000"/>
              <a:buNone/>
            </a:pPr>
            <a:r>
              <a:rPr lang="en-GB" sz="1900" dirty="0">
                <a:solidFill>
                  <a:srgbClr val="102350"/>
                </a:solidFill>
                <a:latin typeface="Century Gothic" panose="020B0502020202020204" pitchFamily="34" charset="0"/>
              </a:rPr>
              <a:t> </a:t>
            </a:r>
          </a:p>
          <a:p>
            <a:pPr marL="0" indent="0">
              <a:lnSpc>
                <a:spcPct val="120000"/>
              </a:lnSpc>
              <a:spcBef>
                <a:spcPts val="0"/>
              </a:spcBef>
              <a:buSzPct val="100000"/>
              <a:buNone/>
            </a:pPr>
            <a:r>
              <a:rPr lang="en-GB" sz="1900" dirty="0">
                <a:solidFill>
                  <a:srgbClr val="102350"/>
                </a:solidFill>
                <a:latin typeface="Century Gothic" panose="020B0502020202020204" pitchFamily="34" charset="0"/>
              </a:rPr>
              <a:t>There are strong links between empathy and experiences of vicarious trauma, it is often referred to as a ‘double-edged sword’ in extending care for others, you may do so at a cost to yourself.</a:t>
            </a:r>
          </a:p>
        </p:txBody>
      </p:sp>
      <p:pic>
        <p:nvPicPr>
          <p:cNvPr id="4" name="Picture 3">
            <a:extLst>
              <a:ext uri="{FF2B5EF4-FFF2-40B4-BE49-F238E27FC236}">
                <a16:creationId xmlns:a16="http://schemas.microsoft.com/office/drawing/2014/main" id="{B2495C58-C3CC-B04C-88BA-94C11BB44477}"/>
              </a:ext>
            </a:extLst>
          </p:cNvPr>
          <p:cNvPicPr>
            <a:picLocks noChangeAspect="1"/>
          </p:cNvPicPr>
          <p:nvPr/>
        </p:nvPicPr>
        <p:blipFill>
          <a:blip r:embed="rId2"/>
          <a:stretch>
            <a:fillRect/>
          </a:stretch>
        </p:blipFill>
        <p:spPr>
          <a:xfrm>
            <a:off x="328887" y="1459256"/>
            <a:ext cx="5880100" cy="6896100"/>
          </a:xfrm>
          <a:prstGeom prst="rect">
            <a:avLst/>
          </a:prstGeom>
        </p:spPr>
      </p:pic>
    </p:spTree>
    <p:extLst>
      <p:ext uri="{BB962C8B-B14F-4D97-AF65-F5344CB8AC3E}">
        <p14:creationId xmlns:p14="http://schemas.microsoft.com/office/powerpoint/2010/main" val="210380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The processes of vicarious trauma</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807536"/>
            <a:ext cx="11099800" cy="6847366"/>
          </a:xfrm>
        </p:spPr>
        <p:txBody>
          <a:bodyPr anchor="t">
            <a:normAutofit fontScale="77500" lnSpcReduction="20000"/>
          </a:bodyPr>
          <a:lstStyle/>
          <a:p>
            <a:pPr marL="0" indent="0">
              <a:lnSpc>
                <a:spcPct val="140000"/>
              </a:lnSpc>
              <a:spcBef>
                <a:spcPts val="0"/>
              </a:spcBef>
              <a:buSzPct val="100000"/>
              <a:buNone/>
            </a:pPr>
            <a:r>
              <a:rPr lang="en-GB" dirty="0">
                <a:solidFill>
                  <a:srgbClr val="102350"/>
                </a:solidFill>
                <a:latin typeface="Century Gothic" panose="020B0502020202020204" pitchFamily="34" charset="0"/>
              </a:rPr>
              <a:t>A change in worldview  </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marL="0" indent="0">
              <a:lnSpc>
                <a:spcPct val="140000"/>
              </a:lnSpc>
              <a:spcBef>
                <a:spcPts val="0"/>
              </a:spcBef>
              <a:buSzPct val="100000"/>
              <a:buNone/>
            </a:pPr>
            <a:r>
              <a:rPr lang="en-GB" dirty="0">
                <a:solidFill>
                  <a:srgbClr val="102350"/>
                </a:solidFill>
                <a:latin typeface="Century Gothic" panose="020B0502020202020204" pitchFamily="34" charset="0"/>
              </a:rPr>
              <a:t>Over time someone may feel as though their outlook on the world, their feelings of safety and even their personality seems to have changed.</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marL="0" indent="0">
              <a:lnSpc>
                <a:spcPct val="140000"/>
              </a:lnSpc>
              <a:spcBef>
                <a:spcPts val="0"/>
              </a:spcBef>
              <a:buSzPct val="100000"/>
              <a:buNone/>
            </a:pPr>
            <a:r>
              <a:rPr lang="en-GB" dirty="0">
                <a:solidFill>
                  <a:srgbClr val="102350"/>
                </a:solidFill>
                <a:latin typeface="Century Gothic" panose="020B0502020202020204" pitchFamily="34" charset="0"/>
              </a:rPr>
              <a:t>Professionally a change in our view of the world can lead to:</a:t>
            </a:r>
          </a:p>
          <a:p>
            <a:pPr>
              <a:lnSpc>
                <a:spcPct val="140000"/>
              </a:lnSpc>
              <a:spcBef>
                <a:spcPts val="0"/>
              </a:spcBef>
              <a:buSzPct val="100000"/>
            </a:pPr>
            <a:r>
              <a:rPr lang="en-GB" dirty="0">
                <a:solidFill>
                  <a:srgbClr val="102350"/>
                </a:solidFill>
                <a:latin typeface="Century Gothic" panose="020B0502020202020204" pitchFamily="34" charset="0"/>
              </a:rPr>
              <a:t>A feeling of disconnection from our values and motivation to do the work</a:t>
            </a:r>
          </a:p>
          <a:p>
            <a:pPr>
              <a:lnSpc>
                <a:spcPct val="140000"/>
              </a:lnSpc>
              <a:spcBef>
                <a:spcPts val="0"/>
              </a:spcBef>
              <a:buSzPct val="100000"/>
            </a:pPr>
            <a:r>
              <a:rPr lang="en-GB" dirty="0">
                <a:solidFill>
                  <a:srgbClr val="102350"/>
                </a:solidFill>
                <a:latin typeface="Century Gothic" panose="020B0502020202020204" pitchFamily="34" charset="0"/>
              </a:rPr>
              <a:t>cynicism, lack of sympathy or lack of engagement with those we care for/support</a:t>
            </a:r>
          </a:p>
          <a:p>
            <a:pPr>
              <a:lnSpc>
                <a:spcPct val="140000"/>
              </a:lnSpc>
              <a:spcBef>
                <a:spcPts val="0"/>
              </a:spcBef>
              <a:buSzPct val="100000"/>
            </a:pPr>
            <a:r>
              <a:rPr lang="en-GB" dirty="0">
                <a:solidFill>
                  <a:srgbClr val="102350"/>
                </a:solidFill>
                <a:latin typeface="Century Gothic" panose="020B0502020202020204" pitchFamily="34" charset="0"/>
              </a:rPr>
              <a:t>cynicism towards management and/or systems</a:t>
            </a:r>
          </a:p>
          <a:p>
            <a:pPr>
              <a:lnSpc>
                <a:spcPct val="140000"/>
              </a:lnSpc>
              <a:spcBef>
                <a:spcPts val="0"/>
              </a:spcBef>
              <a:buSzPct val="100000"/>
            </a:pPr>
            <a:r>
              <a:rPr lang="en-GB" dirty="0">
                <a:solidFill>
                  <a:srgbClr val="102350"/>
                </a:solidFill>
                <a:latin typeface="Century Gothic" panose="020B0502020202020204" pitchFamily="34" charset="0"/>
              </a:rPr>
              <a:t>blurring of boundaries (trying to do more than is in your role to help)</a:t>
            </a:r>
          </a:p>
          <a:p>
            <a:pPr>
              <a:lnSpc>
                <a:spcPct val="140000"/>
              </a:lnSpc>
              <a:spcBef>
                <a:spcPts val="0"/>
              </a:spcBef>
              <a:buSzPct val="100000"/>
            </a:pPr>
            <a:r>
              <a:rPr lang="en-GB" dirty="0">
                <a:solidFill>
                  <a:srgbClr val="102350"/>
                </a:solidFill>
                <a:latin typeface="Century Gothic" panose="020B0502020202020204" pitchFamily="34" charset="0"/>
              </a:rPr>
              <a:t>feeling like a failure or an imposter</a:t>
            </a:r>
          </a:p>
          <a:p>
            <a:pPr>
              <a:lnSpc>
                <a:spcPct val="140000"/>
              </a:lnSpc>
              <a:spcBef>
                <a:spcPts val="0"/>
              </a:spcBef>
              <a:buSzPct val="100000"/>
            </a:pPr>
            <a:r>
              <a:rPr lang="en-GB" dirty="0">
                <a:solidFill>
                  <a:srgbClr val="102350"/>
                </a:solidFill>
                <a:latin typeface="Century Gothic" panose="020B0502020202020204" pitchFamily="34" charset="0"/>
              </a:rPr>
              <a:t>guilt (bystander guilt)</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05080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The effects of vicarious trauma</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1807536"/>
            <a:ext cx="11099800" cy="6847366"/>
          </a:xfrm>
        </p:spPr>
        <p:txBody>
          <a:bodyPr anchor="t">
            <a:normAutofit/>
          </a:bodyPr>
          <a:lstStyle/>
          <a:p>
            <a:pPr marL="0" indent="0">
              <a:lnSpc>
                <a:spcPct val="130000"/>
              </a:lnSpc>
              <a:spcBef>
                <a:spcPts val="0"/>
              </a:spcBef>
              <a:buSzPct val="100000"/>
              <a:buNone/>
            </a:pPr>
            <a:r>
              <a:rPr lang="en-GB" sz="3000" dirty="0">
                <a:solidFill>
                  <a:srgbClr val="102350"/>
                </a:solidFill>
                <a:latin typeface="Century Gothic" panose="020B0502020202020204" pitchFamily="34" charset="0"/>
              </a:rPr>
              <a:t>When someone experiences vicarious trauma it can lead to transformation in 5 key areas in their own lives:</a:t>
            </a:r>
          </a:p>
          <a:p>
            <a:pPr marL="0" indent="0">
              <a:lnSpc>
                <a:spcPct val="130000"/>
              </a:lnSpc>
              <a:spcBef>
                <a:spcPts val="0"/>
              </a:spcBef>
              <a:buSzPct val="100000"/>
              <a:buNone/>
            </a:pPr>
            <a:endParaRPr lang="en-GB" sz="3000" dirty="0">
              <a:solidFill>
                <a:srgbClr val="102350"/>
              </a:solidFill>
              <a:latin typeface="Century Gothic" panose="020B0502020202020204" pitchFamily="34" charset="0"/>
            </a:endParaRPr>
          </a:p>
          <a:p>
            <a:pPr marL="514350" indent="-514350">
              <a:lnSpc>
                <a:spcPct val="130000"/>
              </a:lnSpc>
              <a:spcBef>
                <a:spcPts val="0"/>
              </a:spcBef>
              <a:buSzPct val="100000"/>
              <a:buFont typeface="+mj-lt"/>
              <a:buAutoNum type="arabicPeriod"/>
            </a:pPr>
            <a:r>
              <a:rPr lang="en-GB" sz="3000" dirty="0">
                <a:solidFill>
                  <a:srgbClr val="102350"/>
                </a:solidFill>
                <a:latin typeface="Century Gothic" panose="020B0502020202020204" pitchFamily="34" charset="0"/>
              </a:rPr>
              <a:t>A sense of safety in the world</a:t>
            </a:r>
          </a:p>
          <a:p>
            <a:pPr marL="514350" indent="-514350">
              <a:lnSpc>
                <a:spcPct val="130000"/>
              </a:lnSpc>
              <a:spcBef>
                <a:spcPts val="0"/>
              </a:spcBef>
              <a:buSzPct val="100000"/>
              <a:buFont typeface="+mj-lt"/>
              <a:buAutoNum type="arabicPeriod"/>
            </a:pPr>
            <a:r>
              <a:rPr lang="en-GB" sz="3000" dirty="0">
                <a:solidFill>
                  <a:srgbClr val="102350"/>
                </a:solidFill>
                <a:latin typeface="Century Gothic" panose="020B0502020202020204" pitchFamily="34" charset="0"/>
              </a:rPr>
              <a:t>The ability to trust</a:t>
            </a:r>
          </a:p>
          <a:p>
            <a:pPr marL="514350" indent="-514350">
              <a:lnSpc>
                <a:spcPct val="130000"/>
              </a:lnSpc>
              <a:spcBef>
                <a:spcPts val="0"/>
              </a:spcBef>
              <a:buSzPct val="100000"/>
              <a:buFont typeface="+mj-lt"/>
              <a:buAutoNum type="arabicPeriod"/>
            </a:pPr>
            <a:r>
              <a:rPr lang="en-GB" sz="3000" dirty="0">
                <a:solidFill>
                  <a:srgbClr val="102350"/>
                </a:solidFill>
                <a:latin typeface="Century Gothic" panose="020B0502020202020204" pitchFamily="34" charset="0"/>
              </a:rPr>
              <a:t>Self-esteem</a:t>
            </a:r>
          </a:p>
          <a:p>
            <a:pPr marL="514350" indent="-514350">
              <a:lnSpc>
                <a:spcPct val="130000"/>
              </a:lnSpc>
              <a:spcBef>
                <a:spcPts val="0"/>
              </a:spcBef>
              <a:buSzPct val="100000"/>
              <a:buFont typeface="+mj-lt"/>
              <a:buAutoNum type="arabicPeriod"/>
            </a:pPr>
            <a:r>
              <a:rPr lang="en-GB" sz="3000" dirty="0">
                <a:solidFill>
                  <a:srgbClr val="102350"/>
                </a:solidFill>
                <a:latin typeface="Century Gothic" panose="020B0502020202020204" pitchFamily="34" charset="0"/>
              </a:rPr>
              <a:t>Loss of a sense of control</a:t>
            </a:r>
          </a:p>
          <a:p>
            <a:pPr marL="514350" indent="-514350">
              <a:lnSpc>
                <a:spcPct val="130000"/>
              </a:lnSpc>
              <a:spcBef>
                <a:spcPts val="0"/>
              </a:spcBef>
              <a:buSzPct val="100000"/>
              <a:buFont typeface="+mj-lt"/>
              <a:buAutoNum type="arabicPeriod"/>
            </a:pPr>
            <a:r>
              <a:rPr lang="en-GB" sz="3000" dirty="0">
                <a:solidFill>
                  <a:srgbClr val="102350"/>
                </a:solidFill>
                <a:latin typeface="Century Gothic" panose="020B0502020202020204" pitchFamily="34" charset="0"/>
              </a:rPr>
              <a:t>Compromises intimacy and the ability to form and sustain relationships with others</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103373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Reducing the potential for vicarious trauma</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339162"/>
            <a:ext cx="11099800" cy="6315739"/>
          </a:xfrm>
        </p:spPr>
        <p:txBody>
          <a:bodyPr anchor="t">
            <a:normAutofit/>
          </a:bodyPr>
          <a:lstStyle/>
          <a:p>
            <a:pPr>
              <a:lnSpc>
                <a:spcPct val="130000"/>
              </a:lnSpc>
              <a:spcBef>
                <a:spcPts val="0"/>
              </a:spcBef>
              <a:buSzPct val="100000"/>
            </a:pPr>
            <a:r>
              <a:rPr lang="en-GB" sz="2800" dirty="0">
                <a:solidFill>
                  <a:srgbClr val="102350"/>
                </a:solidFill>
                <a:latin typeface="Century Gothic" panose="020B0502020202020204" pitchFamily="34" charset="0"/>
              </a:rPr>
              <a:t>Developing self-awareness (know your glass jar, how full it is and what you need to empty it out)</a:t>
            </a:r>
          </a:p>
          <a:p>
            <a:pPr>
              <a:lnSpc>
                <a:spcPct val="130000"/>
              </a:lnSpc>
              <a:spcBef>
                <a:spcPts val="0"/>
              </a:spcBef>
              <a:buSzPct val="100000"/>
            </a:pPr>
            <a:r>
              <a:rPr lang="en-GB" sz="2800" dirty="0">
                <a:solidFill>
                  <a:srgbClr val="102350"/>
                </a:solidFill>
                <a:latin typeface="Century Gothic" panose="020B0502020202020204" pitchFamily="34" charset="0"/>
              </a:rPr>
              <a:t>Access to peer and managerial support</a:t>
            </a:r>
          </a:p>
          <a:p>
            <a:pPr>
              <a:lnSpc>
                <a:spcPct val="130000"/>
              </a:lnSpc>
              <a:spcBef>
                <a:spcPts val="0"/>
              </a:spcBef>
              <a:buSzPct val="100000"/>
            </a:pPr>
            <a:r>
              <a:rPr lang="en-GB" sz="2800" dirty="0">
                <a:solidFill>
                  <a:srgbClr val="102350"/>
                </a:solidFill>
                <a:latin typeface="Century Gothic" panose="020B0502020202020204" pitchFamily="34" charset="0"/>
              </a:rPr>
              <a:t>Opportunities to engage in reflective practice</a:t>
            </a:r>
          </a:p>
          <a:p>
            <a:pPr>
              <a:lnSpc>
                <a:spcPct val="130000"/>
              </a:lnSpc>
              <a:spcBef>
                <a:spcPts val="0"/>
              </a:spcBef>
              <a:buSzPct val="100000"/>
            </a:pPr>
            <a:r>
              <a:rPr lang="en-GB" sz="2800" dirty="0">
                <a:solidFill>
                  <a:srgbClr val="102350"/>
                </a:solidFill>
                <a:latin typeface="Century Gothic" panose="020B0502020202020204" pitchFamily="34" charset="0"/>
              </a:rPr>
              <a:t>Access to training and continuing professional development</a:t>
            </a:r>
          </a:p>
          <a:p>
            <a:pPr>
              <a:lnSpc>
                <a:spcPct val="130000"/>
              </a:lnSpc>
              <a:spcBef>
                <a:spcPts val="0"/>
              </a:spcBef>
              <a:buSzPct val="100000"/>
            </a:pPr>
            <a:r>
              <a:rPr lang="en-GB" sz="2800" dirty="0">
                <a:solidFill>
                  <a:srgbClr val="102350"/>
                </a:solidFill>
                <a:latin typeface="Century Gothic" panose="020B0502020202020204" pitchFamily="34" charset="0"/>
              </a:rPr>
              <a:t>Work-life balance</a:t>
            </a:r>
          </a:p>
          <a:p>
            <a:pPr>
              <a:lnSpc>
                <a:spcPct val="130000"/>
              </a:lnSpc>
              <a:spcBef>
                <a:spcPts val="0"/>
              </a:spcBef>
              <a:buSzPct val="100000"/>
            </a:pPr>
            <a:r>
              <a:rPr lang="en-GB" sz="2800" dirty="0">
                <a:solidFill>
                  <a:srgbClr val="102350"/>
                </a:solidFill>
                <a:latin typeface="Century Gothic" panose="020B0502020202020204" pitchFamily="34" charset="0"/>
              </a:rPr>
              <a:t>Focusing on what you </a:t>
            </a:r>
            <a:r>
              <a:rPr lang="en-GB" sz="2800" b="1" dirty="0">
                <a:solidFill>
                  <a:srgbClr val="102350"/>
                </a:solidFill>
                <a:latin typeface="Century Gothic" panose="020B0502020202020204" pitchFamily="34" charset="0"/>
              </a:rPr>
              <a:t>can do</a:t>
            </a:r>
            <a:r>
              <a:rPr lang="en-GB" sz="2800" dirty="0">
                <a:solidFill>
                  <a:srgbClr val="102350"/>
                </a:solidFill>
                <a:latin typeface="Century Gothic" panose="020B0502020202020204" pitchFamily="34" charset="0"/>
              </a:rPr>
              <a:t> rather than on what you can’t</a:t>
            </a:r>
          </a:p>
          <a:p>
            <a:pPr>
              <a:lnSpc>
                <a:spcPct val="130000"/>
              </a:lnSpc>
              <a:spcBef>
                <a:spcPts val="0"/>
              </a:spcBef>
              <a:buSzPct val="100000"/>
            </a:pPr>
            <a:r>
              <a:rPr lang="en-GB" sz="2800" dirty="0">
                <a:solidFill>
                  <a:srgbClr val="102350"/>
                </a:solidFill>
                <a:latin typeface="Century Gothic" panose="020B0502020202020204" pitchFamily="34" charset="0"/>
              </a:rPr>
              <a:t>Reconnect with and be realistic about what you can achieve</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3543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vicarious post traumatic growth</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339162"/>
            <a:ext cx="11099800" cy="6315739"/>
          </a:xfrm>
        </p:spPr>
        <p:txBody>
          <a:bodyPr anchor="t">
            <a:normAutofit/>
          </a:bodyPr>
          <a:lstStyle/>
          <a:p>
            <a:pPr>
              <a:lnSpc>
                <a:spcPct val="120000"/>
              </a:lnSpc>
              <a:spcBef>
                <a:spcPts val="0"/>
              </a:spcBef>
              <a:buSzPct val="100000"/>
            </a:pPr>
            <a:r>
              <a:rPr lang="en-GB" sz="2800" dirty="0">
                <a:solidFill>
                  <a:srgbClr val="102350"/>
                </a:solidFill>
                <a:latin typeface="Century Gothic" panose="020B0502020202020204" pitchFamily="34" charset="0"/>
              </a:rPr>
              <a:t>Positive gains in self-perception</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a:lnSpc>
                <a:spcPct val="120000"/>
              </a:lnSpc>
              <a:spcBef>
                <a:spcPts val="0"/>
              </a:spcBef>
              <a:buSzPct val="100000"/>
            </a:pPr>
            <a:r>
              <a:rPr lang="en-GB" sz="2800" dirty="0">
                <a:solidFill>
                  <a:srgbClr val="102350"/>
                </a:solidFill>
                <a:latin typeface="Century Gothic" panose="020B0502020202020204" pitchFamily="34" charset="0"/>
              </a:rPr>
              <a:t>Gains in interpersonal relationships</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a:lnSpc>
                <a:spcPct val="120000"/>
              </a:lnSpc>
              <a:spcBef>
                <a:spcPts val="0"/>
              </a:spcBef>
              <a:buSzPct val="100000"/>
            </a:pPr>
            <a:r>
              <a:rPr lang="en-GB" sz="2800" dirty="0">
                <a:solidFill>
                  <a:srgbClr val="102350"/>
                </a:solidFill>
                <a:latin typeface="Century Gothic" panose="020B0502020202020204" pitchFamily="34" charset="0"/>
              </a:rPr>
              <a:t>New-found appreciation for themselves, others or even the entire world</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 </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(Hyatt-</a:t>
            </a:r>
            <a:r>
              <a:rPr lang="en-GB" sz="2800" dirty="0" err="1">
                <a:solidFill>
                  <a:srgbClr val="102350"/>
                </a:solidFill>
                <a:latin typeface="Century Gothic" panose="020B0502020202020204" pitchFamily="34" charset="0"/>
              </a:rPr>
              <a:t>Burkhatt</a:t>
            </a:r>
            <a:r>
              <a:rPr lang="en-GB" sz="2800" dirty="0">
                <a:solidFill>
                  <a:srgbClr val="102350"/>
                </a:solidFill>
                <a:latin typeface="Century Gothic" panose="020B0502020202020204" pitchFamily="34" charset="0"/>
              </a:rPr>
              <a:t>, 2014)</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428945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latin typeface="Century Gothic" panose="020B0502020202020204" pitchFamily="34" charset="0"/>
              </a:rPr>
              <a:t>Therapeutic resources</a:t>
            </a:r>
          </a:p>
        </p:txBody>
      </p:sp>
      <p:pic>
        <p:nvPicPr>
          <p:cNvPr id="4" name="Content Placeholder 3">
            <a:extLst>
              <a:ext uri="{FF2B5EF4-FFF2-40B4-BE49-F238E27FC236}">
                <a16:creationId xmlns:a16="http://schemas.microsoft.com/office/drawing/2014/main" id="{6FF12948-0EB3-2048-BADB-D3C81B160641}"/>
              </a:ext>
            </a:extLst>
          </p:cNvPr>
          <p:cNvPicPr>
            <a:picLocks noGrp="1" noChangeAspect="1"/>
          </p:cNvPicPr>
          <p:nvPr>
            <p:ph idx="1"/>
          </p:nvPr>
        </p:nvPicPr>
        <p:blipFill>
          <a:blip r:embed="rId2"/>
          <a:stretch>
            <a:fillRect/>
          </a:stretch>
        </p:blipFill>
        <p:spPr>
          <a:xfrm>
            <a:off x="1616345" y="1563757"/>
            <a:ext cx="9772109" cy="6644412"/>
          </a:xfrm>
          <a:prstGeom prst="rect">
            <a:avLst/>
          </a:prstGeom>
        </p:spPr>
      </p:pic>
    </p:spTree>
    <p:extLst>
      <p:ext uri="{BB962C8B-B14F-4D97-AF65-F5344CB8AC3E}">
        <p14:creationId xmlns:p14="http://schemas.microsoft.com/office/powerpoint/2010/main" val="145429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246258"/>
          </a:xfrm>
        </p:spPr>
        <p:txBody>
          <a:bodyPr>
            <a:normAutofit/>
          </a:bodyPr>
          <a:lstStyle/>
          <a:p>
            <a:r>
              <a:rPr lang="en-US" dirty="0">
                <a:latin typeface="Century Gothic" panose="020B0502020202020204" pitchFamily="34" charset="0"/>
              </a:rPr>
              <a:t>DEMONSTRATING EMPATHY IN PRACTICE</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08413"/>
            <a:ext cx="11099800" cy="6181429"/>
          </a:xfrm>
        </p:spPr>
        <p:txBody>
          <a:bodyPr anchor="t">
            <a:normAutofit/>
          </a:bodyPr>
          <a:lstStyle/>
          <a:p>
            <a:pPr>
              <a:lnSpc>
                <a:spcPct val="120000"/>
              </a:lnSpc>
              <a:spcBef>
                <a:spcPts val="0"/>
              </a:spcBef>
              <a:buSzPct val="100000"/>
            </a:pPr>
            <a:r>
              <a:rPr lang="en-GB" sz="2800" dirty="0">
                <a:solidFill>
                  <a:srgbClr val="102350"/>
                </a:solidFill>
                <a:latin typeface="Century Gothic" panose="020B0502020202020204" pitchFamily="34" charset="0"/>
              </a:rPr>
              <a:t>Putting aside your own viewpoint and trying to see things from the other person’s point of view</a:t>
            </a:r>
          </a:p>
          <a:p>
            <a:pPr mar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a:lnSpc>
                <a:spcPct val="120000"/>
              </a:lnSpc>
              <a:spcBef>
                <a:spcPts val="0"/>
              </a:spcBef>
              <a:buSzPct val="100000"/>
            </a:pPr>
            <a:r>
              <a:rPr lang="en-GB" sz="2800" dirty="0">
                <a:solidFill>
                  <a:srgbClr val="102350"/>
                </a:solidFill>
                <a:latin typeface="Century Gothic" panose="020B0502020202020204" pitchFamily="34" charset="0"/>
              </a:rPr>
              <a:t>Validating their perspective (demonstrating that you understand how they are thinking and feeling)</a:t>
            </a:r>
          </a:p>
          <a:p>
            <a:pPr marL="0" indent="0">
              <a:lnSpc>
                <a:spcPct val="120000"/>
              </a:lnSpc>
              <a:spcBef>
                <a:spcPts val="0"/>
              </a:spcBef>
              <a:buSzPct val="100000"/>
              <a:buNone/>
            </a:pPr>
            <a:r>
              <a:rPr lang="en-GB" sz="2800" dirty="0">
                <a:solidFill>
                  <a:srgbClr val="102350"/>
                </a:solidFill>
                <a:latin typeface="Century Gothic" panose="020B0502020202020204" pitchFamily="34" charset="0"/>
              </a:rPr>
              <a:t> </a:t>
            </a:r>
          </a:p>
          <a:p>
            <a:pPr>
              <a:lnSpc>
                <a:spcPct val="120000"/>
              </a:lnSpc>
              <a:spcBef>
                <a:spcPts val="0"/>
              </a:spcBef>
              <a:buSzPct val="100000"/>
            </a:pPr>
            <a:r>
              <a:rPr lang="en-GB" sz="2800" dirty="0">
                <a:solidFill>
                  <a:srgbClr val="102350"/>
                </a:solidFill>
                <a:latin typeface="Century Gothic" panose="020B0502020202020204" pitchFamily="34" charset="0"/>
              </a:rPr>
              <a:t>Listening and checking your understanding of their perspective</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7081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52475" y="4253671"/>
            <a:ext cx="4544828" cy="1246257"/>
          </a:xfrm>
        </p:spPr>
        <p:txBody>
          <a:bodyPr>
            <a:normAutofit/>
          </a:bodyPr>
          <a:lstStyle/>
          <a:p>
            <a:r>
              <a:rPr lang="en-US" dirty="0">
                <a:latin typeface="Century Gothic" panose="020B0502020202020204" pitchFamily="34" charset="0"/>
              </a:rPr>
              <a:t>Affirmations</a:t>
            </a:r>
          </a:p>
        </p:txBody>
      </p:sp>
      <p:pic>
        <p:nvPicPr>
          <p:cNvPr id="4" name="Picture 3">
            <a:extLst>
              <a:ext uri="{FF2B5EF4-FFF2-40B4-BE49-F238E27FC236}">
                <a16:creationId xmlns:a16="http://schemas.microsoft.com/office/drawing/2014/main" id="{AD08A14F-A96C-4B44-9C90-FEB5C752E737}"/>
              </a:ext>
            </a:extLst>
          </p:cNvPr>
          <p:cNvPicPr>
            <a:picLocks noChangeAspect="1"/>
          </p:cNvPicPr>
          <p:nvPr/>
        </p:nvPicPr>
        <p:blipFill>
          <a:blip r:embed="rId2"/>
          <a:stretch>
            <a:fillRect/>
          </a:stretch>
        </p:blipFill>
        <p:spPr>
          <a:xfrm>
            <a:off x="5459896" y="0"/>
            <a:ext cx="7544904" cy="9753600"/>
          </a:xfrm>
          <a:prstGeom prst="rect">
            <a:avLst/>
          </a:prstGeom>
        </p:spPr>
      </p:pic>
    </p:spTree>
    <p:extLst>
      <p:ext uri="{BB962C8B-B14F-4D97-AF65-F5344CB8AC3E}">
        <p14:creationId xmlns:p14="http://schemas.microsoft.com/office/powerpoint/2010/main" val="14783319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023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431209" y="317500"/>
            <a:ext cx="12142381" cy="1246257"/>
          </a:xfrm>
        </p:spPr>
        <p:txBody>
          <a:bodyPr>
            <a:normAutofit/>
          </a:bodyPr>
          <a:lstStyle/>
          <a:p>
            <a:r>
              <a:rPr lang="en-US" dirty="0">
                <a:solidFill>
                  <a:srgbClr val="BA9172"/>
                </a:solidFill>
                <a:latin typeface="Century Gothic" panose="020B0502020202020204" pitchFamily="34" charset="0"/>
              </a:rPr>
              <a:t>Making a commitment to a trauma informed approach</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339162"/>
            <a:ext cx="11099800" cy="6315739"/>
          </a:xfrm>
        </p:spPr>
        <p:txBody>
          <a:bodyPr anchor="t">
            <a:normAutofit/>
          </a:bodyPr>
          <a:lstStyle/>
          <a:p>
            <a:pPr marL="0" indent="0" algn="ctr">
              <a:lnSpc>
                <a:spcPct val="120000"/>
              </a:lnSpc>
              <a:spcBef>
                <a:spcPts val="0"/>
              </a:spcBef>
              <a:buSzPct val="100000"/>
              <a:buNone/>
            </a:pPr>
            <a:r>
              <a:rPr lang="en-GB" sz="4400" dirty="0">
                <a:solidFill>
                  <a:schemeClr val="tx1"/>
                </a:solidFill>
                <a:latin typeface="Bradley Hand" pitchFamily="2" charset="77"/>
              </a:rPr>
              <a:t>In bearing witness to distress </a:t>
            </a:r>
            <a:r>
              <a:rPr lang="en-GB" dirty="0">
                <a:solidFill>
                  <a:srgbClr val="BA9172"/>
                </a:solidFill>
                <a:latin typeface="Bradley Hand" pitchFamily="2" charset="77"/>
              </a:rPr>
              <a:t>we are privileged to observe moments of </a:t>
            </a:r>
            <a:r>
              <a:rPr lang="en-GB" sz="4400" dirty="0">
                <a:solidFill>
                  <a:schemeClr val="tx1"/>
                </a:solidFill>
                <a:latin typeface="Bradley Hand" pitchFamily="2" charset="77"/>
              </a:rPr>
              <a:t>great strength and courage</a:t>
            </a:r>
            <a:r>
              <a:rPr lang="en-GB" dirty="0">
                <a:solidFill>
                  <a:srgbClr val="BA9172"/>
                </a:solidFill>
                <a:latin typeface="Bradley Hand" pitchFamily="2" charset="77"/>
              </a:rPr>
              <a:t>. Such moments </a:t>
            </a:r>
            <a:r>
              <a:rPr lang="en-GB" sz="4400" dirty="0">
                <a:solidFill>
                  <a:schemeClr val="tx1"/>
                </a:solidFill>
                <a:latin typeface="Bradley Hand" pitchFamily="2" charset="77"/>
              </a:rPr>
              <a:t>inspire</a:t>
            </a:r>
            <a:r>
              <a:rPr lang="en-GB" dirty="0">
                <a:solidFill>
                  <a:srgbClr val="BA9172"/>
                </a:solidFill>
                <a:latin typeface="Bradley Hand" pitchFamily="2" charset="77"/>
              </a:rPr>
              <a:t> not only our work but our own lives. We see the parts of humanity that others do not and whilst much of  </a:t>
            </a:r>
            <a:r>
              <a:rPr lang="en-GB" sz="4400" dirty="0">
                <a:solidFill>
                  <a:schemeClr val="tx1"/>
                </a:solidFill>
                <a:latin typeface="Bradley Hand" pitchFamily="2" charset="77"/>
              </a:rPr>
              <a:t>this landscape can be filled with darkness, </a:t>
            </a:r>
            <a:r>
              <a:rPr lang="en-GB" dirty="0">
                <a:solidFill>
                  <a:srgbClr val="BA9172"/>
                </a:solidFill>
                <a:latin typeface="Bradley Hand" pitchFamily="2" charset="77"/>
              </a:rPr>
              <a:t>at times </a:t>
            </a:r>
            <a:r>
              <a:rPr lang="en-GB" sz="4400" dirty="0">
                <a:solidFill>
                  <a:schemeClr val="tx1"/>
                </a:solidFill>
                <a:latin typeface="Bradley Hand" pitchFamily="2" charset="77"/>
              </a:rPr>
              <a:t>there is also the most incredible light.</a:t>
            </a:r>
            <a:r>
              <a:rPr lang="en-GB" sz="4400" dirty="0">
                <a:solidFill>
                  <a:schemeClr val="tx1"/>
                </a:solidFill>
              </a:rPr>
              <a:t> </a:t>
            </a:r>
            <a:endParaRPr lang="en-GB" sz="4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0643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8CBF-4122-404E-87C4-89AC4694D09A}"/>
              </a:ext>
            </a:extLst>
          </p:cNvPr>
          <p:cNvSpPr>
            <a:spLocks noGrp="1"/>
          </p:cNvSpPr>
          <p:nvPr>
            <p:ph type="title"/>
          </p:nvPr>
        </p:nvSpPr>
        <p:spPr>
          <a:xfrm>
            <a:off x="0" y="0"/>
            <a:ext cx="4853354" cy="9753600"/>
          </a:xfrm>
          <a:solidFill>
            <a:srgbClr val="102350"/>
          </a:solidFill>
        </p:spPr>
        <p:txBody>
          <a:bodyPr>
            <a:normAutofit/>
          </a:bodyPr>
          <a:lstStyle/>
          <a:p>
            <a:r>
              <a:rPr lang="en-US" sz="5400" dirty="0">
                <a:solidFill>
                  <a:schemeClr val="tx1"/>
                </a:solidFill>
                <a:latin typeface="Century Gothic" panose="020B0502020202020204" pitchFamily="34" charset="0"/>
              </a:rPr>
              <a:t>achieved</a:t>
            </a:r>
          </a:p>
        </p:txBody>
      </p:sp>
      <p:pic>
        <p:nvPicPr>
          <p:cNvPr id="3" name="Picture 2">
            <a:extLst>
              <a:ext uri="{FF2B5EF4-FFF2-40B4-BE49-F238E27FC236}">
                <a16:creationId xmlns:a16="http://schemas.microsoft.com/office/drawing/2014/main" id="{66E8C1CD-7477-1046-9D70-5129819CE3EF}"/>
              </a:ext>
            </a:extLst>
          </p:cNvPr>
          <p:cNvPicPr>
            <a:picLocks noChangeAspect="1"/>
          </p:cNvPicPr>
          <p:nvPr/>
        </p:nvPicPr>
        <p:blipFill>
          <a:blip r:embed="rId2"/>
          <a:stretch>
            <a:fillRect/>
          </a:stretch>
        </p:blipFill>
        <p:spPr>
          <a:xfrm>
            <a:off x="6944891" y="2865853"/>
            <a:ext cx="4011582" cy="4021894"/>
          </a:xfrm>
          <a:prstGeom prst="rect">
            <a:avLst/>
          </a:prstGeom>
        </p:spPr>
      </p:pic>
    </p:spTree>
    <p:extLst>
      <p:ext uri="{BB962C8B-B14F-4D97-AF65-F5344CB8AC3E}">
        <p14:creationId xmlns:p14="http://schemas.microsoft.com/office/powerpoint/2010/main" val="3970935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Questions…"/>
          <p:cNvSpPr txBox="1">
            <a:spLocks noGrp="1"/>
          </p:cNvSpPr>
          <p:nvPr>
            <p:ph type="title"/>
          </p:nvPr>
        </p:nvSpPr>
        <p:spPr>
          <a:xfrm>
            <a:off x="298333" y="371960"/>
            <a:ext cx="11621524" cy="2338583"/>
          </a:xfrm>
          <a:prstGeom prst="rect">
            <a:avLst/>
          </a:prstGeom>
        </p:spPr>
        <p:txBody>
          <a:bodyPr>
            <a:normAutofit fontScale="90000"/>
          </a:bodyPr>
          <a:lstStyle/>
          <a:p>
            <a:r>
              <a:rPr lang="en-GB" dirty="0"/>
              <a:t>Further training:</a:t>
            </a:r>
            <a:br>
              <a:rPr lang="en-GB" dirty="0"/>
            </a:br>
            <a:br>
              <a:rPr lang="en-GB" dirty="0"/>
            </a:br>
            <a:r>
              <a:rPr lang="en-GB" sz="3600" cap="none" dirty="0">
                <a:hlinkClick r:id="rId2">
                  <a:extLst>
                    <a:ext uri="{A12FA001-AC4F-418D-AE19-62706E023703}">
                      <ahyp:hlinkClr xmlns:ahyp="http://schemas.microsoft.com/office/drawing/2018/hyperlinkcolor" val="tx"/>
                    </a:ext>
                  </a:extLst>
                </a:hlinkClick>
              </a:rPr>
              <a:t>Gold Level workshop: Committed to Trauma Informed Practice</a:t>
            </a:r>
            <a:endParaRPr dirty="0"/>
          </a:p>
        </p:txBody>
      </p:sp>
    </p:spTree>
    <p:extLst>
      <p:ext uri="{BB962C8B-B14F-4D97-AF65-F5344CB8AC3E}">
        <p14:creationId xmlns:p14="http://schemas.microsoft.com/office/powerpoint/2010/main" val="170368642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72DA7-6750-B74A-BE79-F94098FA3683}"/>
              </a:ext>
            </a:extLst>
          </p:cNvPr>
          <p:cNvPicPr>
            <a:picLocks noChangeAspect="1"/>
          </p:cNvPicPr>
          <p:nvPr/>
        </p:nvPicPr>
        <p:blipFill>
          <a:blip r:embed="rId2"/>
          <a:stretch>
            <a:fillRect/>
          </a:stretch>
        </p:blipFill>
        <p:spPr>
          <a:xfrm>
            <a:off x="-15556" y="0"/>
            <a:ext cx="13035912" cy="9753600"/>
          </a:xfrm>
          <a:prstGeom prst="rect">
            <a:avLst/>
          </a:prstGeom>
        </p:spPr>
      </p:pic>
      <p:sp>
        <p:nvSpPr>
          <p:cNvPr id="2" name="TextBox 1">
            <a:extLst>
              <a:ext uri="{FF2B5EF4-FFF2-40B4-BE49-F238E27FC236}">
                <a16:creationId xmlns:a16="http://schemas.microsoft.com/office/drawing/2014/main" id="{5670958E-021C-564C-9474-14CE332247E7}"/>
              </a:ext>
            </a:extLst>
          </p:cNvPr>
          <p:cNvSpPr txBox="1"/>
          <p:nvPr/>
        </p:nvSpPr>
        <p:spPr>
          <a:xfrm>
            <a:off x="669472" y="6194745"/>
            <a:ext cx="344532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FFFF"/>
                </a:solidFill>
                <a:effectLst/>
                <a:uFillTx/>
                <a:latin typeface="Century Gothic" panose="020B0502020202020204" pitchFamily="34" charset="0"/>
                <a:sym typeface="Helvetica Neue"/>
              </a:rPr>
              <a:t>+44 7912 763247</a:t>
            </a:r>
          </a:p>
        </p:txBody>
      </p:sp>
    </p:spTree>
    <p:extLst>
      <p:ext uri="{BB962C8B-B14F-4D97-AF65-F5344CB8AC3E}">
        <p14:creationId xmlns:p14="http://schemas.microsoft.com/office/powerpoint/2010/main" val="2128358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246258"/>
          </a:xfrm>
        </p:spPr>
        <p:txBody>
          <a:bodyPr>
            <a:normAutofit/>
          </a:bodyPr>
          <a:lstStyle/>
          <a:p>
            <a:r>
              <a:rPr lang="en-US" dirty="0">
                <a:latin typeface="Century Gothic" panose="020B0502020202020204" pitchFamily="34" charset="0"/>
              </a:rPr>
              <a:t>RESPONDING TO ACUTE DISTRESS</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08413"/>
            <a:ext cx="11099800" cy="6181429"/>
          </a:xfrm>
        </p:spPr>
        <p:txBody>
          <a:bodyPr anchor="t">
            <a:normAutofit fontScale="77500" lnSpcReduction="20000"/>
          </a:bodyPr>
          <a:lstStyle/>
          <a:p>
            <a:pPr marL="0" indent="0">
              <a:lnSpc>
                <a:spcPct val="140000"/>
              </a:lnSpc>
              <a:spcBef>
                <a:spcPts val="0"/>
              </a:spcBef>
              <a:buSzPct val="100000"/>
              <a:buNone/>
            </a:pPr>
            <a:r>
              <a:rPr lang="en-GB" dirty="0">
                <a:solidFill>
                  <a:srgbClr val="102350"/>
                </a:solidFill>
                <a:latin typeface="Century Gothic" panose="020B0502020202020204" pitchFamily="34" charset="0"/>
              </a:rPr>
              <a:t>When someone is experience acute levels of distress, try to engage them by:</a:t>
            </a:r>
          </a:p>
          <a:p>
            <a:pPr marL="0" indent="0">
              <a:lnSpc>
                <a:spcPct val="140000"/>
              </a:lnSpc>
              <a:spcBef>
                <a:spcPts val="0"/>
              </a:spcBef>
              <a:buSzPct val="100000"/>
              <a:buNone/>
            </a:pPr>
            <a:r>
              <a:rPr lang="en-GB" b="1" dirty="0">
                <a:solidFill>
                  <a:srgbClr val="102350"/>
                </a:solidFill>
                <a:latin typeface="Century Gothic" panose="020B0502020202020204" pitchFamily="34" charset="0"/>
              </a:rPr>
              <a:t> </a:t>
            </a:r>
            <a:endParaRPr lang="en-GB" dirty="0">
              <a:solidFill>
                <a:srgbClr val="102350"/>
              </a:solidFill>
              <a:latin typeface="Century Gothic" panose="020B0502020202020204" pitchFamily="34" charset="0"/>
            </a:endParaRPr>
          </a:p>
          <a:p>
            <a:pPr>
              <a:lnSpc>
                <a:spcPct val="140000"/>
              </a:lnSpc>
              <a:spcBef>
                <a:spcPts val="0"/>
              </a:spcBef>
              <a:buSzPct val="100000"/>
            </a:pPr>
            <a:r>
              <a:rPr lang="en-GB" dirty="0">
                <a:solidFill>
                  <a:srgbClr val="102350"/>
                </a:solidFill>
                <a:latin typeface="Century Gothic" panose="020B0502020202020204" pitchFamily="34" charset="0"/>
              </a:rPr>
              <a:t>Asking them about their immediate needs and support them to meet these</a:t>
            </a:r>
          </a:p>
          <a:p>
            <a:pPr>
              <a:lnSpc>
                <a:spcPct val="140000"/>
              </a:lnSpc>
              <a:spcBef>
                <a:spcPts val="0"/>
              </a:spcBef>
              <a:buSzPct val="100000"/>
            </a:pPr>
            <a:r>
              <a:rPr lang="en-GB" dirty="0">
                <a:solidFill>
                  <a:srgbClr val="102350"/>
                </a:solidFill>
                <a:latin typeface="Century Gothic" panose="020B0502020202020204" pitchFamily="34" charset="0"/>
              </a:rPr>
              <a:t>Helping them to understand the impact of stress and trauma on both their mind and body</a:t>
            </a:r>
          </a:p>
          <a:p>
            <a:pPr>
              <a:lnSpc>
                <a:spcPct val="140000"/>
              </a:lnSpc>
              <a:spcBef>
                <a:spcPts val="0"/>
              </a:spcBef>
              <a:buSzPct val="100000"/>
            </a:pPr>
            <a:r>
              <a:rPr lang="en-GB" dirty="0">
                <a:solidFill>
                  <a:srgbClr val="102350"/>
                </a:solidFill>
                <a:latin typeface="Century Gothic" panose="020B0502020202020204" pitchFamily="34" charset="0"/>
              </a:rPr>
              <a:t>Using this information to provide them with reassurance and support</a:t>
            </a:r>
          </a:p>
          <a:p>
            <a:pPr>
              <a:lnSpc>
                <a:spcPct val="140000"/>
              </a:lnSpc>
              <a:spcBef>
                <a:spcPts val="0"/>
              </a:spcBef>
              <a:buSzPct val="100000"/>
            </a:pPr>
            <a:r>
              <a:rPr lang="en-GB" dirty="0">
                <a:solidFill>
                  <a:srgbClr val="102350"/>
                </a:solidFill>
                <a:latin typeface="Century Gothic" panose="020B0502020202020204" pitchFamily="34" charset="0"/>
              </a:rPr>
              <a:t>Connecting them with their social support networks (this may start with working with them to identify who are good/positive sources of support)</a:t>
            </a:r>
          </a:p>
          <a:p>
            <a:pPr>
              <a:lnSpc>
                <a:spcPct val="140000"/>
              </a:lnSpc>
              <a:spcBef>
                <a:spcPts val="0"/>
              </a:spcBef>
              <a:buSzPct val="100000"/>
            </a:pPr>
            <a:r>
              <a:rPr lang="en-GB" dirty="0">
                <a:solidFill>
                  <a:srgbClr val="102350"/>
                </a:solidFill>
                <a:latin typeface="Century Gothic" panose="020B0502020202020204" pitchFamily="34" charset="0"/>
              </a:rPr>
              <a:t>Identifying what helps them to cope and feel better (or ‘less worse’)</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22685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84C-B407-0140-A1D4-F2FFFF367630}"/>
              </a:ext>
            </a:extLst>
          </p:cNvPr>
          <p:cNvSpPr>
            <a:spLocks noGrp="1"/>
          </p:cNvSpPr>
          <p:nvPr>
            <p:ph type="title"/>
          </p:nvPr>
        </p:nvSpPr>
        <p:spPr>
          <a:xfrm>
            <a:off x="952500" y="317500"/>
            <a:ext cx="11099800" cy="1246258"/>
          </a:xfrm>
        </p:spPr>
        <p:txBody>
          <a:bodyPr>
            <a:normAutofit/>
          </a:bodyPr>
          <a:lstStyle/>
          <a:p>
            <a:r>
              <a:rPr lang="en-US" dirty="0">
                <a:latin typeface="Century Gothic" panose="020B0502020202020204" pitchFamily="34" charset="0"/>
              </a:rPr>
              <a:t>MANAGING OVERWHELM</a:t>
            </a:r>
          </a:p>
        </p:txBody>
      </p:sp>
      <p:sp>
        <p:nvSpPr>
          <p:cNvPr id="3" name="Content Placeholder 2">
            <a:extLst>
              <a:ext uri="{FF2B5EF4-FFF2-40B4-BE49-F238E27FC236}">
                <a16:creationId xmlns:a16="http://schemas.microsoft.com/office/drawing/2014/main" id="{15155238-1C33-994F-BEF4-ABC2AD344A61}"/>
              </a:ext>
            </a:extLst>
          </p:cNvPr>
          <p:cNvSpPr>
            <a:spLocks noGrp="1"/>
          </p:cNvSpPr>
          <p:nvPr>
            <p:ph idx="1"/>
          </p:nvPr>
        </p:nvSpPr>
        <p:spPr>
          <a:xfrm>
            <a:off x="952500" y="2008413"/>
            <a:ext cx="11099800" cy="6181429"/>
          </a:xfrm>
        </p:spPr>
        <p:txBody>
          <a:bodyPr anchor="t">
            <a:normAutofit fontScale="77500" lnSpcReduction="20000"/>
          </a:bodyPr>
          <a:lstStyle/>
          <a:p>
            <a:pPr>
              <a:lnSpc>
                <a:spcPct val="140000"/>
              </a:lnSpc>
              <a:spcBef>
                <a:spcPts val="0"/>
              </a:spcBef>
              <a:buSzPct val="100000"/>
            </a:pPr>
            <a:r>
              <a:rPr lang="en-GB" dirty="0">
                <a:solidFill>
                  <a:srgbClr val="102350"/>
                </a:solidFill>
                <a:latin typeface="Century Gothic" panose="020B0502020202020204" pitchFamily="34" charset="0"/>
              </a:rPr>
              <a:t>Dissociation is one way in which the mind copes with too much stress and leads the person to become disconnected from the world around them.</a:t>
            </a:r>
          </a:p>
          <a:p>
            <a:pPr marL="0" indent="0">
              <a:lnSpc>
                <a:spcPct val="140000"/>
              </a:lnSpc>
              <a:spcBef>
                <a:spcPts val="0"/>
              </a:spcBef>
              <a:buSzPct val="100000"/>
              <a:buNone/>
            </a:pPr>
            <a:endParaRPr lang="en-GB" dirty="0">
              <a:solidFill>
                <a:srgbClr val="102350"/>
              </a:solidFill>
              <a:latin typeface="Century Gothic" panose="020B0502020202020204" pitchFamily="34" charset="0"/>
            </a:endParaRPr>
          </a:p>
          <a:p>
            <a:pPr>
              <a:lnSpc>
                <a:spcPct val="140000"/>
              </a:lnSpc>
              <a:spcBef>
                <a:spcPts val="0"/>
              </a:spcBef>
              <a:buSzPct val="100000"/>
            </a:pPr>
            <a:r>
              <a:rPr lang="en-GB" dirty="0">
                <a:solidFill>
                  <a:srgbClr val="102350"/>
                </a:solidFill>
                <a:latin typeface="Century Gothic" panose="020B0502020202020204" pitchFamily="34" charset="0"/>
              </a:rPr>
              <a:t>When you are working with someone who is distressed it is really important to keep them connected to the ‘here and now’.</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These are known as ‘grounding’ techniques, where the aim is to try and bring someone back to the present.</a:t>
            </a:r>
          </a:p>
          <a:p>
            <a:pPr marL="0" indent="0">
              <a:lnSpc>
                <a:spcPct val="140000"/>
              </a:lnSpc>
              <a:spcBef>
                <a:spcPts val="0"/>
              </a:spcBef>
              <a:buSzPct val="100000"/>
              <a:buNone/>
            </a:pPr>
            <a:r>
              <a:rPr lang="en-GB" dirty="0">
                <a:solidFill>
                  <a:srgbClr val="102350"/>
                </a:solidFill>
                <a:latin typeface="Century Gothic" panose="020B0502020202020204" pitchFamily="34" charset="0"/>
              </a:rPr>
              <a:t> </a:t>
            </a:r>
          </a:p>
          <a:p>
            <a:pPr>
              <a:lnSpc>
                <a:spcPct val="140000"/>
              </a:lnSpc>
              <a:spcBef>
                <a:spcPts val="0"/>
              </a:spcBef>
              <a:buSzPct val="100000"/>
            </a:pPr>
            <a:r>
              <a:rPr lang="en-GB" dirty="0">
                <a:solidFill>
                  <a:srgbClr val="102350"/>
                </a:solidFill>
                <a:latin typeface="Century Gothic" panose="020B0502020202020204" pitchFamily="34" charset="0"/>
              </a:rPr>
              <a:t>Providing information about different techniques can be useful to recreate a sense of control that someone is able to manage their emotions.</a:t>
            </a:r>
          </a:p>
          <a:p>
            <a:pPr marL="0" lvl="0" indent="0">
              <a:lnSpc>
                <a:spcPct val="120000"/>
              </a:lnSpc>
              <a:spcBef>
                <a:spcPts val="0"/>
              </a:spcBef>
              <a:buSzPct val="100000"/>
              <a:buNone/>
            </a:pPr>
            <a:endParaRPr lang="en-GB" sz="2800" dirty="0">
              <a:solidFill>
                <a:srgbClr val="102350"/>
              </a:solidFill>
              <a:latin typeface="Century Gothic" panose="020B0502020202020204" pitchFamily="34" charset="0"/>
            </a:endParaRPr>
          </a:p>
          <a:p>
            <a:pPr marL="0" indent="0">
              <a:lnSpc>
                <a:spcPct val="120000"/>
              </a:lnSpc>
              <a:buSzPct val="100000"/>
              <a:buNone/>
            </a:pPr>
            <a:endParaRPr lang="en-GB" sz="2800" dirty="0">
              <a:solidFill>
                <a:srgbClr val="102350"/>
              </a:solidFill>
              <a:latin typeface="Century Gothic" panose="020B0502020202020204" pitchFamily="34" charset="0"/>
            </a:endParaRPr>
          </a:p>
        </p:txBody>
      </p:sp>
    </p:spTree>
    <p:extLst>
      <p:ext uri="{BB962C8B-B14F-4D97-AF65-F5344CB8AC3E}">
        <p14:creationId xmlns:p14="http://schemas.microsoft.com/office/powerpoint/2010/main" val="38146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51530</TotalTime>
  <Words>5362</Words>
  <Application>Microsoft Office PowerPoint</Application>
  <PresentationFormat>Custom</PresentationFormat>
  <Paragraphs>501</Paragraphs>
  <Slides>74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Arial</vt:lpstr>
      <vt:lpstr>Bradley Hand</vt:lpstr>
      <vt:lpstr>Brown Regular</vt:lpstr>
      <vt:lpstr>Century Gothic</vt:lpstr>
      <vt:lpstr>Helvetica Neue</vt:lpstr>
      <vt:lpstr>Helvetica Neue Light</vt:lpstr>
      <vt:lpstr>Black</vt:lpstr>
      <vt:lpstr>Nicola Lester</vt:lpstr>
      <vt:lpstr> aims</vt:lpstr>
      <vt:lpstr>DEVELOPING THERAPEUTIC SKILLS</vt:lpstr>
      <vt:lpstr>KEY THERAPEUTIC SKILLS FOR TRAUMA INFORMED PRACTICE</vt:lpstr>
      <vt:lpstr>BEARING WITNESS TO DISTRESS</vt:lpstr>
      <vt:lpstr>EMPATHY, SYMPATHY AND IDENTIFICATION:  UNDERSTANDING THE DIFFERENCES</vt:lpstr>
      <vt:lpstr>DEMONSTRATING EMPATHY IN PRACTICE</vt:lpstr>
      <vt:lpstr>RESPONDING TO ACUTE DISTRESS</vt:lpstr>
      <vt:lpstr>MANAGING OVERWHELM</vt:lpstr>
      <vt:lpstr>EXAMPLES OF TECHNIQUES TO MANAGE STRESS, FEAR AND ANXIETY</vt:lpstr>
      <vt:lpstr>EXAMPLES OF TECHNIQUES TO MANAGE STRESS, FEAR AND ANXIETY</vt:lpstr>
      <vt:lpstr>‘see, look, wonder’:  seeking to understand experiences </vt:lpstr>
      <vt:lpstr>‘see, look, wonder’:  practical activity </vt:lpstr>
      <vt:lpstr>‘Listen, hear, wonder’: asking the ‘right’ questions </vt:lpstr>
      <vt:lpstr>‘Not knowing’ </vt:lpstr>
      <vt:lpstr>Saying the ‘wrong’ thing and ‘sorry’ </vt:lpstr>
      <vt:lpstr>A note about self-care when working therapeutically </vt:lpstr>
      <vt:lpstr>Creative ways of working:  when words are difficult to find</vt:lpstr>
      <vt:lpstr>art</vt:lpstr>
      <vt:lpstr>Making art accessible</vt:lpstr>
      <vt:lpstr>Expressing feelings</vt:lpstr>
      <vt:lpstr>Using illustrations to make sense of feelings</vt:lpstr>
      <vt:lpstr>Therapeutic creative writing</vt:lpstr>
      <vt:lpstr>Therapeutic creative writing</vt:lpstr>
      <vt:lpstr>Therapeutic Illustrations:  the story of a young refugee</vt:lpstr>
      <vt:lpstr>Using therapeutic resources:  a case study from Peterborough Rape crisis</vt:lpstr>
      <vt:lpstr>Using therapeutic resources:  a case study from Peterborough Rape crisis</vt:lpstr>
      <vt:lpstr>Facilitating connections</vt:lpstr>
      <vt:lpstr>Supporting families</vt:lpstr>
      <vt:lpstr>Supporting families:  creating a shared narrative</vt:lpstr>
      <vt:lpstr>Fostering resilience and coping in children and young people</vt:lpstr>
      <vt:lpstr>Supporting coping</vt:lpstr>
      <vt:lpstr>managing anxiety</vt:lpstr>
      <vt:lpstr>Remembering  to play</vt:lpstr>
      <vt:lpstr>Supporting parents and caregivers</vt:lpstr>
      <vt:lpstr>Healing-centred parenting: asking ‘what’s right with my child?’</vt:lpstr>
      <vt:lpstr>Promoting coping and recovery</vt:lpstr>
      <vt:lpstr>Exchanging ideas: working creatively</vt:lpstr>
      <vt:lpstr>Structuring trauma informed interventions</vt:lpstr>
      <vt:lpstr> </vt:lpstr>
      <vt:lpstr>Stage 1: stabilisation</vt:lpstr>
      <vt:lpstr>stabilisation</vt:lpstr>
      <vt:lpstr>Stage 2: education</vt:lpstr>
      <vt:lpstr>Stage 3: normalisation</vt:lpstr>
      <vt:lpstr>Education and normalisation</vt:lpstr>
      <vt:lpstr>Education and normalisation</vt:lpstr>
      <vt:lpstr>Stage 4:  supporting coping (facilitating connections to social support)</vt:lpstr>
      <vt:lpstr>Identifying and strengthening access to sources of support</vt:lpstr>
      <vt:lpstr>PowerPoint Presentation</vt:lpstr>
      <vt:lpstr>Facilitating connection or reconnection with the wider community</vt:lpstr>
      <vt:lpstr>An example from practice: ‘Love wins’</vt:lpstr>
      <vt:lpstr>Facilitating connections</vt:lpstr>
      <vt:lpstr>Specific interventions for families</vt:lpstr>
      <vt:lpstr>Stage 5: engagement</vt:lpstr>
      <vt:lpstr>Engagement – thinking beyond the trauma</vt:lpstr>
      <vt:lpstr>Engagement:  creating an individualised plan of support</vt:lpstr>
      <vt:lpstr>A trauma informed approach to structuring support</vt:lpstr>
      <vt:lpstr>Using the sense model in practice</vt:lpstr>
      <vt:lpstr>Planning sessional interventions</vt:lpstr>
      <vt:lpstr>Trauma informed approaches to measuring impact</vt:lpstr>
      <vt:lpstr>Barriers to developing Trauma informed approaches to practice</vt:lpstr>
      <vt:lpstr>Managing exits</vt:lpstr>
      <vt:lpstr>Understanding and responding to vicarious trauma: it will never be enough</vt:lpstr>
      <vt:lpstr>Understanding vicarious trauma</vt:lpstr>
      <vt:lpstr>The processes of vicarious trauma</vt:lpstr>
      <vt:lpstr>The effects of vicarious trauma</vt:lpstr>
      <vt:lpstr>Reducing the potential for vicarious trauma</vt:lpstr>
      <vt:lpstr>vicarious post traumatic growth</vt:lpstr>
      <vt:lpstr>Therapeutic resources</vt:lpstr>
      <vt:lpstr>Affirmations</vt:lpstr>
      <vt:lpstr>Making a commitment to a trauma informed approach</vt:lpstr>
      <vt:lpstr>achieved</vt:lpstr>
      <vt:lpstr>Further training:  Gold Level workshop: Committed to Trauma Informed Practice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Nicola Lester</dc:title>
  <dc:creator>vicki.l.brown@sky.com</dc:creator>
  <cp:lastModifiedBy>Nation, Zoe</cp:lastModifiedBy>
  <cp:revision>215</cp:revision>
  <dcterms:created xsi:type="dcterms:W3CDTF">2020-04-25T21:30:31Z</dcterms:created>
  <dcterms:modified xsi:type="dcterms:W3CDTF">2022-11-14T11:34:43Z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ca86e8-6fb5-45dd-bb08-a8d185fa5301_Enabled">
    <vt:lpwstr>true</vt:lpwstr>
  </property>
  <property fmtid="{D5CDD505-2E9C-101B-9397-08002B2CF9AE}" pid="3" name="MSIP_Label_8eca86e8-6fb5-45dd-bb08-a8d185fa5301_SetDate">
    <vt:lpwstr>2022-11-14T11:33:31Z</vt:lpwstr>
  </property>
  <property fmtid="{D5CDD505-2E9C-101B-9397-08002B2CF9AE}" pid="4" name="MSIP_Label_8eca86e8-6fb5-45dd-bb08-a8d185fa5301_Method">
    <vt:lpwstr>Standard</vt:lpwstr>
  </property>
  <property fmtid="{D5CDD505-2E9C-101B-9397-08002B2CF9AE}" pid="5" name="MSIP_Label_8eca86e8-6fb5-45dd-bb08-a8d185fa5301_Name">
    <vt:lpwstr>Official</vt:lpwstr>
  </property>
  <property fmtid="{D5CDD505-2E9C-101B-9397-08002B2CF9AE}" pid="6" name="MSIP_Label_8eca86e8-6fb5-45dd-bb08-a8d185fa5301_SiteId">
    <vt:lpwstr>9fe658cd-b3cd-4056-8519-3222ffa96be8</vt:lpwstr>
  </property>
  <property fmtid="{D5CDD505-2E9C-101B-9397-08002B2CF9AE}" pid="7" name="MSIP_Label_8eca86e8-6fb5-45dd-bb08-a8d185fa5301_ActionId">
    <vt:lpwstr>c51bf8f0-cb09-4579-b5be-e7202c86c104</vt:lpwstr>
  </property>
  <property fmtid="{D5CDD505-2E9C-101B-9397-08002B2CF9AE}" pid="8" name="MSIP_Label_8eca86e8-6fb5-45dd-bb08-a8d185fa5301_ContentBits">
    <vt:lpwstr>0</vt:lpwstr>
  </property>
</Properties>
</file>