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6"/>
  </p:notesMasterIdLst>
  <p:sldIdLst>
    <p:sldId id="1169" r:id="rId2"/>
    <p:sldId id="257" r:id="rId3"/>
    <p:sldId id="1172" r:id="rId4"/>
    <p:sldId id="1173" r:id="rId5"/>
    <p:sldId id="1301" r:id="rId6"/>
    <p:sldId id="1302" r:id="rId7"/>
    <p:sldId id="1303" r:id="rId8"/>
    <p:sldId id="1391" r:id="rId9"/>
    <p:sldId id="1392" r:id="rId10"/>
    <p:sldId id="1393" r:id="rId11"/>
    <p:sldId id="1394" r:id="rId12"/>
    <p:sldId id="1230" r:id="rId13"/>
    <p:sldId id="1231" r:id="rId14"/>
    <p:sldId id="1232" r:id="rId15"/>
    <p:sldId id="5395" r:id="rId16"/>
    <p:sldId id="1234" r:id="rId17"/>
    <p:sldId id="1235" r:id="rId18"/>
    <p:sldId id="5396" r:id="rId19"/>
    <p:sldId id="1229" r:id="rId20"/>
    <p:sldId id="1290" r:id="rId21"/>
    <p:sldId id="1238" r:id="rId22"/>
    <p:sldId id="1285" r:id="rId23"/>
    <p:sldId id="5428" r:id="rId24"/>
    <p:sldId id="5430" r:id="rId25"/>
    <p:sldId id="5429" r:id="rId26"/>
    <p:sldId id="1242" r:id="rId27"/>
    <p:sldId id="5400" r:id="rId28"/>
    <p:sldId id="5401" r:id="rId29"/>
    <p:sldId id="5403" r:id="rId30"/>
    <p:sldId id="5404" r:id="rId31"/>
    <p:sldId id="5405" r:id="rId32"/>
    <p:sldId id="5406" r:id="rId33"/>
    <p:sldId id="5407" r:id="rId34"/>
    <p:sldId id="5408" r:id="rId35"/>
    <p:sldId id="5409" r:id="rId36"/>
    <p:sldId id="5410" r:id="rId37"/>
    <p:sldId id="5411" r:id="rId38"/>
    <p:sldId id="5412" r:id="rId39"/>
    <p:sldId id="5413" r:id="rId40"/>
    <p:sldId id="5414" r:id="rId41"/>
    <p:sldId id="5415" r:id="rId42"/>
    <p:sldId id="5416" r:id="rId43"/>
    <p:sldId id="5417" r:id="rId44"/>
    <p:sldId id="5418" r:id="rId45"/>
    <p:sldId id="5419" r:id="rId46"/>
    <p:sldId id="5420" r:id="rId47"/>
    <p:sldId id="5421" r:id="rId48"/>
    <p:sldId id="5422" r:id="rId49"/>
    <p:sldId id="5423" r:id="rId50"/>
    <p:sldId id="5424" r:id="rId51"/>
    <p:sldId id="5425" r:id="rId52"/>
    <p:sldId id="5426" r:id="rId53"/>
    <p:sldId id="5427" r:id="rId54"/>
    <p:sldId id="730" r:id="rId5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9172"/>
    <a:srgbClr val="FEFDF3"/>
    <a:srgbClr val="FEFBD3"/>
    <a:srgbClr val="102350"/>
    <a:srgbClr val="434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72"/>
    <p:restoredTop sz="94830"/>
  </p:normalViewPr>
  <p:slideViewPr>
    <p:cSldViewPr snapToGrid="0" snapToObjects="1">
      <p:cViewPr varScale="1">
        <p:scale>
          <a:sx n="85" d="100"/>
          <a:sy n="85" d="100"/>
        </p:scale>
        <p:origin x="1032" y="184"/>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C81646-904A-4D4F-AD2C-408864EBB660}"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5285FC35-42D2-4AE0-A88A-CF462FE4B9AD}">
      <dgm:prSet custT="1"/>
      <dgm:spPr>
        <a:solidFill>
          <a:srgbClr val="102350"/>
        </a:solidFill>
      </dgm:spPr>
      <dgm:t>
        <a:bodyPr/>
        <a:lstStyle/>
        <a:p>
          <a:pPr>
            <a:lnSpc>
              <a:spcPct val="120000"/>
            </a:lnSpc>
          </a:pPr>
          <a:r>
            <a:rPr lang="en-GB" sz="1400" b="0" i="0" dirty="0">
              <a:solidFill>
                <a:schemeClr val="tx1"/>
              </a:solidFill>
              <a:latin typeface="Brown Light" panose="02000000000000000000" pitchFamily="2" charset="77"/>
              <a:cs typeface="Arial" panose="020B0604020202020204" pitchFamily="34" charset="0"/>
            </a:rPr>
            <a:t>In groups of 3, take it in turns to be in the following roles:</a:t>
          </a:r>
        </a:p>
        <a:p>
          <a:pPr>
            <a:lnSpc>
              <a:spcPct val="120000"/>
            </a:lnSpc>
          </a:pPr>
          <a:r>
            <a:rPr lang="en-GB" sz="1400" b="0" i="0" dirty="0">
              <a:solidFill>
                <a:schemeClr val="tx1"/>
              </a:solidFill>
              <a:latin typeface="Brown Light" panose="02000000000000000000" pitchFamily="2" charset="77"/>
              <a:cs typeface="Arial" panose="020B0604020202020204" pitchFamily="34" charset="0"/>
            </a:rPr>
            <a:t>- Supporter </a:t>
          </a:r>
        </a:p>
        <a:p>
          <a:pPr>
            <a:lnSpc>
              <a:spcPct val="120000"/>
            </a:lnSpc>
          </a:pPr>
          <a:r>
            <a:rPr lang="en-GB" sz="1400" b="0" i="0" dirty="0">
              <a:solidFill>
                <a:schemeClr val="tx1"/>
              </a:solidFill>
              <a:latin typeface="Brown Light" panose="02000000000000000000" pitchFamily="2" charset="77"/>
              <a:cs typeface="Arial" panose="020B0604020202020204" pitchFamily="34" charset="0"/>
            </a:rPr>
            <a:t>- Beneficiary (the person receiving the support</a:t>
          </a:r>
        </a:p>
        <a:p>
          <a:pPr>
            <a:lnSpc>
              <a:spcPct val="120000"/>
            </a:lnSpc>
          </a:pPr>
          <a:r>
            <a:rPr lang="en-GB" sz="1400" b="0" i="0" dirty="0">
              <a:solidFill>
                <a:schemeClr val="tx1"/>
              </a:solidFill>
              <a:latin typeface="Brown Light" panose="02000000000000000000" pitchFamily="2" charset="77"/>
              <a:cs typeface="Arial" panose="020B0604020202020204" pitchFamily="34" charset="0"/>
            </a:rPr>
            <a:t>- </a:t>
          </a:r>
          <a:r>
            <a:rPr lang="en-GB" sz="1400" b="0" i="0" dirty="0">
              <a:solidFill>
                <a:schemeClr val="tx1"/>
              </a:solidFill>
              <a:latin typeface="Brown Light" panose="02000000000000000000" pitchFamily="2" charset="77"/>
            </a:rPr>
            <a:t>Observer</a:t>
          </a:r>
          <a:endParaRPr lang="en-US" sz="1400" b="0" i="0" dirty="0">
            <a:solidFill>
              <a:schemeClr val="tx1"/>
            </a:solidFill>
            <a:latin typeface="Brown Light" panose="02000000000000000000" pitchFamily="2" charset="77"/>
            <a:cs typeface="Arial" panose="020B0604020202020204" pitchFamily="34" charset="0"/>
          </a:endParaRPr>
        </a:p>
      </dgm:t>
    </dgm:pt>
    <dgm:pt modelId="{1E9BCB3C-AD15-46FB-8CBC-138AB74B9283}" type="parTrans" cxnId="{9EE4C90C-3500-4C08-BB7C-700FAE39432F}">
      <dgm:prSet/>
      <dgm:spPr/>
      <dgm:t>
        <a:bodyPr/>
        <a:lstStyle/>
        <a:p>
          <a:endParaRPr lang="en-US"/>
        </a:p>
      </dgm:t>
    </dgm:pt>
    <dgm:pt modelId="{DB70FA17-4B2B-4056-9E1B-CC9161A9E3AA}" type="sibTrans" cxnId="{9EE4C90C-3500-4C08-BB7C-700FAE39432F}">
      <dgm:prSet/>
      <dgm:spPr>
        <a:ln w="19050">
          <a:solidFill>
            <a:srgbClr val="BA9172"/>
          </a:solidFill>
        </a:ln>
      </dgm:spPr>
      <dgm:t>
        <a:bodyPr/>
        <a:lstStyle/>
        <a:p>
          <a:endParaRPr lang="en-US"/>
        </a:p>
      </dgm:t>
    </dgm:pt>
    <dgm:pt modelId="{95F5710C-5D25-4BAE-A947-2FA9164E52B9}">
      <dgm:prSet custT="1"/>
      <dgm:spPr>
        <a:solidFill>
          <a:srgbClr val="102350"/>
        </a:solidFill>
      </dgm:spPr>
      <dgm:t>
        <a:bodyPr/>
        <a:lstStyle/>
        <a:p>
          <a:pPr>
            <a:lnSpc>
              <a:spcPct val="120000"/>
            </a:lnSpc>
          </a:pPr>
          <a:r>
            <a:rPr lang="en-GB" sz="1400" b="0" i="0" dirty="0">
              <a:solidFill>
                <a:schemeClr val="tx1"/>
              </a:solidFill>
              <a:latin typeface="Brown Light" panose="02000000000000000000" pitchFamily="2" charset="77"/>
              <a:cs typeface="Arial" panose="020B0604020202020204" pitchFamily="34" charset="0"/>
            </a:rPr>
            <a:t>The person receiving the support should identify an issue which they would like to talk about (something which is stressful but manageable 4/5 out of 10). </a:t>
          </a:r>
          <a:endParaRPr lang="en-US" sz="1400" b="0" i="0" dirty="0">
            <a:solidFill>
              <a:schemeClr val="tx1"/>
            </a:solidFill>
            <a:latin typeface="Brown Light" panose="02000000000000000000" pitchFamily="2" charset="77"/>
            <a:cs typeface="Arial" panose="020B0604020202020204" pitchFamily="34" charset="0"/>
          </a:endParaRPr>
        </a:p>
      </dgm:t>
    </dgm:pt>
    <dgm:pt modelId="{4626FE7B-2CB9-4C74-BC76-C9AE9C66A3ED}" type="parTrans" cxnId="{A85AC8F2-3683-45E8-BE03-DD03BCDFDF0C}">
      <dgm:prSet/>
      <dgm:spPr/>
      <dgm:t>
        <a:bodyPr/>
        <a:lstStyle/>
        <a:p>
          <a:endParaRPr lang="en-US"/>
        </a:p>
      </dgm:t>
    </dgm:pt>
    <dgm:pt modelId="{F2448BD7-5B0F-4F77-B228-A67897987CD4}" type="sibTrans" cxnId="{A85AC8F2-3683-45E8-BE03-DD03BCDFDF0C}">
      <dgm:prSet/>
      <dgm:spPr>
        <a:ln w="19050">
          <a:solidFill>
            <a:srgbClr val="BA9172"/>
          </a:solidFill>
        </a:ln>
      </dgm:spPr>
      <dgm:t>
        <a:bodyPr/>
        <a:lstStyle/>
        <a:p>
          <a:endParaRPr lang="en-US"/>
        </a:p>
      </dgm:t>
    </dgm:pt>
    <dgm:pt modelId="{FEC10C3D-0ABE-48A6-9950-B9D5A2F9FE87}">
      <dgm:prSet custT="1"/>
      <dgm:spPr>
        <a:solidFill>
          <a:srgbClr val="102350"/>
        </a:solidFill>
      </dgm:spPr>
      <dgm:t>
        <a:bodyPr/>
        <a:lstStyle/>
        <a:p>
          <a:pPr>
            <a:lnSpc>
              <a:spcPct val="120000"/>
            </a:lnSpc>
          </a:pPr>
          <a:r>
            <a:rPr lang="en-GB" sz="1400" b="0" i="0" dirty="0">
              <a:latin typeface="Brown Light" panose="02000000000000000000" pitchFamily="2" charset="77"/>
              <a:cs typeface="Arial" panose="020B0604020202020204" pitchFamily="34" charset="0"/>
            </a:rPr>
            <a:t>The support should initiate a 5 minute conversation to explore their experiences, how they doing and what they might need. </a:t>
          </a:r>
          <a:endParaRPr lang="en-US" sz="1400" b="0" i="0" dirty="0">
            <a:latin typeface="Brown Light" panose="02000000000000000000" pitchFamily="2" charset="77"/>
            <a:cs typeface="Arial" panose="020B0604020202020204" pitchFamily="34" charset="0"/>
          </a:endParaRPr>
        </a:p>
      </dgm:t>
    </dgm:pt>
    <dgm:pt modelId="{4C47E13A-B34B-4C64-A3B1-7570FC1E9622}" type="parTrans" cxnId="{94C7BF26-CBF3-4191-844B-8AD89AA14347}">
      <dgm:prSet/>
      <dgm:spPr/>
      <dgm:t>
        <a:bodyPr/>
        <a:lstStyle/>
        <a:p>
          <a:endParaRPr lang="en-US"/>
        </a:p>
      </dgm:t>
    </dgm:pt>
    <dgm:pt modelId="{D327265D-C075-44D2-839D-104367CB86DB}" type="sibTrans" cxnId="{94C7BF26-CBF3-4191-844B-8AD89AA14347}">
      <dgm:prSet/>
      <dgm:spPr>
        <a:ln w="19050">
          <a:solidFill>
            <a:srgbClr val="BA9172"/>
          </a:solidFill>
        </a:ln>
      </dgm:spPr>
      <dgm:t>
        <a:bodyPr/>
        <a:lstStyle/>
        <a:p>
          <a:endParaRPr lang="en-US"/>
        </a:p>
      </dgm:t>
    </dgm:pt>
    <dgm:pt modelId="{D1D3128A-4BCD-4DC7-927A-8135E6790322}">
      <dgm:prSet custT="1"/>
      <dgm:spPr>
        <a:solidFill>
          <a:srgbClr val="102350"/>
        </a:solidFill>
      </dgm:spPr>
      <dgm:t>
        <a:bodyPr/>
        <a:lstStyle/>
        <a:p>
          <a:pPr>
            <a:lnSpc>
              <a:spcPct val="120000"/>
            </a:lnSpc>
          </a:pPr>
          <a:r>
            <a:rPr lang="en-GB" sz="1400" b="0" i="0" dirty="0">
              <a:latin typeface="Brown Light" panose="02000000000000000000" pitchFamily="2" charset="77"/>
              <a:cs typeface="Arial" panose="020B0604020202020204" pitchFamily="34" charset="0"/>
            </a:rPr>
            <a:t>After 5 minutes, come together as a group of three to reflect and share your observations and feedback. </a:t>
          </a:r>
          <a:endParaRPr lang="en-US" sz="1400" b="0" i="0" dirty="0">
            <a:latin typeface="Brown Light" panose="02000000000000000000" pitchFamily="2" charset="77"/>
            <a:cs typeface="Arial" panose="020B0604020202020204" pitchFamily="34" charset="0"/>
          </a:endParaRPr>
        </a:p>
      </dgm:t>
    </dgm:pt>
    <dgm:pt modelId="{EAC1BBB3-DD4E-4434-99EE-5E438636D4A8}" type="parTrans" cxnId="{E3CC3DF4-4D2A-4EB2-A8A1-232A88537271}">
      <dgm:prSet/>
      <dgm:spPr/>
      <dgm:t>
        <a:bodyPr/>
        <a:lstStyle/>
        <a:p>
          <a:endParaRPr lang="en-US"/>
        </a:p>
      </dgm:t>
    </dgm:pt>
    <dgm:pt modelId="{71D0D4AD-577F-43E8-A148-BFCD2F6E397C}" type="sibTrans" cxnId="{E3CC3DF4-4D2A-4EB2-A8A1-232A88537271}">
      <dgm:prSet/>
      <dgm:spPr>
        <a:ln w="19050">
          <a:solidFill>
            <a:srgbClr val="BA9172"/>
          </a:solidFill>
        </a:ln>
      </dgm:spPr>
      <dgm:t>
        <a:bodyPr/>
        <a:lstStyle/>
        <a:p>
          <a:endParaRPr lang="en-US"/>
        </a:p>
      </dgm:t>
    </dgm:pt>
    <dgm:pt modelId="{EA6EB305-BCD2-4C47-BE6E-28E4E4AED1CE}">
      <dgm:prSet custT="1"/>
      <dgm:spPr>
        <a:solidFill>
          <a:srgbClr val="102350"/>
        </a:solidFill>
      </dgm:spPr>
      <dgm:t>
        <a:bodyPr/>
        <a:lstStyle/>
        <a:p>
          <a:pPr>
            <a:lnSpc>
              <a:spcPct val="120000"/>
            </a:lnSpc>
          </a:pPr>
          <a:r>
            <a:rPr lang="en-GB" sz="1200" b="0" i="0" dirty="0">
              <a:latin typeface="Brown Light" panose="02000000000000000000" pitchFamily="2" charset="77"/>
              <a:cs typeface="Arial" panose="020B0604020202020204" pitchFamily="34" charset="0"/>
            </a:rPr>
            <a:t>Remember that there is no right or wrong approach, however, it would be good to explore the experience of both giving and receiving support. Did the recipient feel seen, heard and valued? What helped? What was observed to have happened. Try to offer each other specific examples in the feedback. </a:t>
          </a:r>
          <a:endParaRPr lang="en-US" sz="1200" b="0" i="0" dirty="0">
            <a:latin typeface="Brown Light" panose="02000000000000000000" pitchFamily="2" charset="77"/>
            <a:cs typeface="Arial" panose="020B0604020202020204" pitchFamily="34" charset="0"/>
          </a:endParaRPr>
        </a:p>
      </dgm:t>
    </dgm:pt>
    <dgm:pt modelId="{34E85948-1B1A-4B3B-9BCB-8AF2A7E72142}" type="parTrans" cxnId="{5F1EB69D-E5E5-4B58-826C-3D60EFF65BB7}">
      <dgm:prSet/>
      <dgm:spPr/>
      <dgm:t>
        <a:bodyPr/>
        <a:lstStyle/>
        <a:p>
          <a:endParaRPr lang="en-US"/>
        </a:p>
      </dgm:t>
    </dgm:pt>
    <dgm:pt modelId="{588E9A45-E743-4FAA-9DD5-FA1D8AEAEADF}" type="sibTrans" cxnId="{5F1EB69D-E5E5-4B58-826C-3D60EFF65BB7}">
      <dgm:prSet/>
      <dgm:spPr>
        <a:ln w="19050">
          <a:solidFill>
            <a:srgbClr val="BA9172"/>
          </a:solidFill>
        </a:ln>
      </dgm:spPr>
      <dgm:t>
        <a:bodyPr/>
        <a:lstStyle/>
        <a:p>
          <a:endParaRPr lang="en-US"/>
        </a:p>
      </dgm:t>
    </dgm:pt>
    <dgm:pt modelId="{2B358E16-7E85-47BD-AABA-8A1EE529744B}">
      <dgm:prSet custT="1"/>
      <dgm:spPr>
        <a:solidFill>
          <a:srgbClr val="102350"/>
        </a:solidFill>
        <a:ln>
          <a:solidFill>
            <a:srgbClr val="102350"/>
          </a:solidFill>
        </a:ln>
      </dgm:spPr>
      <dgm:t>
        <a:bodyPr/>
        <a:lstStyle/>
        <a:p>
          <a:pPr>
            <a:lnSpc>
              <a:spcPct val="120000"/>
            </a:lnSpc>
          </a:pPr>
          <a:r>
            <a:rPr lang="en-GB" sz="1400" b="0" i="0" dirty="0">
              <a:latin typeface="Brown Light" panose="02000000000000000000" pitchFamily="2" charset="77"/>
              <a:cs typeface="Arial" panose="020B0604020202020204" pitchFamily="34" charset="0"/>
            </a:rPr>
            <a:t>A word of advice: Don’t overthink it, you know how to be human. </a:t>
          </a:r>
          <a:endParaRPr lang="en-US" sz="1400" b="0" i="0" dirty="0">
            <a:latin typeface="Brown Light" panose="02000000000000000000" pitchFamily="2" charset="77"/>
            <a:cs typeface="Arial" panose="020B0604020202020204" pitchFamily="34" charset="0"/>
          </a:endParaRPr>
        </a:p>
      </dgm:t>
    </dgm:pt>
    <dgm:pt modelId="{03593A18-9A89-4E66-85AB-17C28EF8D9C8}" type="parTrans" cxnId="{F858D23F-57A2-4950-BDD2-1007162C81F2}">
      <dgm:prSet/>
      <dgm:spPr/>
      <dgm:t>
        <a:bodyPr/>
        <a:lstStyle/>
        <a:p>
          <a:endParaRPr lang="en-US"/>
        </a:p>
      </dgm:t>
    </dgm:pt>
    <dgm:pt modelId="{4DCA92C4-7DB3-4E59-8E0C-6A28F858D069}" type="sibTrans" cxnId="{F858D23F-57A2-4950-BDD2-1007162C81F2}">
      <dgm:prSet/>
      <dgm:spPr/>
      <dgm:t>
        <a:bodyPr/>
        <a:lstStyle/>
        <a:p>
          <a:endParaRPr lang="en-US"/>
        </a:p>
      </dgm:t>
    </dgm:pt>
    <dgm:pt modelId="{024DC215-C9F1-6F44-A496-8CEABD8953C3}" type="pres">
      <dgm:prSet presAssocID="{D7C81646-904A-4D4F-AD2C-408864EBB660}" presName="Name0" presStyleCnt="0">
        <dgm:presLayoutVars>
          <dgm:dir/>
          <dgm:resizeHandles val="exact"/>
        </dgm:presLayoutVars>
      </dgm:prSet>
      <dgm:spPr/>
    </dgm:pt>
    <dgm:pt modelId="{F966B518-9B8B-1A48-9CD9-7F1921FE79D3}" type="pres">
      <dgm:prSet presAssocID="{5285FC35-42D2-4AE0-A88A-CF462FE4B9AD}" presName="node" presStyleLbl="node1" presStyleIdx="0" presStyleCnt="6">
        <dgm:presLayoutVars>
          <dgm:bulletEnabled val="1"/>
        </dgm:presLayoutVars>
      </dgm:prSet>
      <dgm:spPr/>
    </dgm:pt>
    <dgm:pt modelId="{1FF3FE14-C088-024A-959D-C44673A5F22F}" type="pres">
      <dgm:prSet presAssocID="{DB70FA17-4B2B-4056-9E1B-CC9161A9E3AA}" presName="sibTrans" presStyleLbl="sibTrans1D1" presStyleIdx="0" presStyleCnt="5"/>
      <dgm:spPr/>
    </dgm:pt>
    <dgm:pt modelId="{91BA5830-47A3-0845-A7E4-82B7FF017A34}" type="pres">
      <dgm:prSet presAssocID="{DB70FA17-4B2B-4056-9E1B-CC9161A9E3AA}" presName="connectorText" presStyleLbl="sibTrans1D1" presStyleIdx="0" presStyleCnt="5"/>
      <dgm:spPr/>
    </dgm:pt>
    <dgm:pt modelId="{92CEDD3D-1681-3447-9EF4-861E1CC4059E}" type="pres">
      <dgm:prSet presAssocID="{95F5710C-5D25-4BAE-A947-2FA9164E52B9}" presName="node" presStyleLbl="node1" presStyleIdx="1" presStyleCnt="6">
        <dgm:presLayoutVars>
          <dgm:bulletEnabled val="1"/>
        </dgm:presLayoutVars>
      </dgm:prSet>
      <dgm:spPr/>
    </dgm:pt>
    <dgm:pt modelId="{3DEDBC3A-881D-D24C-AF8B-966A7EF0A403}" type="pres">
      <dgm:prSet presAssocID="{F2448BD7-5B0F-4F77-B228-A67897987CD4}" presName="sibTrans" presStyleLbl="sibTrans1D1" presStyleIdx="1" presStyleCnt="5"/>
      <dgm:spPr/>
    </dgm:pt>
    <dgm:pt modelId="{8A1320D4-FCAF-1E42-9771-B6D2F26BA831}" type="pres">
      <dgm:prSet presAssocID="{F2448BD7-5B0F-4F77-B228-A67897987CD4}" presName="connectorText" presStyleLbl="sibTrans1D1" presStyleIdx="1" presStyleCnt="5"/>
      <dgm:spPr/>
    </dgm:pt>
    <dgm:pt modelId="{07D67864-9D3B-F44A-ABB2-6F8C7565DFA9}" type="pres">
      <dgm:prSet presAssocID="{FEC10C3D-0ABE-48A6-9950-B9D5A2F9FE87}" presName="node" presStyleLbl="node1" presStyleIdx="2" presStyleCnt="6">
        <dgm:presLayoutVars>
          <dgm:bulletEnabled val="1"/>
        </dgm:presLayoutVars>
      </dgm:prSet>
      <dgm:spPr/>
    </dgm:pt>
    <dgm:pt modelId="{7545B596-B80C-B44E-8E4E-76EABB89D2E0}" type="pres">
      <dgm:prSet presAssocID="{D327265D-C075-44D2-839D-104367CB86DB}" presName="sibTrans" presStyleLbl="sibTrans1D1" presStyleIdx="2" presStyleCnt="5"/>
      <dgm:spPr/>
    </dgm:pt>
    <dgm:pt modelId="{516ABF6A-FAD5-6A48-B54C-E4E7D2ED8B94}" type="pres">
      <dgm:prSet presAssocID="{D327265D-C075-44D2-839D-104367CB86DB}" presName="connectorText" presStyleLbl="sibTrans1D1" presStyleIdx="2" presStyleCnt="5"/>
      <dgm:spPr/>
    </dgm:pt>
    <dgm:pt modelId="{7AD4ABAF-C43F-4949-8EF9-1D01C2EE4D0A}" type="pres">
      <dgm:prSet presAssocID="{D1D3128A-4BCD-4DC7-927A-8135E6790322}" presName="node" presStyleLbl="node1" presStyleIdx="3" presStyleCnt="6">
        <dgm:presLayoutVars>
          <dgm:bulletEnabled val="1"/>
        </dgm:presLayoutVars>
      </dgm:prSet>
      <dgm:spPr/>
    </dgm:pt>
    <dgm:pt modelId="{F88782F1-D94F-F045-9070-BAD00C135998}" type="pres">
      <dgm:prSet presAssocID="{71D0D4AD-577F-43E8-A148-BFCD2F6E397C}" presName="sibTrans" presStyleLbl="sibTrans1D1" presStyleIdx="3" presStyleCnt="5"/>
      <dgm:spPr/>
    </dgm:pt>
    <dgm:pt modelId="{DE35B58C-A60F-5B43-8238-94BF73BFF7F9}" type="pres">
      <dgm:prSet presAssocID="{71D0D4AD-577F-43E8-A148-BFCD2F6E397C}" presName="connectorText" presStyleLbl="sibTrans1D1" presStyleIdx="3" presStyleCnt="5"/>
      <dgm:spPr/>
    </dgm:pt>
    <dgm:pt modelId="{8B7B849E-BA13-E74F-9440-54645542A2D1}" type="pres">
      <dgm:prSet presAssocID="{EA6EB305-BCD2-4C47-BE6E-28E4E4AED1CE}" presName="node" presStyleLbl="node1" presStyleIdx="4" presStyleCnt="6">
        <dgm:presLayoutVars>
          <dgm:bulletEnabled val="1"/>
        </dgm:presLayoutVars>
      </dgm:prSet>
      <dgm:spPr/>
    </dgm:pt>
    <dgm:pt modelId="{450D79E3-5D1E-F24E-920C-6708F0AB286B}" type="pres">
      <dgm:prSet presAssocID="{588E9A45-E743-4FAA-9DD5-FA1D8AEAEADF}" presName="sibTrans" presStyleLbl="sibTrans1D1" presStyleIdx="4" presStyleCnt="5"/>
      <dgm:spPr/>
    </dgm:pt>
    <dgm:pt modelId="{449DF8A2-EDB3-E742-B035-FC38B39E228F}" type="pres">
      <dgm:prSet presAssocID="{588E9A45-E743-4FAA-9DD5-FA1D8AEAEADF}" presName="connectorText" presStyleLbl="sibTrans1D1" presStyleIdx="4" presStyleCnt="5"/>
      <dgm:spPr/>
    </dgm:pt>
    <dgm:pt modelId="{384728DF-71AE-8A45-A4BC-1F3FE8730822}" type="pres">
      <dgm:prSet presAssocID="{2B358E16-7E85-47BD-AABA-8A1EE529744B}" presName="node" presStyleLbl="node1" presStyleIdx="5" presStyleCnt="6">
        <dgm:presLayoutVars>
          <dgm:bulletEnabled val="1"/>
        </dgm:presLayoutVars>
      </dgm:prSet>
      <dgm:spPr/>
    </dgm:pt>
  </dgm:ptLst>
  <dgm:cxnLst>
    <dgm:cxn modelId="{01219E04-B344-B145-8EEE-58450D9F41A3}" type="presOf" srcId="{DB70FA17-4B2B-4056-9E1B-CC9161A9E3AA}" destId="{1FF3FE14-C088-024A-959D-C44673A5F22F}" srcOrd="0" destOrd="0" presId="urn:microsoft.com/office/officeart/2016/7/layout/RepeatingBendingProcessNew"/>
    <dgm:cxn modelId="{9EE4C90C-3500-4C08-BB7C-700FAE39432F}" srcId="{D7C81646-904A-4D4F-AD2C-408864EBB660}" destId="{5285FC35-42D2-4AE0-A88A-CF462FE4B9AD}" srcOrd="0" destOrd="0" parTransId="{1E9BCB3C-AD15-46FB-8CBC-138AB74B9283}" sibTransId="{DB70FA17-4B2B-4056-9E1B-CC9161A9E3AA}"/>
    <dgm:cxn modelId="{94C7BF26-CBF3-4191-844B-8AD89AA14347}" srcId="{D7C81646-904A-4D4F-AD2C-408864EBB660}" destId="{FEC10C3D-0ABE-48A6-9950-B9D5A2F9FE87}" srcOrd="2" destOrd="0" parTransId="{4C47E13A-B34B-4C64-A3B1-7570FC1E9622}" sibTransId="{D327265D-C075-44D2-839D-104367CB86DB}"/>
    <dgm:cxn modelId="{B274A729-F5F0-1E45-BB98-E0B7857F9CB6}" type="presOf" srcId="{588E9A45-E743-4FAA-9DD5-FA1D8AEAEADF}" destId="{450D79E3-5D1E-F24E-920C-6708F0AB286B}" srcOrd="0" destOrd="0" presId="urn:microsoft.com/office/officeart/2016/7/layout/RepeatingBendingProcessNew"/>
    <dgm:cxn modelId="{C1FE292A-8D6E-CA45-A98A-73E608B30B07}" type="presOf" srcId="{D7C81646-904A-4D4F-AD2C-408864EBB660}" destId="{024DC215-C9F1-6F44-A496-8CEABD8953C3}" srcOrd="0" destOrd="0" presId="urn:microsoft.com/office/officeart/2016/7/layout/RepeatingBendingProcessNew"/>
    <dgm:cxn modelId="{9668212C-581B-EB45-B560-06A61DA174F7}" type="presOf" srcId="{EA6EB305-BCD2-4C47-BE6E-28E4E4AED1CE}" destId="{8B7B849E-BA13-E74F-9440-54645542A2D1}" srcOrd="0" destOrd="0" presId="urn:microsoft.com/office/officeart/2016/7/layout/RepeatingBendingProcessNew"/>
    <dgm:cxn modelId="{F858D23F-57A2-4950-BDD2-1007162C81F2}" srcId="{D7C81646-904A-4D4F-AD2C-408864EBB660}" destId="{2B358E16-7E85-47BD-AABA-8A1EE529744B}" srcOrd="5" destOrd="0" parTransId="{03593A18-9A89-4E66-85AB-17C28EF8D9C8}" sibTransId="{4DCA92C4-7DB3-4E59-8E0C-6A28F858D069}"/>
    <dgm:cxn modelId="{E41BA152-0494-A74F-9006-A367406CAD54}" type="presOf" srcId="{DB70FA17-4B2B-4056-9E1B-CC9161A9E3AA}" destId="{91BA5830-47A3-0845-A7E4-82B7FF017A34}" srcOrd="1" destOrd="0" presId="urn:microsoft.com/office/officeart/2016/7/layout/RepeatingBendingProcessNew"/>
    <dgm:cxn modelId="{4AD1995C-4C5D-D94E-B5CF-290F1FB2BAFC}" type="presOf" srcId="{F2448BD7-5B0F-4F77-B228-A67897987CD4}" destId="{3DEDBC3A-881D-D24C-AF8B-966A7EF0A403}" srcOrd="0" destOrd="0" presId="urn:microsoft.com/office/officeart/2016/7/layout/RepeatingBendingProcessNew"/>
    <dgm:cxn modelId="{5F1EB69D-E5E5-4B58-826C-3D60EFF65BB7}" srcId="{D7C81646-904A-4D4F-AD2C-408864EBB660}" destId="{EA6EB305-BCD2-4C47-BE6E-28E4E4AED1CE}" srcOrd="4" destOrd="0" parTransId="{34E85948-1B1A-4B3B-9BCB-8AF2A7E72142}" sibTransId="{588E9A45-E743-4FAA-9DD5-FA1D8AEAEADF}"/>
    <dgm:cxn modelId="{2E8DB6A2-562F-C748-A568-FD7CCF582B47}" type="presOf" srcId="{F2448BD7-5B0F-4F77-B228-A67897987CD4}" destId="{8A1320D4-FCAF-1E42-9771-B6D2F26BA831}" srcOrd="1" destOrd="0" presId="urn:microsoft.com/office/officeart/2016/7/layout/RepeatingBendingProcessNew"/>
    <dgm:cxn modelId="{A2CFB4A3-8D16-5B47-A60B-8234EE6B4A4C}" type="presOf" srcId="{71D0D4AD-577F-43E8-A148-BFCD2F6E397C}" destId="{F88782F1-D94F-F045-9070-BAD00C135998}" srcOrd="0" destOrd="0" presId="urn:microsoft.com/office/officeart/2016/7/layout/RepeatingBendingProcessNew"/>
    <dgm:cxn modelId="{20B4B7A3-6217-8B40-81AE-0EE232624D0E}" type="presOf" srcId="{D327265D-C075-44D2-839D-104367CB86DB}" destId="{7545B596-B80C-B44E-8E4E-76EABB89D2E0}" srcOrd="0" destOrd="0" presId="urn:microsoft.com/office/officeart/2016/7/layout/RepeatingBendingProcessNew"/>
    <dgm:cxn modelId="{B89DC4AD-CB18-5549-8289-4F451F2B7B48}" type="presOf" srcId="{588E9A45-E743-4FAA-9DD5-FA1D8AEAEADF}" destId="{449DF8A2-EDB3-E742-B035-FC38B39E228F}" srcOrd="1" destOrd="0" presId="urn:microsoft.com/office/officeart/2016/7/layout/RepeatingBendingProcessNew"/>
    <dgm:cxn modelId="{EF3A6FB0-8417-4146-BDF0-C23873B1CA51}" type="presOf" srcId="{95F5710C-5D25-4BAE-A947-2FA9164E52B9}" destId="{92CEDD3D-1681-3447-9EF4-861E1CC4059E}" srcOrd="0" destOrd="0" presId="urn:microsoft.com/office/officeart/2016/7/layout/RepeatingBendingProcessNew"/>
    <dgm:cxn modelId="{2F5127BF-940C-964C-8489-FCC88A1737DD}" type="presOf" srcId="{71D0D4AD-577F-43E8-A148-BFCD2F6E397C}" destId="{DE35B58C-A60F-5B43-8238-94BF73BFF7F9}" srcOrd="1" destOrd="0" presId="urn:microsoft.com/office/officeart/2016/7/layout/RepeatingBendingProcessNew"/>
    <dgm:cxn modelId="{382F5FC5-498D-C348-977A-FA6CD7EE145B}" type="presOf" srcId="{D327265D-C075-44D2-839D-104367CB86DB}" destId="{516ABF6A-FAD5-6A48-B54C-E4E7D2ED8B94}" srcOrd="1" destOrd="0" presId="urn:microsoft.com/office/officeart/2016/7/layout/RepeatingBendingProcessNew"/>
    <dgm:cxn modelId="{193C11CA-C876-2F4F-BF17-09D61645A593}" type="presOf" srcId="{FEC10C3D-0ABE-48A6-9950-B9D5A2F9FE87}" destId="{07D67864-9D3B-F44A-ABB2-6F8C7565DFA9}" srcOrd="0" destOrd="0" presId="urn:microsoft.com/office/officeart/2016/7/layout/RepeatingBendingProcessNew"/>
    <dgm:cxn modelId="{9401CFD7-E367-0E4F-9703-AF674FDB8E0A}" type="presOf" srcId="{2B358E16-7E85-47BD-AABA-8A1EE529744B}" destId="{384728DF-71AE-8A45-A4BC-1F3FE8730822}" srcOrd="0" destOrd="0" presId="urn:microsoft.com/office/officeart/2016/7/layout/RepeatingBendingProcessNew"/>
    <dgm:cxn modelId="{1EBDECE2-7086-B649-BB3F-A260E5C4B1FA}" type="presOf" srcId="{5285FC35-42D2-4AE0-A88A-CF462FE4B9AD}" destId="{F966B518-9B8B-1A48-9CD9-7F1921FE79D3}" srcOrd="0" destOrd="0" presId="urn:microsoft.com/office/officeart/2016/7/layout/RepeatingBendingProcessNew"/>
    <dgm:cxn modelId="{C11BABEB-3C4D-6C45-90F9-28E64C9FF56E}" type="presOf" srcId="{D1D3128A-4BCD-4DC7-927A-8135E6790322}" destId="{7AD4ABAF-C43F-4949-8EF9-1D01C2EE4D0A}" srcOrd="0" destOrd="0" presId="urn:microsoft.com/office/officeart/2016/7/layout/RepeatingBendingProcessNew"/>
    <dgm:cxn modelId="{A85AC8F2-3683-45E8-BE03-DD03BCDFDF0C}" srcId="{D7C81646-904A-4D4F-AD2C-408864EBB660}" destId="{95F5710C-5D25-4BAE-A947-2FA9164E52B9}" srcOrd="1" destOrd="0" parTransId="{4626FE7B-2CB9-4C74-BC76-C9AE9C66A3ED}" sibTransId="{F2448BD7-5B0F-4F77-B228-A67897987CD4}"/>
    <dgm:cxn modelId="{E3CC3DF4-4D2A-4EB2-A8A1-232A88537271}" srcId="{D7C81646-904A-4D4F-AD2C-408864EBB660}" destId="{D1D3128A-4BCD-4DC7-927A-8135E6790322}" srcOrd="3" destOrd="0" parTransId="{EAC1BBB3-DD4E-4434-99EE-5E438636D4A8}" sibTransId="{71D0D4AD-577F-43E8-A148-BFCD2F6E397C}"/>
    <dgm:cxn modelId="{B629141B-45D8-9048-9A46-1CAEB2C1390D}" type="presParOf" srcId="{024DC215-C9F1-6F44-A496-8CEABD8953C3}" destId="{F966B518-9B8B-1A48-9CD9-7F1921FE79D3}" srcOrd="0" destOrd="0" presId="urn:microsoft.com/office/officeart/2016/7/layout/RepeatingBendingProcessNew"/>
    <dgm:cxn modelId="{316ACC84-C1DC-D14B-B76C-84047E84A5A7}" type="presParOf" srcId="{024DC215-C9F1-6F44-A496-8CEABD8953C3}" destId="{1FF3FE14-C088-024A-959D-C44673A5F22F}" srcOrd="1" destOrd="0" presId="urn:microsoft.com/office/officeart/2016/7/layout/RepeatingBendingProcessNew"/>
    <dgm:cxn modelId="{273A1041-8089-E345-B27B-0F07519D838C}" type="presParOf" srcId="{1FF3FE14-C088-024A-959D-C44673A5F22F}" destId="{91BA5830-47A3-0845-A7E4-82B7FF017A34}" srcOrd="0" destOrd="0" presId="urn:microsoft.com/office/officeart/2016/7/layout/RepeatingBendingProcessNew"/>
    <dgm:cxn modelId="{80A181A3-81A2-9146-88AD-C757A6AC8F8D}" type="presParOf" srcId="{024DC215-C9F1-6F44-A496-8CEABD8953C3}" destId="{92CEDD3D-1681-3447-9EF4-861E1CC4059E}" srcOrd="2" destOrd="0" presId="urn:microsoft.com/office/officeart/2016/7/layout/RepeatingBendingProcessNew"/>
    <dgm:cxn modelId="{5C003FCB-64B3-4941-B46D-63FC87A99728}" type="presParOf" srcId="{024DC215-C9F1-6F44-A496-8CEABD8953C3}" destId="{3DEDBC3A-881D-D24C-AF8B-966A7EF0A403}" srcOrd="3" destOrd="0" presId="urn:microsoft.com/office/officeart/2016/7/layout/RepeatingBendingProcessNew"/>
    <dgm:cxn modelId="{D47D3854-6FDB-7D4C-9A2A-A4C3AA38D82D}" type="presParOf" srcId="{3DEDBC3A-881D-D24C-AF8B-966A7EF0A403}" destId="{8A1320D4-FCAF-1E42-9771-B6D2F26BA831}" srcOrd="0" destOrd="0" presId="urn:microsoft.com/office/officeart/2016/7/layout/RepeatingBendingProcessNew"/>
    <dgm:cxn modelId="{0423317A-074C-9244-A5DE-C7587F4EB0C1}" type="presParOf" srcId="{024DC215-C9F1-6F44-A496-8CEABD8953C3}" destId="{07D67864-9D3B-F44A-ABB2-6F8C7565DFA9}" srcOrd="4" destOrd="0" presId="urn:microsoft.com/office/officeart/2016/7/layout/RepeatingBendingProcessNew"/>
    <dgm:cxn modelId="{2A06B055-D652-A644-B7DB-6E00C3870848}" type="presParOf" srcId="{024DC215-C9F1-6F44-A496-8CEABD8953C3}" destId="{7545B596-B80C-B44E-8E4E-76EABB89D2E0}" srcOrd="5" destOrd="0" presId="urn:microsoft.com/office/officeart/2016/7/layout/RepeatingBendingProcessNew"/>
    <dgm:cxn modelId="{5C96194D-FDFC-004B-8B5B-9C7DB0B0CF9E}" type="presParOf" srcId="{7545B596-B80C-B44E-8E4E-76EABB89D2E0}" destId="{516ABF6A-FAD5-6A48-B54C-E4E7D2ED8B94}" srcOrd="0" destOrd="0" presId="urn:microsoft.com/office/officeart/2016/7/layout/RepeatingBendingProcessNew"/>
    <dgm:cxn modelId="{3294D08F-BBE4-AC4F-BC2F-C43C16CC26E6}" type="presParOf" srcId="{024DC215-C9F1-6F44-A496-8CEABD8953C3}" destId="{7AD4ABAF-C43F-4949-8EF9-1D01C2EE4D0A}" srcOrd="6" destOrd="0" presId="urn:microsoft.com/office/officeart/2016/7/layout/RepeatingBendingProcessNew"/>
    <dgm:cxn modelId="{87329B00-A00D-534B-AA97-EC542CE87868}" type="presParOf" srcId="{024DC215-C9F1-6F44-A496-8CEABD8953C3}" destId="{F88782F1-D94F-F045-9070-BAD00C135998}" srcOrd="7" destOrd="0" presId="urn:microsoft.com/office/officeart/2016/7/layout/RepeatingBendingProcessNew"/>
    <dgm:cxn modelId="{77A39A77-F868-2A4D-98B3-0E35E7D26A6B}" type="presParOf" srcId="{F88782F1-D94F-F045-9070-BAD00C135998}" destId="{DE35B58C-A60F-5B43-8238-94BF73BFF7F9}" srcOrd="0" destOrd="0" presId="urn:microsoft.com/office/officeart/2016/7/layout/RepeatingBendingProcessNew"/>
    <dgm:cxn modelId="{BC5BC4CD-91E0-5348-AC8D-FF95E55D746D}" type="presParOf" srcId="{024DC215-C9F1-6F44-A496-8CEABD8953C3}" destId="{8B7B849E-BA13-E74F-9440-54645542A2D1}" srcOrd="8" destOrd="0" presId="urn:microsoft.com/office/officeart/2016/7/layout/RepeatingBendingProcessNew"/>
    <dgm:cxn modelId="{CBC14A5C-386F-2849-86A5-7C8EFA8CD82B}" type="presParOf" srcId="{024DC215-C9F1-6F44-A496-8CEABD8953C3}" destId="{450D79E3-5D1E-F24E-920C-6708F0AB286B}" srcOrd="9" destOrd="0" presId="urn:microsoft.com/office/officeart/2016/7/layout/RepeatingBendingProcessNew"/>
    <dgm:cxn modelId="{6296A96D-E160-FF46-80D6-F9C57ED12821}" type="presParOf" srcId="{450D79E3-5D1E-F24E-920C-6708F0AB286B}" destId="{449DF8A2-EDB3-E742-B035-FC38B39E228F}" srcOrd="0" destOrd="0" presId="urn:microsoft.com/office/officeart/2016/7/layout/RepeatingBendingProcessNew"/>
    <dgm:cxn modelId="{1C57D522-3750-2841-A93E-7DB5B045877B}" type="presParOf" srcId="{024DC215-C9F1-6F44-A496-8CEABD8953C3}" destId="{384728DF-71AE-8A45-A4BC-1F3FE8730822}"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3FE14-C088-024A-959D-C44673A5F22F}">
      <dsp:nvSpPr>
        <dsp:cNvPr id="0" name=""/>
        <dsp:cNvSpPr/>
      </dsp:nvSpPr>
      <dsp:spPr>
        <a:xfrm>
          <a:off x="3361496" y="2165007"/>
          <a:ext cx="739607" cy="91440"/>
        </a:xfrm>
        <a:custGeom>
          <a:avLst/>
          <a:gdLst/>
          <a:ahLst/>
          <a:cxnLst/>
          <a:rect l="0" t="0" r="0" b="0"/>
          <a:pathLst>
            <a:path>
              <a:moveTo>
                <a:pt x="0" y="45720"/>
              </a:moveTo>
              <a:lnTo>
                <a:pt x="739607" y="45720"/>
              </a:lnTo>
            </a:path>
          </a:pathLst>
        </a:custGeom>
        <a:noFill/>
        <a:ln w="19050" cap="flat" cmpd="sng" algn="ctr">
          <a:solidFill>
            <a:srgbClr val="BA917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12044" y="2206872"/>
        <a:ext cx="38510" cy="7709"/>
      </dsp:txXfrm>
    </dsp:sp>
    <dsp:sp modelId="{F966B518-9B8B-1A48-9CD9-7F1921FE79D3}">
      <dsp:nvSpPr>
        <dsp:cNvPr id="0" name=""/>
        <dsp:cNvSpPr/>
      </dsp:nvSpPr>
      <dsp:spPr>
        <a:xfrm>
          <a:off x="14567" y="1206109"/>
          <a:ext cx="3348728" cy="2009237"/>
        </a:xfrm>
        <a:prstGeom prst="rect">
          <a:avLst/>
        </a:prstGeom>
        <a:solidFill>
          <a:srgbClr val="1023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090" tIns="172242" rIns="164090" bIns="172242" numCol="1" spcCol="1270" anchor="ctr" anchorCtr="0">
          <a:noAutofit/>
        </a:bodyPr>
        <a:lstStyle/>
        <a:p>
          <a:pPr marL="0" lvl="0" indent="0" algn="ctr" defTabSz="622300">
            <a:lnSpc>
              <a:spcPct val="120000"/>
            </a:lnSpc>
            <a:spcBef>
              <a:spcPct val="0"/>
            </a:spcBef>
            <a:spcAft>
              <a:spcPct val="35000"/>
            </a:spcAft>
            <a:buNone/>
          </a:pPr>
          <a:r>
            <a:rPr lang="en-GB" sz="1400" b="0" i="0" kern="1200" dirty="0">
              <a:solidFill>
                <a:schemeClr val="tx1"/>
              </a:solidFill>
              <a:latin typeface="Brown Light" panose="02000000000000000000" pitchFamily="2" charset="77"/>
              <a:cs typeface="Arial" panose="020B0604020202020204" pitchFamily="34" charset="0"/>
            </a:rPr>
            <a:t>In groups of 3, take it in turns to be in the following roles:</a:t>
          </a:r>
        </a:p>
        <a:p>
          <a:pPr marL="0" lvl="0" indent="0" algn="ctr" defTabSz="622300">
            <a:lnSpc>
              <a:spcPct val="120000"/>
            </a:lnSpc>
            <a:spcBef>
              <a:spcPct val="0"/>
            </a:spcBef>
            <a:spcAft>
              <a:spcPct val="35000"/>
            </a:spcAft>
            <a:buNone/>
          </a:pPr>
          <a:r>
            <a:rPr lang="en-GB" sz="1400" b="0" i="0" kern="1200" dirty="0">
              <a:solidFill>
                <a:schemeClr val="tx1"/>
              </a:solidFill>
              <a:latin typeface="Brown Light" panose="02000000000000000000" pitchFamily="2" charset="77"/>
              <a:cs typeface="Arial" panose="020B0604020202020204" pitchFamily="34" charset="0"/>
            </a:rPr>
            <a:t>- Supporter </a:t>
          </a:r>
        </a:p>
        <a:p>
          <a:pPr marL="0" lvl="0" indent="0" algn="ctr" defTabSz="622300">
            <a:lnSpc>
              <a:spcPct val="120000"/>
            </a:lnSpc>
            <a:spcBef>
              <a:spcPct val="0"/>
            </a:spcBef>
            <a:spcAft>
              <a:spcPct val="35000"/>
            </a:spcAft>
            <a:buNone/>
          </a:pPr>
          <a:r>
            <a:rPr lang="en-GB" sz="1400" b="0" i="0" kern="1200" dirty="0">
              <a:solidFill>
                <a:schemeClr val="tx1"/>
              </a:solidFill>
              <a:latin typeface="Brown Light" panose="02000000000000000000" pitchFamily="2" charset="77"/>
              <a:cs typeface="Arial" panose="020B0604020202020204" pitchFamily="34" charset="0"/>
            </a:rPr>
            <a:t>- Beneficiary (the person receiving the support</a:t>
          </a:r>
        </a:p>
        <a:p>
          <a:pPr marL="0" lvl="0" indent="0" algn="ctr" defTabSz="622300">
            <a:lnSpc>
              <a:spcPct val="120000"/>
            </a:lnSpc>
            <a:spcBef>
              <a:spcPct val="0"/>
            </a:spcBef>
            <a:spcAft>
              <a:spcPct val="35000"/>
            </a:spcAft>
            <a:buNone/>
          </a:pPr>
          <a:r>
            <a:rPr lang="en-GB" sz="1400" b="0" i="0" kern="1200" dirty="0">
              <a:solidFill>
                <a:schemeClr val="tx1"/>
              </a:solidFill>
              <a:latin typeface="Brown Light" panose="02000000000000000000" pitchFamily="2" charset="77"/>
              <a:cs typeface="Arial" panose="020B0604020202020204" pitchFamily="34" charset="0"/>
            </a:rPr>
            <a:t>- </a:t>
          </a:r>
          <a:r>
            <a:rPr lang="en-GB" sz="1400" b="0" i="0" kern="1200" dirty="0">
              <a:solidFill>
                <a:schemeClr val="tx1"/>
              </a:solidFill>
              <a:latin typeface="Brown Light" panose="02000000000000000000" pitchFamily="2" charset="77"/>
            </a:rPr>
            <a:t>Observer</a:t>
          </a:r>
          <a:endParaRPr lang="en-US" sz="1400" b="0" i="0" kern="1200" dirty="0">
            <a:solidFill>
              <a:schemeClr val="tx1"/>
            </a:solidFill>
            <a:latin typeface="Brown Light" panose="02000000000000000000" pitchFamily="2" charset="77"/>
            <a:cs typeface="Arial" panose="020B0604020202020204" pitchFamily="34" charset="0"/>
          </a:endParaRPr>
        </a:p>
      </dsp:txBody>
      <dsp:txXfrm>
        <a:off x="14567" y="1206109"/>
        <a:ext cx="3348728" cy="2009237"/>
      </dsp:txXfrm>
    </dsp:sp>
    <dsp:sp modelId="{3DEDBC3A-881D-D24C-AF8B-966A7EF0A403}">
      <dsp:nvSpPr>
        <dsp:cNvPr id="0" name=""/>
        <dsp:cNvSpPr/>
      </dsp:nvSpPr>
      <dsp:spPr>
        <a:xfrm>
          <a:off x="7480432" y="2165007"/>
          <a:ext cx="739607" cy="91440"/>
        </a:xfrm>
        <a:custGeom>
          <a:avLst/>
          <a:gdLst/>
          <a:ahLst/>
          <a:cxnLst/>
          <a:rect l="0" t="0" r="0" b="0"/>
          <a:pathLst>
            <a:path>
              <a:moveTo>
                <a:pt x="0" y="45720"/>
              </a:moveTo>
              <a:lnTo>
                <a:pt x="739607" y="45720"/>
              </a:lnTo>
            </a:path>
          </a:pathLst>
        </a:custGeom>
        <a:noFill/>
        <a:ln w="19050" cap="flat" cmpd="sng" algn="ctr">
          <a:solidFill>
            <a:srgbClr val="BA917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30980" y="2206872"/>
        <a:ext cx="38510" cy="7709"/>
      </dsp:txXfrm>
    </dsp:sp>
    <dsp:sp modelId="{92CEDD3D-1681-3447-9EF4-861E1CC4059E}">
      <dsp:nvSpPr>
        <dsp:cNvPr id="0" name=""/>
        <dsp:cNvSpPr/>
      </dsp:nvSpPr>
      <dsp:spPr>
        <a:xfrm>
          <a:off x="4133503" y="1206109"/>
          <a:ext cx="3348728" cy="2009237"/>
        </a:xfrm>
        <a:prstGeom prst="rect">
          <a:avLst/>
        </a:prstGeom>
        <a:solidFill>
          <a:srgbClr val="1023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090" tIns="172242" rIns="164090" bIns="172242" numCol="1" spcCol="1270" anchor="ctr" anchorCtr="0">
          <a:noAutofit/>
        </a:bodyPr>
        <a:lstStyle/>
        <a:p>
          <a:pPr marL="0" lvl="0" indent="0" algn="ctr" defTabSz="622300">
            <a:lnSpc>
              <a:spcPct val="120000"/>
            </a:lnSpc>
            <a:spcBef>
              <a:spcPct val="0"/>
            </a:spcBef>
            <a:spcAft>
              <a:spcPct val="35000"/>
            </a:spcAft>
            <a:buNone/>
          </a:pPr>
          <a:r>
            <a:rPr lang="en-GB" sz="1400" b="0" i="0" kern="1200" dirty="0">
              <a:solidFill>
                <a:schemeClr val="tx1"/>
              </a:solidFill>
              <a:latin typeface="Brown Light" panose="02000000000000000000" pitchFamily="2" charset="77"/>
              <a:cs typeface="Arial" panose="020B0604020202020204" pitchFamily="34" charset="0"/>
            </a:rPr>
            <a:t>The person receiving the support should identify an issue which they would like to talk about (something which is stressful but manageable 4/5 out of 10). </a:t>
          </a:r>
          <a:endParaRPr lang="en-US" sz="1400" b="0" i="0" kern="1200" dirty="0">
            <a:solidFill>
              <a:schemeClr val="tx1"/>
            </a:solidFill>
            <a:latin typeface="Brown Light" panose="02000000000000000000" pitchFamily="2" charset="77"/>
            <a:cs typeface="Arial" panose="020B0604020202020204" pitchFamily="34" charset="0"/>
          </a:endParaRPr>
        </a:p>
      </dsp:txBody>
      <dsp:txXfrm>
        <a:off x="4133503" y="1206109"/>
        <a:ext cx="3348728" cy="2009237"/>
      </dsp:txXfrm>
    </dsp:sp>
    <dsp:sp modelId="{7545B596-B80C-B44E-8E4E-76EABB89D2E0}">
      <dsp:nvSpPr>
        <dsp:cNvPr id="0" name=""/>
        <dsp:cNvSpPr/>
      </dsp:nvSpPr>
      <dsp:spPr>
        <a:xfrm>
          <a:off x="1688931" y="3213546"/>
          <a:ext cx="8237872" cy="739607"/>
        </a:xfrm>
        <a:custGeom>
          <a:avLst/>
          <a:gdLst/>
          <a:ahLst/>
          <a:cxnLst/>
          <a:rect l="0" t="0" r="0" b="0"/>
          <a:pathLst>
            <a:path>
              <a:moveTo>
                <a:pt x="8237872" y="0"/>
              </a:moveTo>
              <a:lnTo>
                <a:pt x="8237872" y="386903"/>
              </a:lnTo>
              <a:lnTo>
                <a:pt x="0" y="386903"/>
              </a:lnTo>
              <a:lnTo>
                <a:pt x="0" y="739607"/>
              </a:lnTo>
            </a:path>
          </a:pathLst>
        </a:custGeom>
        <a:noFill/>
        <a:ln w="19050" cap="flat" cmpd="sng" algn="ctr">
          <a:solidFill>
            <a:srgbClr val="BA917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01023" y="3579495"/>
        <a:ext cx="413689" cy="7709"/>
      </dsp:txXfrm>
    </dsp:sp>
    <dsp:sp modelId="{07D67864-9D3B-F44A-ABB2-6F8C7565DFA9}">
      <dsp:nvSpPr>
        <dsp:cNvPr id="0" name=""/>
        <dsp:cNvSpPr/>
      </dsp:nvSpPr>
      <dsp:spPr>
        <a:xfrm>
          <a:off x="8252439" y="1206109"/>
          <a:ext cx="3348728" cy="2009237"/>
        </a:xfrm>
        <a:prstGeom prst="rect">
          <a:avLst/>
        </a:prstGeom>
        <a:solidFill>
          <a:srgbClr val="1023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090" tIns="172242" rIns="164090" bIns="172242" numCol="1" spcCol="1270" anchor="ctr" anchorCtr="0">
          <a:noAutofit/>
        </a:bodyPr>
        <a:lstStyle/>
        <a:p>
          <a:pPr marL="0" lvl="0" indent="0" algn="ctr" defTabSz="622300">
            <a:lnSpc>
              <a:spcPct val="120000"/>
            </a:lnSpc>
            <a:spcBef>
              <a:spcPct val="0"/>
            </a:spcBef>
            <a:spcAft>
              <a:spcPct val="35000"/>
            </a:spcAft>
            <a:buNone/>
          </a:pPr>
          <a:r>
            <a:rPr lang="en-GB" sz="1400" b="0" i="0" kern="1200" dirty="0">
              <a:latin typeface="Brown Light" panose="02000000000000000000" pitchFamily="2" charset="77"/>
              <a:cs typeface="Arial" panose="020B0604020202020204" pitchFamily="34" charset="0"/>
            </a:rPr>
            <a:t>The support should initiate a 5 minute conversation to explore their experiences, how they doing and what they might need. </a:t>
          </a:r>
          <a:endParaRPr lang="en-US" sz="1400" b="0" i="0" kern="1200" dirty="0">
            <a:latin typeface="Brown Light" panose="02000000000000000000" pitchFamily="2" charset="77"/>
            <a:cs typeface="Arial" panose="020B0604020202020204" pitchFamily="34" charset="0"/>
          </a:endParaRPr>
        </a:p>
      </dsp:txBody>
      <dsp:txXfrm>
        <a:off x="8252439" y="1206109"/>
        <a:ext cx="3348728" cy="2009237"/>
      </dsp:txXfrm>
    </dsp:sp>
    <dsp:sp modelId="{F88782F1-D94F-F045-9070-BAD00C135998}">
      <dsp:nvSpPr>
        <dsp:cNvPr id="0" name=""/>
        <dsp:cNvSpPr/>
      </dsp:nvSpPr>
      <dsp:spPr>
        <a:xfrm>
          <a:off x="3361496" y="4944452"/>
          <a:ext cx="739607" cy="91440"/>
        </a:xfrm>
        <a:custGeom>
          <a:avLst/>
          <a:gdLst/>
          <a:ahLst/>
          <a:cxnLst/>
          <a:rect l="0" t="0" r="0" b="0"/>
          <a:pathLst>
            <a:path>
              <a:moveTo>
                <a:pt x="0" y="45720"/>
              </a:moveTo>
              <a:lnTo>
                <a:pt x="739607" y="45720"/>
              </a:lnTo>
            </a:path>
          </a:pathLst>
        </a:custGeom>
        <a:noFill/>
        <a:ln w="19050" cap="flat" cmpd="sng" algn="ctr">
          <a:solidFill>
            <a:srgbClr val="BA917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12044" y="4986317"/>
        <a:ext cx="38510" cy="7709"/>
      </dsp:txXfrm>
    </dsp:sp>
    <dsp:sp modelId="{7AD4ABAF-C43F-4949-8EF9-1D01C2EE4D0A}">
      <dsp:nvSpPr>
        <dsp:cNvPr id="0" name=""/>
        <dsp:cNvSpPr/>
      </dsp:nvSpPr>
      <dsp:spPr>
        <a:xfrm>
          <a:off x="14567" y="3985553"/>
          <a:ext cx="3348728" cy="2009237"/>
        </a:xfrm>
        <a:prstGeom prst="rect">
          <a:avLst/>
        </a:prstGeom>
        <a:solidFill>
          <a:srgbClr val="1023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090" tIns="172242" rIns="164090" bIns="172242" numCol="1" spcCol="1270" anchor="ctr" anchorCtr="0">
          <a:noAutofit/>
        </a:bodyPr>
        <a:lstStyle/>
        <a:p>
          <a:pPr marL="0" lvl="0" indent="0" algn="ctr" defTabSz="622300">
            <a:lnSpc>
              <a:spcPct val="120000"/>
            </a:lnSpc>
            <a:spcBef>
              <a:spcPct val="0"/>
            </a:spcBef>
            <a:spcAft>
              <a:spcPct val="35000"/>
            </a:spcAft>
            <a:buNone/>
          </a:pPr>
          <a:r>
            <a:rPr lang="en-GB" sz="1400" b="0" i="0" kern="1200" dirty="0">
              <a:latin typeface="Brown Light" panose="02000000000000000000" pitchFamily="2" charset="77"/>
              <a:cs typeface="Arial" panose="020B0604020202020204" pitchFamily="34" charset="0"/>
            </a:rPr>
            <a:t>After 5 minutes, come together as a group of three to reflect and share your observations and feedback. </a:t>
          </a:r>
          <a:endParaRPr lang="en-US" sz="1400" b="0" i="0" kern="1200" dirty="0">
            <a:latin typeface="Brown Light" panose="02000000000000000000" pitchFamily="2" charset="77"/>
            <a:cs typeface="Arial" panose="020B0604020202020204" pitchFamily="34" charset="0"/>
          </a:endParaRPr>
        </a:p>
      </dsp:txBody>
      <dsp:txXfrm>
        <a:off x="14567" y="3985553"/>
        <a:ext cx="3348728" cy="2009237"/>
      </dsp:txXfrm>
    </dsp:sp>
    <dsp:sp modelId="{450D79E3-5D1E-F24E-920C-6708F0AB286B}">
      <dsp:nvSpPr>
        <dsp:cNvPr id="0" name=""/>
        <dsp:cNvSpPr/>
      </dsp:nvSpPr>
      <dsp:spPr>
        <a:xfrm>
          <a:off x="7480432" y="4944452"/>
          <a:ext cx="739607" cy="91440"/>
        </a:xfrm>
        <a:custGeom>
          <a:avLst/>
          <a:gdLst/>
          <a:ahLst/>
          <a:cxnLst/>
          <a:rect l="0" t="0" r="0" b="0"/>
          <a:pathLst>
            <a:path>
              <a:moveTo>
                <a:pt x="0" y="45720"/>
              </a:moveTo>
              <a:lnTo>
                <a:pt x="739607" y="45720"/>
              </a:lnTo>
            </a:path>
          </a:pathLst>
        </a:custGeom>
        <a:noFill/>
        <a:ln w="19050" cap="flat" cmpd="sng" algn="ctr">
          <a:solidFill>
            <a:srgbClr val="BA917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30980" y="4986317"/>
        <a:ext cx="38510" cy="7709"/>
      </dsp:txXfrm>
    </dsp:sp>
    <dsp:sp modelId="{8B7B849E-BA13-E74F-9440-54645542A2D1}">
      <dsp:nvSpPr>
        <dsp:cNvPr id="0" name=""/>
        <dsp:cNvSpPr/>
      </dsp:nvSpPr>
      <dsp:spPr>
        <a:xfrm>
          <a:off x="4133503" y="3985553"/>
          <a:ext cx="3348728" cy="2009237"/>
        </a:xfrm>
        <a:prstGeom prst="rect">
          <a:avLst/>
        </a:prstGeom>
        <a:solidFill>
          <a:srgbClr val="1023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090" tIns="172242" rIns="164090" bIns="172242" numCol="1" spcCol="1270" anchor="ctr" anchorCtr="0">
          <a:noAutofit/>
        </a:bodyPr>
        <a:lstStyle/>
        <a:p>
          <a:pPr marL="0" lvl="0" indent="0" algn="ctr" defTabSz="533400">
            <a:lnSpc>
              <a:spcPct val="120000"/>
            </a:lnSpc>
            <a:spcBef>
              <a:spcPct val="0"/>
            </a:spcBef>
            <a:spcAft>
              <a:spcPct val="35000"/>
            </a:spcAft>
            <a:buNone/>
          </a:pPr>
          <a:r>
            <a:rPr lang="en-GB" sz="1200" b="0" i="0" kern="1200" dirty="0">
              <a:latin typeface="Brown Light" panose="02000000000000000000" pitchFamily="2" charset="77"/>
              <a:cs typeface="Arial" panose="020B0604020202020204" pitchFamily="34" charset="0"/>
            </a:rPr>
            <a:t>Remember that there is no right or wrong approach, however, it would be good to explore the experience of both giving and receiving support. Did the recipient feel seen, heard and valued? What helped? What was observed to have happened. Try to offer each other specific examples in the feedback. </a:t>
          </a:r>
          <a:endParaRPr lang="en-US" sz="1200" b="0" i="0" kern="1200" dirty="0">
            <a:latin typeface="Brown Light" panose="02000000000000000000" pitchFamily="2" charset="77"/>
            <a:cs typeface="Arial" panose="020B0604020202020204" pitchFamily="34" charset="0"/>
          </a:endParaRPr>
        </a:p>
      </dsp:txBody>
      <dsp:txXfrm>
        <a:off x="4133503" y="3985553"/>
        <a:ext cx="3348728" cy="2009237"/>
      </dsp:txXfrm>
    </dsp:sp>
    <dsp:sp modelId="{384728DF-71AE-8A45-A4BC-1F3FE8730822}">
      <dsp:nvSpPr>
        <dsp:cNvPr id="0" name=""/>
        <dsp:cNvSpPr/>
      </dsp:nvSpPr>
      <dsp:spPr>
        <a:xfrm>
          <a:off x="8252439" y="3985553"/>
          <a:ext cx="3348728" cy="2009237"/>
        </a:xfrm>
        <a:prstGeom prst="rect">
          <a:avLst/>
        </a:prstGeom>
        <a:solidFill>
          <a:srgbClr val="102350"/>
        </a:solidFill>
        <a:ln w="25400" cap="flat" cmpd="sng" algn="ctr">
          <a:solidFill>
            <a:srgbClr val="1023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090" tIns="172242" rIns="164090" bIns="172242" numCol="1" spcCol="1270" anchor="ctr" anchorCtr="0">
          <a:noAutofit/>
        </a:bodyPr>
        <a:lstStyle/>
        <a:p>
          <a:pPr marL="0" lvl="0" indent="0" algn="ctr" defTabSz="622300">
            <a:lnSpc>
              <a:spcPct val="120000"/>
            </a:lnSpc>
            <a:spcBef>
              <a:spcPct val="0"/>
            </a:spcBef>
            <a:spcAft>
              <a:spcPct val="35000"/>
            </a:spcAft>
            <a:buNone/>
          </a:pPr>
          <a:r>
            <a:rPr lang="en-GB" sz="1400" b="0" i="0" kern="1200" dirty="0">
              <a:latin typeface="Brown Light" panose="02000000000000000000" pitchFamily="2" charset="77"/>
              <a:cs typeface="Arial" panose="020B0604020202020204" pitchFamily="34" charset="0"/>
            </a:rPr>
            <a:t>A word of advice: Don’t overthink it, you know how to be human. </a:t>
          </a:r>
          <a:endParaRPr lang="en-US" sz="1400" b="0" i="0" kern="1200" dirty="0">
            <a:latin typeface="Brown Light" panose="02000000000000000000" pitchFamily="2" charset="77"/>
            <a:cs typeface="Arial" panose="020B0604020202020204" pitchFamily="34" charset="0"/>
          </a:endParaRPr>
        </a:p>
      </dsp:txBody>
      <dsp:txXfrm>
        <a:off x="8252439" y="3985553"/>
        <a:ext cx="3348728" cy="2009237"/>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xfrm>
            <a:off x="1143000" y="685800"/>
            <a:ext cx="4572000" cy="3429000"/>
          </a:xfrm>
          <a:prstGeom prst="rect">
            <a:avLst/>
          </a:prstGeom>
        </p:spPr>
        <p:txBody>
          <a:bodyPr/>
          <a:lstStyle/>
          <a:p>
            <a:endParaRPr/>
          </a:p>
        </p:txBody>
      </p:sp>
      <p:sp>
        <p:nvSpPr>
          <p:cNvPr id="180" name="Shape 18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3851968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4478C-2C67-5F4A-AD5A-00D001255E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11CC52-FAA9-F347-8F09-49AB6E250DD4}"/>
              </a:ext>
            </a:extLst>
          </p:cNvPr>
          <p:cNvSpPr>
            <a:spLocks noGrp="1"/>
          </p:cNvSpPr>
          <p:nvPr>
            <p:ph idx="1"/>
          </p:nvPr>
        </p:nvSpPr>
        <p:spPr/>
        <p:txBody>
          <a:bodyPr/>
          <a:lstStyle>
            <a:lvl1pPr>
              <a:buClr>
                <a:srgbClr val="BA9172"/>
              </a:buClr>
              <a:defRPr/>
            </a:lvl1pPr>
            <a:lvl2pPr>
              <a:buClr>
                <a:srgbClr val="BA9172"/>
              </a:buClr>
              <a:defRPr/>
            </a:lvl2pPr>
            <a:lvl3pPr>
              <a:buClr>
                <a:srgbClr val="BA9172"/>
              </a:buClr>
              <a:defRPr/>
            </a:lvl3pPr>
            <a:lvl4pPr>
              <a:buClr>
                <a:srgbClr val="BA9172"/>
              </a:buClr>
              <a:defRPr/>
            </a:lvl4pPr>
            <a:lvl5pPr>
              <a:buClr>
                <a:srgbClr val="BA917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F16E37-899B-914C-B711-346DF132294E}"/>
              </a:ext>
            </a:extLst>
          </p:cNvPr>
          <p:cNvSpPr>
            <a:spLocks noGrp="1"/>
          </p:cNvSpPr>
          <p:nvPr>
            <p:ph type="dt" sz="half" idx="10"/>
          </p:nvPr>
        </p:nvSpPr>
        <p:spPr>
          <a:xfrm>
            <a:off x="894080" y="9040143"/>
            <a:ext cx="2926080" cy="519289"/>
          </a:xfrm>
          <a:prstGeom prst="rect">
            <a:avLst/>
          </a:prstGeom>
        </p:spPr>
        <p:txBody>
          <a:bodyPr/>
          <a:lstStyle/>
          <a:p>
            <a:fld id="{747254BC-6CC2-FB4D-BDFD-31349B9BB6C3}" type="datetimeFigureOut">
              <a:rPr lang="en-US" smtClean="0"/>
              <a:t>11/14/23</a:t>
            </a:fld>
            <a:endParaRPr lang="en-US"/>
          </a:p>
        </p:txBody>
      </p:sp>
      <p:sp>
        <p:nvSpPr>
          <p:cNvPr id="5" name="Footer Placeholder 4">
            <a:extLst>
              <a:ext uri="{FF2B5EF4-FFF2-40B4-BE49-F238E27FC236}">
                <a16:creationId xmlns:a16="http://schemas.microsoft.com/office/drawing/2014/main" id="{619FEC5D-A8FA-274C-8F70-EF51AB6844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8CD1AE-EC80-BA43-9891-83029D7581C0}"/>
              </a:ext>
            </a:extLst>
          </p:cNvPr>
          <p:cNvSpPr>
            <a:spLocks noGrp="1"/>
          </p:cNvSpPr>
          <p:nvPr>
            <p:ph type="sldNum" sz="quarter" idx="12"/>
          </p:nvPr>
        </p:nvSpPr>
        <p:spPr>
          <a:xfrm>
            <a:off x="10486578" y="9040143"/>
            <a:ext cx="322203" cy="348813"/>
          </a:xfrm>
          <a:prstGeom prst="rect">
            <a:avLst/>
          </a:prstGeom>
        </p:spPr>
        <p:txBody>
          <a:bodyPr/>
          <a:lstStyle/>
          <a:p>
            <a:fld id="{B5B23A99-038A-BF44-B23D-3D1376C723DA}" type="slidenum">
              <a:rPr lang="en-US" smtClean="0"/>
              <a:t>‹#›</a:t>
            </a:fld>
            <a:endParaRPr lang="en-US"/>
          </a:p>
        </p:txBody>
      </p:sp>
    </p:spTree>
    <p:extLst>
      <p:ext uri="{BB962C8B-B14F-4D97-AF65-F5344CB8AC3E}">
        <p14:creationId xmlns:p14="http://schemas.microsoft.com/office/powerpoint/2010/main" val="672073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amp; Subtitle with Log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Body Level One…"/>
          <p:cNvSpPr txBox="1">
            <a:spLocks noGrp="1"/>
          </p:cNvSpPr>
          <p:nvPr>
            <p:ph type="body" sz="quarter" idx="1"/>
          </p:nvPr>
        </p:nvSpPr>
        <p:spPr>
          <a:xfrm>
            <a:off x="1269999" y="5029199"/>
            <a:ext cx="9409919" cy="2169243"/>
          </a:xfrm>
          <a:prstGeom prst="rect">
            <a:avLst/>
          </a:prstGeom>
        </p:spPr>
        <p:txBody>
          <a:bodyPr anchor="t"/>
          <a:lstStyle>
            <a:lvl1pPr marL="0" indent="0">
              <a:lnSpc>
                <a:spcPct val="150000"/>
              </a:lnSpc>
              <a:spcBef>
                <a:spcPts val="0"/>
              </a:spcBef>
              <a:buClrTx/>
              <a:buSzTx/>
              <a:buNone/>
              <a:defRPr sz="4800">
                <a:latin typeface="Brown Regular"/>
                <a:ea typeface="Brown Regular"/>
                <a:cs typeface="Brown Regular"/>
                <a:sym typeface="Brown Regular"/>
              </a:defRPr>
            </a:lvl1pPr>
            <a:lvl2pPr marL="0" indent="0">
              <a:lnSpc>
                <a:spcPct val="150000"/>
              </a:lnSpc>
              <a:spcBef>
                <a:spcPts val="0"/>
              </a:spcBef>
              <a:buClrTx/>
              <a:buSzTx/>
              <a:buNone/>
              <a:defRPr sz="4800">
                <a:latin typeface="Brown Regular"/>
                <a:ea typeface="Brown Regular"/>
                <a:cs typeface="Brown Regular"/>
                <a:sym typeface="Brown Regular"/>
              </a:defRPr>
            </a:lvl2pPr>
            <a:lvl3pPr marL="0" indent="0">
              <a:lnSpc>
                <a:spcPct val="150000"/>
              </a:lnSpc>
              <a:spcBef>
                <a:spcPts val="0"/>
              </a:spcBef>
              <a:buClrTx/>
              <a:buSzTx/>
              <a:buNone/>
              <a:defRPr sz="4800">
                <a:latin typeface="Brown Regular"/>
                <a:ea typeface="Brown Regular"/>
                <a:cs typeface="Brown Regular"/>
                <a:sym typeface="Brown Regular"/>
              </a:defRPr>
            </a:lvl3pPr>
            <a:lvl4pPr marL="0" indent="0">
              <a:lnSpc>
                <a:spcPct val="150000"/>
              </a:lnSpc>
              <a:spcBef>
                <a:spcPts val="0"/>
              </a:spcBef>
              <a:buClrTx/>
              <a:buSzTx/>
              <a:buNone/>
              <a:defRPr sz="4800">
                <a:latin typeface="Brown Regular"/>
                <a:ea typeface="Brown Regular"/>
                <a:cs typeface="Brown Regular"/>
                <a:sym typeface="Brown Regular"/>
              </a:defRPr>
            </a:lvl4pPr>
            <a:lvl5pPr marL="0" indent="0">
              <a:lnSpc>
                <a:spcPct val="150000"/>
              </a:lnSpc>
              <a:spcBef>
                <a:spcPts val="0"/>
              </a:spcBef>
              <a:buClrTx/>
              <a:buSzTx/>
              <a:buNone/>
              <a:defRPr sz="4800">
                <a:latin typeface="Brown Regular"/>
                <a:ea typeface="Brown Regular"/>
                <a:cs typeface="Brown Regular"/>
                <a:sym typeface="Brown Regul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12" name="Title Text"/>
          <p:cNvSpPr txBox="1">
            <a:spLocks noGrp="1"/>
          </p:cNvSpPr>
          <p:nvPr>
            <p:ph type="title"/>
          </p:nvPr>
        </p:nvSpPr>
        <p:spPr>
          <a:xfrm>
            <a:off x="1270000" y="1638300"/>
            <a:ext cx="9409918" cy="3302000"/>
          </a:xfrm>
          <a:prstGeom prst="rect">
            <a:avLst/>
          </a:prstGeom>
        </p:spPr>
        <p:txBody>
          <a:bodyPr anchor="b"/>
          <a:lstStyle>
            <a:lvl1pPr algn="l">
              <a:lnSpc>
                <a:spcPct val="150000"/>
              </a:lnSpc>
              <a:defRPr sz="4800" spc="479">
                <a:solidFill>
                  <a:srgbClr val="FFFFFF"/>
                </a:solidFill>
              </a:defRPr>
            </a:lvl1pPr>
          </a:lstStyle>
          <a:p>
            <a:r>
              <a:rPr lang="en-GB"/>
              <a:t>Click to edit Master title style</a:t>
            </a:r>
            <a:endParaRP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204090470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OC">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lvl1pPr algn="l"/>
          </a:lstStyle>
          <a:p>
            <a:r>
              <a:t>Title Text</a:t>
            </a:r>
          </a:p>
        </p:txBody>
      </p:sp>
      <p:sp>
        <p:nvSpPr>
          <p:cNvPr id="21" name="Body Level One…"/>
          <p:cNvSpPr txBox="1">
            <a:spLocks noGrp="1"/>
          </p:cNvSpPr>
          <p:nvPr>
            <p:ph type="body" sz="quarter" idx="1"/>
          </p:nvPr>
        </p:nvSpPr>
        <p:spPr>
          <a:xfrm>
            <a:off x="952500" y="1983017"/>
            <a:ext cx="2816019" cy="5435538"/>
          </a:xfrm>
          <a:prstGeom prst="rect">
            <a:avLst/>
          </a:prstGeom>
        </p:spPr>
        <p:txBody>
          <a:bodyPr anchor="t"/>
          <a:lstStyle>
            <a:lvl1pPr marL="0" indent="0">
              <a:buClrTx/>
              <a:buSzTx/>
              <a:buNone/>
              <a:defRPr sz="1800">
                <a:solidFill>
                  <a:srgbClr val="666666"/>
                </a:solidFill>
                <a:latin typeface="Brown Regular"/>
                <a:ea typeface="Brown Regular"/>
                <a:cs typeface="Brown Regular"/>
                <a:sym typeface="Brown Regular"/>
              </a:defRPr>
            </a:lvl1pPr>
            <a:lvl2pPr marL="0" indent="0">
              <a:buClrTx/>
              <a:buSzTx/>
              <a:buNone/>
              <a:defRPr sz="1800">
                <a:solidFill>
                  <a:srgbClr val="666666"/>
                </a:solidFill>
                <a:latin typeface="Brown Regular"/>
                <a:ea typeface="Brown Regular"/>
                <a:cs typeface="Brown Regular"/>
                <a:sym typeface="Brown Regular"/>
              </a:defRPr>
            </a:lvl2pPr>
            <a:lvl3pPr marL="0" indent="0">
              <a:buClrTx/>
              <a:buSzTx/>
              <a:buNone/>
              <a:defRPr sz="1800">
                <a:solidFill>
                  <a:srgbClr val="666666"/>
                </a:solidFill>
                <a:latin typeface="Brown Regular"/>
                <a:ea typeface="Brown Regular"/>
                <a:cs typeface="Brown Regular"/>
                <a:sym typeface="Brown Regular"/>
              </a:defRPr>
            </a:lvl3pPr>
            <a:lvl4pPr marL="0" indent="0">
              <a:buClrTx/>
              <a:buSzTx/>
              <a:buNone/>
              <a:defRPr sz="1800">
                <a:solidFill>
                  <a:srgbClr val="666666"/>
                </a:solidFill>
                <a:latin typeface="Brown Regular"/>
                <a:ea typeface="Brown Regular"/>
                <a:cs typeface="Brown Regular"/>
                <a:sym typeface="Brown Regular"/>
              </a:defRPr>
            </a:lvl4pPr>
            <a:lvl5pPr marL="0" indent="0">
              <a:buClrTx/>
              <a:buSzTx/>
              <a:buNone/>
              <a:defRPr sz="1800">
                <a:solidFill>
                  <a:srgbClr val="666666"/>
                </a:solidFill>
                <a:latin typeface="Brown Regular"/>
                <a:ea typeface="Brown Regular"/>
                <a:cs typeface="Brown Regular"/>
                <a:sym typeface="Brown Regular"/>
              </a:defRPr>
            </a:lvl5pPr>
          </a:lstStyle>
          <a:p>
            <a:r>
              <a:t>Body Level One</a:t>
            </a:r>
          </a:p>
          <a:p>
            <a:pPr lvl="1"/>
            <a:r>
              <a:t>Body Level Two</a:t>
            </a:r>
          </a:p>
          <a:p>
            <a:pPr lvl="2"/>
            <a:r>
              <a:t>Body Level Three</a:t>
            </a:r>
          </a:p>
          <a:p>
            <a:pPr lvl="3"/>
            <a:r>
              <a:t>Body Level Four</a:t>
            </a:r>
          </a:p>
          <a:p>
            <a:pPr lvl="4"/>
            <a:r>
              <a:t>Body Level Five</a:t>
            </a:r>
          </a:p>
        </p:txBody>
      </p:sp>
      <p:sp>
        <p:nvSpPr>
          <p:cNvPr id="22" name="Body Level One…"/>
          <p:cNvSpPr txBox="1">
            <a:spLocks noGrp="1"/>
          </p:cNvSpPr>
          <p:nvPr>
            <p:ph type="body" sz="half" idx="13"/>
          </p:nvPr>
        </p:nvSpPr>
        <p:spPr>
          <a:xfrm>
            <a:off x="3771266" y="1983017"/>
            <a:ext cx="8227614" cy="5435538"/>
          </a:xfrm>
          <a:prstGeom prst="rect">
            <a:avLst/>
          </a:prstGeom>
        </p:spPr>
        <p:txBody>
          <a:bodyPr anchor="t"/>
          <a:lstStyle>
            <a:lvl1pPr marL="0" indent="0">
              <a:buClrTx/>
              <a:buSzTx/>
              <a:buNone/>
              <a:defRPr sz="1800">
                <a:solidFill>
                  <a:srgbClr val="666666"/>
                </a:solidFill>
                <a:latin typeface="Brown Regular"/>
                <a:ea typeface="Brown Regular"/>
                <a:cs typeface="Brown Regular"/>
                <a:sym typeface="Brown Regular"/>
              </a:defRPr>
            </a:lvl1pPr>
            <a:lvl2pPr marL="0" indent="0">
              <a:buClrTx/>
              <a:buSzTx/>
              <a:buNone/>
              <a:defRPr sz="1800">
                <a:solidFill>
                  <a:srgbClr val="666666"/>
                </a:solidFill>
                <a:latin typeface="Brown Regular"/>
                <a:ea typeface="Brown Regular"/>
                <a:cs typeface="Brown Regular"/>
                <a:sym typeface="Brown Regular"/>
              </a:defRPr>
            </a:lvl2pPr>
            <a:lvl3pPr marL="0" indent="0">
              <a:buClrTx/>
              <a:buSzTx/>
              <a:buNone/>
              <a:defRPr sz="1800">
                <a:solidFill>
                  <a:srgbClr val="666666"/>
                </a:solidFill>
                <a:latin typeface="Brown Regular"/>
                <a:ea typeface="Brown Regular"/>
                <a:cs typeface="Brown Regular"/>
                <a:sym typeface="Brown Regular"/>
              </a:defRPr>
            </a:lvl3pPr>
            <a:lvl4pPr marL="0" indent="0">
              <a:buClrTx/>
              <a:buSzTx/>
              <a:buNone/>
              <a:defRPr sz="1800">
                <a:solidFill>
                  <a:srgbClr val="666666"/>
                </a:solidFill>
                <a:latin typeface="Brown Regular"/>
                <a:ea typeface="Brown Regular"/>
                <a:cs typeface="Brown Regular"/>
                <a:sym typeface="Brown Regular"/>
              </a:defRPr>
            </a:lvl4pPr>
            <a:lvl5pPr marL="0" indent="0">
              <a:buClrTx/>
              <a:buSzTx/>
              <a:buNone/>
              <a:defRPr sz="1800">
                <a:solidFill>
                  <a:srgbClr val="666666"/>
                </a:solidFill>
                <a:latin typeface="Brown Regular"/>
                <a:ea typeface="Brown Regular"/>
                <a:cs typeface="Brown Regular"/>
                <a:sym typeface="Brown Regular"/>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9053015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ntro_txt">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5851AAF-D283-492D-A4AF-B369A383648D}"/>
              </a:ext>
            </a:extLst>
          </p:cNvPr>
          <p:cNvSpPr>
            <a:spLocks noGrp="1"/>
          </p:cNvSpPr>
          <p:nvPr>
            <p:ph type="dt" sz="half" idx="14"/>
          </p:nvPr>
        </p:nvSpPr>
        <p:spPr/>
        <p:txBody>
          <a:bodyPr/>
          <a:lstStyle/>
          <a:p>
            <a:fld id="{C6B853F4-5F28-5A41-B21F-F511B29CFDAF}" type="datetime1">
              <a:rPr lang="en-US" noProof="0" smtClean="0"/>
              <a:t>11/14/23</a:t>
            </a:fld>
            <a:endParaRPr lang="en-US" noProof="0"/>
          </a:p>
        </p:txBody>
      </p:sp>
      <p:sp>
        <p:nvSpPr>
          <p:cNvPr id="4" name="Segnaposto piè di pagina 3">
            <a:extLst>
              <a:ext uri="{FF2B5EF4-FFF2-40B4-BE49-F238E27FC236}">
                <a16:creationId xmlns:a16="http://schemas.microsoft.com/office/drawing/2014/main" id="{236DC6F0-160A-4E66-AC95-514E1CF01FD2}"/>
              </a:ext>
            </a:extLst>
          </p:cNvPr>
          <p:cNvSpPr>
            <a:spLocks noGrp="1"/>
          </p:cNvSpPr>
          <p:nvPr>
            <p:ph type="ftr" sz="quarter" idx="15"/>
          </p:nvPr>
        </p:nvSpPr>
        <p:spPr/>
        <p:txBody>
          <a:bodyPr/>
          <a:lstStyle/>
          <a:p>
            <a:r>
              <a:rPr lang="en-US" noProof="0"/>
              <a:t>crisis24.com</a:t>
            </a:r>
          </a:p>
        </p:txBody>
      </p:sp>
      <p:sp>
        <p:nvSpPr>
          <p:cNvPr id="9" name="Segnaposto numero diapositiva 8">
            <a:extLst>
              <a:ext uri="{FF2B5EF4-FFF2-40B4-BE49-F238E27FC236}">
                <a16:creationId xmlns:a16="http://schemas.microsoft.com/office/drawing/2014/main" id="{3404B0B5-B793-4CFF-AFD5-2159458DC1F9}"/>
              </a:ext>
            </a:extLst>
          </p:cNvPr>
          <p:cNvSpPr>
            <a:spLocks noGrp="1"/>
          </p:cNvSpPr>
          <p:nvPr>
            <p:ph type="sldNum" sz="quarter" idx="16"/>
          </p:nvPr>
        </p:nvSpPr>
        <p:spPr>
          <a:xfrm>
            <a:off x="6337911" y="9296400"/>
            <a:ext cx="322204" cy="348813"/>
          </a:xfrm>
        </p:spPr>
        <p:txBody>
          <a:bodyPr/>
          <a:lstStyle/>
          <a:p>
            <a:fld id="{44985AED-8FEE-7045-8332-BD85CC6E9C5A}" type="slidenum">
              <a:rPr lang="en-US" noProof="0" smtClean="0"/>
              <a:pPr/>
              <a:t>‹#›</a:t>
            </a:fld>
            <a:endParaRPr lang="en-US" noProof="0"/>
          </a:p>
        </p:txBody>
      </p:sp>
      <p:sp>
        <p:nvSpPr>
          <p:cNvPr id="6" name="Content Placeholder 5">
            <a:extLst>
              <a:ext uri="{FF2B5EF4-FFF2-40B4-BE49-F238E27FC236}">
                <a16:creationId xmlns:a16="http://schemas.microsoft.com/office/drawing/2014/main" id="{D1870F4F-EE57-4EF7-8F15-6C0479D697FC}"/>
              </a:ext>
            </a:extLst>
          </p:cNvPr>
          <p:cNvSpPr>
            <a:spLocks noGrp="1"/>
          </p:cNvSpPr>
          <p:nvPr>
            <p:ph sz="quarter" idx="17"/>
          </p:nvPr>
        </p:nvSpPr>
        <p:spPr>
          <a:xfrm>
            <a:off x="715716" y="1877335"/>
            <a:ext cx="11564336" cy="6909584"/>
          </a:xfrm>
        </p:spPr>
        <p:txBody>
          <a:bodyPr/>
          <a:lstStyle>
            <a:lvl1pPr>
              <a:defRPr sz="1422"/>
            </a:lvl1pPr>
            <a:lvl2pPr>
              <a:defRPr b="1"/>
            </a:lvl2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3">
            <a:extLst>
              <a:ext uri="{FF2B5EF4-FFF2-40B4-BE49-F238E27FC236}">
                <a16:creationId xmlns:a16="http://schemas.microsoft.com/office/drawing/2014/main" id="{6C9046C0-52A0-4342-B9BD-61A39FA65355}"/>
              </a:ext>
            </a:extLst>
          </p:cNvPr>
          <p:cNvSpPr>
            <a:spLocks noGrp="1"/>
          </p:cNvSpPr>
          <p:nvPr>
            <p:ph type="body" sz="quarter" idx="18" hasCustomPrompt="1"/>
          </p:nvPr>
        </p:nvSpPr>
        <p:spPr>
          <a:xfrm>
            <a:off x="717386" y="894082"/>
            <a:ext cx="8674970" cy="833872"/>
          </a:xfrm>
        </p:spPr>
        <p:txBody>
          <a:bodyPr/>
          <a:lstStyle>
            <a:lvl1pPr>
              <a:defRPr b="1"/>
            </a:lvl1pPr>
            <a:lvl2pPr>
              <a:defRPr b="1"/>
            </a:lvl2pPr>
            <a:lvl3pPr>
              <a:defRPr/>
            </a:lvl3pPr>
          </a:lstStyle>
          <a:p>
            <a:pPr lvl="0"/>
            <a:r>
              <a:rPr lang="en-US" dirty="0"/>
              <a:t>Click here to add slide title</a:t>
            </a:r>
          </a:p>
          <a:p>
            <a:pPr lvl="2"/>
            <a:r>
              <a:rPr lang="en-US" dirty="0"/>
              <a:t>Click here to add subtitle</a:t>
            </a:r>
          </a:p>
        </p:txBody>
      </p:sp>
    </p:spTree>
    <p:extLst>
      <p:ext uri="{BB962C8B-B14F-4D97-AF65-F5344CB8AC3E}">
        <p14:creationId xmlns:p14="http://schemas.microsoft.com/office/powerpoint/2010/main" val="4473154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68" r:id="rId1"/>
    <p:sldLayoutId id="2147483673" r:id="rId2"/>
    <p:sldLayoutId id="2147483675" r:id="rId3"/>
    <p:sldLayoutId id="2147483677" r:id="rId4"/>
  </p:sldLayoutIdLst>
  <p:transition spd="med"/>
  <p:txStyles>
    <p:titleStyle>
      <a:lvl1pPr marL="0" marR="0" indent="0" algn="ctr" defTabSz="584200" latinLnBrk="0">
        <a:lnSpc>
          <a:spcPct val="100000"/>
        </a:lnSpc>
        <a:spcBef>
          <a:spcPts val="0"/>
        </a:spcBef>
        <a:spcAft>
          <a:spcPts val="0"/>
        </a:spcAft>
        <a:buClrTx/>
        <a:buSzTx/>
        <a:buFontTx/>
        <a:buNone/>
        <a:tabLst/>
        <a:defRPr sz="3600" b="0" i="0" u="none" strike="noStrike" cap="all" spc="180" baseline="0">
          <a:solidFill>
            <a:srgbClr val="102350"/>
          </a:solidFill>
          <a:uFillTx/>
          <a:latin typeface="Brown Regular"/>
          <a:ea typeface="Brown Regular"/>
          <a:cs typeface="Brown Regular"/>
          <a:sym typeface="Brown Regular"/>
        </a:defRPr>
      </a:lvl1pPr>
      <a:lvl2pPr marL="0" marR="0" indent="0" algn="ctr" defTabSz="584200" latinLnBrk="0">
        <a:lnSpc>
          <a:spcPct val="100000"/>
        </a:lnSpc>
        <a:spcBef>
          <a:spcPts val="0"/>
        </a:spcBef>
        <a:spcAft>
          <a:spcPts val="0"/>
        </a:spcAft>
        <a:buClrTx/>
        <a:buSzTx/>
        <a:buFontTx/>
        <a:buNone/>
        <a:tabLst/>
        <a:defRPr sz="3600" b="0" i="0" u="none" strike="noStrike" cap="all" spc="180" baseline="0">
          <a:solidFill>
            <a:srgbClr val="102350"/>
          </a:solidFill>
          <a:uFillTx/>
          <a:latin typeface="Brown Regular"/>
          <a:ea typeface="Brown Regular"/>
          <a:cs typeface="Brown Regular"/>
          <a:sym typeface="Brown Regular"/>
        </a:defRPr>
      </a:lvl2pPr>
      <a:lvl3pPr marL="0" marR="0" indent="0" algn="ctr" defTabSz="584200" latinLnBrk="0">
        <a:lnSpc>
          <a:spcPct val="100000"/>
        </a:lnSpc>
        <a:spcBef>
          <a:spcPts val="0"/>
        </a:spcBef>
        <a:spcAft>
          <a:spcPts val="0"/>
        </a:spcAft>
        <a:buClrTx/>
        <a:buSzTx/>
        <a:buFontTx/>
        <a:buNone/>
        <a:tabLst/>
        <a:defRPr sz="3600" b="0" i="0" u="none" strike="noStrike" cap="all" spc="180" baseline="0">
          <a:solidFill>
            <a:srgbClr val="102350"/>
          </a:solidFill>
          <a:uFillTx/>
          <a:latin typeface="Brown Regular"/>
          <a:ea typeface="Brown Regular"/>
          <a:cs typeface="Brown Regular"/>
          <a:sym typeface="Brown Regular"/>
        </a:defRPr>
      </a:lvl3pPr>
      <a:lvl4pPr marL="0" marR="0" indent="0" algn="ctr" defTabSz="584200" latinLnBrk="0">
        <a:lnSpc>
          <a:spcPct val="100000"/>
        </a:lnSpc>
        <a:spcBef>
          <a:spcPts val="0"/>
        </a:spcBef>
        <a:spcAft>
          <a:spcPts val="0"/>
        </a:spcAft>
        <a:buClrTx/>
        <a:buSzTx/>
        <a:buFontTx/>
        <a:buNone/>
        <a:tabLst/>
        <a:defRPr sz="3600" b="0" i="0" u="none" strike="noStrike" cap="all" spc="180" baseline="0">
          <a:solidFill>
            <a:srgbClr val="102350"/>
          </a:solidFill>
          <a:uFillTx/>
          <a:latin typeface="Brown Regular"/>
          <a:ea typeface="Brown Regular"/>
          <a:cs typeface="Brown Regular"/>
          <a:sym typeface="Brown Regular"/>
        </a:defRPr>
      </a:lvl4pPr>
      <a:lvl5pPr marL="0" marR="0" indent="0" algn="ctr" defTabSz="584200" latinLnBrk="0">
        <a:lnSpc>
          <a:spcPct val="100000"/>
        </a:lnSpc>
        <a:spcBef>
          <a:spcPts val="0"/>
        </a:spcBef>
        <a:spcAft>
          <a:spcPts val="0"/>
        </a:spcAft>
        <a:buClrTx/>
        <a:buSzTx/>
        <a:buFontTx/>
        <a:buNone/>
        <a:tabLst/>
        <a:defRPr sz="3600" b="0" i="0" u="none" strike="noStrike" cap="all" spc="180" baseline="0">
          <a:solidFill>
            <a:srgbClr val="102350"/>
          </a:solidFill>
          <a:uFillTx/>
          <a:latin typeface="Brown Regular"/>
          <a:ea typeface="Brown Regular"/>
          <a:cs typeface="Brown Regular"/>
          <a:sym typeface="Brown Regular"/>
        </a:defRPr>
      </a:lvl5pPr>
      <a:lvl6pPr marL="0" marR="0" indent="0" algn="ctr" defTabSz="584200" latinLnBrk="0">
        <a:lnSpc>
          <a:spcPct val="100000"/>
        </a:lnSpc>
        <a:spcBef>
          <a:spcPts val="0"/>
        </a:spcBef>
        <a:spcAft>
          <a:spcPts val="0"/>
        </a:spcAft>
        <a:buClrTx/>
        <a:buSzTx/>
        <a:buFontTx/>
        <a:buNone/>
        <a:tabLst/>
        <a:defRPr sz="3600" b="0" i="0" u="none" strike="noStrike" cap="all" spc="180" baseline="0">
          <a:solidFill>
            <a:srgbClr val="102350"/>
          </a:solidFill>
          <a:uFillTx/>
          <a:latin typeface="Brown Regular"/>
          <a:ea typeface="Brown Regular"/>
          <a:cs typeface="Brown Regular"/>
          <a:sym typeface="Brown Regular"/>
        </a:defRPr>
      </a:lvl6pPr>
      <a:lvl7pPr marL="0" marR="0" indent="0" algn="ctr" defTabSz="584200" latinLnBrk="0">
        <a:lnSpc>
          <a:spcPct val="100000"/>
        </a:lnSpc>
        <a:spcBef>
          <a:spcPts val="0"/>
        </a:spcBef>
        <a:spcAft>
          <a:spcPts val="0"/>
        </a:spcAft>
        <a:buClrTx/>
        <a:buSzTx/>
        <a:buFontTx/>
        <a:buNone/>
        <a:tabLst/>
        <a:defRPr sz="3600" b="0" i="0" u="none" strike="noStrike" cap="all" spc="180" baseline="0">
          <a:solidFill>
            <a:srgbClr val="102350"/>
          </a:solidFill>
          <a:uFillTx/>
          <a:latin typeface="Brown Regular"/>
          <a:ea typeface="Brown Regular"/>
          <a:cs typeface="Brown Regular"/>
          <a:sym typeface="Brown Regular"/>
        </a:defRPr>
      </a:lvl7pPr>
      <a:lvl8pPr marL="0" marR="0" indent="0" algn="ctr" defTabSz="584200" latinLnBrk="0">
        <a:lnSpc>
          <a:spcPct val="100000"/>
        </a:lnSpc>
        <a:spcBef>
          <a:spcPts val="0"/>
        </a:spcBef>
        <a:spcAft>
          <a:spcPts val="0"/>
        </a:spcAft>
        <a:buClrTx/>
        <a:buSzTx/>
        <a:buFontTx/>
        <a:buNone/>
        <a:tabLst/>
        <a:defRPr sz="3600" b="0" i="0" u="none" strike="noStrike" cap="all" spc="180" baseline="0">
          <a:solidFill>
            <a:srgbClr val="102350"/>
          </a:solidFill>
          <a:uFillTx/>
          <a:latin typeface="Brown Regular"/>
          <a:ea typeface="Brown Regular"/>
          <a:cs typeface="Brown Regular"/>
          <a:sym typeface="Brown Regular"/>
        </a:defRPr>
      </a:lvl8pPr>
      <a:lvl9pPr marL="0" marR="0" indent="0" algn="ctr" defTabSz="584200" latinLnBrk="0">
        <a:lnSpc>
          <a:spcPct val="100000"/>
        </a:lnSpc>
        <a:spcBef>
          <a:spcPts val="0"/>
        </a:spcBef>
        <a:spcAft>
          <a:spcPts val="0"/>
        </a:spcAft>
        <a:buClrTx/>
        <a:buSzTx/>
        <a:buFontTx/>
        <a:buNone/>
        <a:tabLst/>
        <a:defRPr sz="3600" b="0" i="0" u="none" strike="noStrike" cap="all" spc="180" baseline="0">
          <a:solidFill>
            <a:srgbClr val="102350"/>
          </a:solidFill>
          <a:uFillTx/>
          <a:latin typeface="Brown Regular"/>
          <a:ea typeface="Brown Regular"/>
          <a:cs typeface="Brown Regular"/>
          <a:sym typeface="Brown Regular"/>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youtu.be/BV352ouCL8E" TargetMode="Externa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An introduction to psychological trauma…"/>
          <p:cNvSpPr txBox="1">
            <a:spLocks noGrp="1"/>
          </p:cNvSpPr>
          <p:nvPr>
            <p:ph type="subTitle" sz="quarter" idx="1"/>
          </p:nvPr>
        </p:nvSpPr>
        <p:spPr>
          <a:xfrm>
            <a:off x="1073443" y="1658318"/>
            <a:ext cx="9201933" cy="3033603"/>
          </a:xfrm>
          <a:prstGeom prst="rect">
            <a:avLst/>
          </a:prstGeom>
        </p:spPr>
        <p:txBody>
          <a:bodyPr>
            <a:normAutofit fontScale="77500" lnSpcReduction="20000"/>
          </a:bodyPr>
          <a:lstStyle/>
          <a:p>
            <a:r>
              <a:rPr lang="en-GB" sz="3600" spc="300" dirty="0">
                <a:latin typeface="Brown Regular" panose="02000000000000000000" pitchFamily="2" charset="77"/>
              </a:rPr>
              <a:t>BOOKS FOR RECONNECTION– SESSION 1</a:t>
            </a:r>
          </a:p>
          <a:p>
            <a:endParaRPr lang="en-GB" sz="3600" spc="300" dirty="0">
              <a:latin typeface="Brown Regular" panose="02000000000000000000" pitchFamily="2" charset="77"/>
            </a:endParaRPr>
          </a:p>
          <a:p>
            <a:r>
              <a:rPr lang="en-GB" sz="3600" spc="300" dirty="0">
                <a:latin typeface="Brown Regular" panose="02000000000000000000" pitchFamily="2" charset="77"/>
              </a:rPr>
              <a:t>Disconnection: </a:t>
            </a:r>
          </a:p>
          <a:p>
            <a:r>
              <a:rPr lang="en-GB" sz="3600" spc="300" dirty="0">
                <a:latin typeface="Brown Regular" panose="02000000000000000000" pitchFamily="2" charset="77"/>
              </a:rPr>
              <a:t>Ways of knowing, seeing and being in the darkness</a:t>
            </a:r>
          </a:p>
          <a:p>
            <a:endParaRPr lang="en-GB" dirty="0">
              <a:latin typeface="Century Gothic" panose="020B0502020202020204" pitchFamily="34" charset="0"/>
            </a:endParaRPr>
          </a:p>
          <a:p>
            <a:endParaRPr sz="8600" dirty="0">
              <a:latin typeface="Century Gothic" panose="020B0502020202020204" pitchFamily="34" charset="0"/>
            </a:endParaRPr>
          </a:p>
        </p:txBody>
      </p:sp>
      <p:sp>
        <p:nvSpPr>
          <p:cNvPr id="183" name="Nicola Lester"/>
          <p:cNvSpPr txBox="1">
            <a:spLocks noGrp="1"/>
          </p:cNvSpPr>
          <p:nvPr>
            <p:ph type="ctrTitle"/>
          </p:nvPr>
        </p:nvSpPr>
        <p:spPr>
          <a:xfrm>
            <a:off x="1073444" y="394887"/>
            <a:ext cx="9409918" cy="873307"/>
          </a:xfrm>
          <a:prstGeom prst="rect">
            <a:avLst/>
          </a:prstGeom>
        </p:spPr>
        <p:txBody>
          <a:bodyPr>
            <a:normAutofit fontScale="90000"/>
          </a:bodyPr>
          <a:lstStyle/>
          <a:p>
            <a:r>
              <a:rPr dirty="0">
                <a:latin typeface="Century Gothic" panose="020B0502020202020204" pitchFamily="34" charset="0"/>
              </a:rPr>
              <a:t>Nicola Lester</a:t>
            </a:r>
          </a:p>
        </p:txBody>
      </p:sp>
      <p:sp>
        <p:nvSpPr>
          <p:cNvPr id="4" name="An introduction to psychological trauma…"/>
          <p:cNvSpPr txBox="1">
            <a:spLocks/>
          </p:cNvSpPr>
          <p:nvPr/>
        </p:nvSpPr>
        <p:spPr>
          <a:xfrm>
            <a:off x="1225843" y="7945763"/>
            <a:ext cx="9409919" cy="126166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584200" rtl="0" latinLnBrk="0">
              <a:lnSpc>
                <a:spcPct val="150000"/>
              </a:lnSpc>
              <a:spcBef>
                <a:spcPts val="0"/>
              </a:spcBef>
              <a:spcAft>
                <a:spcPts val="0"/>
              </a:spcAft>
              <a:buClrTx/>
              <a:buSzTx/>
              <a:buFontTx/>
              <a:buNone/>
              <a:tabLst/>
              <a:defRPr sz="4800" b="0" i="0" u="none" strike="noStrike" cap="none" spc="0" baseline="0">
                <a:solidFill>
                  <a:srgbClr val="FFFFFF"/>
                </a:solidFill>
                <a:uFillTx/>
                <a:latin typeface="Brown Regular"/>
                <a:ea typeface="Brown Regular"/>
                <a:cs typeface="Brown Regular"/>
                <a:sym typeface="Brown Regular"/>
              </a:defRPr>
            </a:lvl1pPr>
            <a:lvl2pPr marL="0" marR="0" indent="0" algn="l" defTabSz="584200" rtl="0" latinLnBrk="0">
              <a:lnSpc>
                <a:spcPct val="150000"/>
              </a:lnSpc>
              <a:spcBef>
                <a:spcPts val="0"/>
              </a:spcBef>
              <a:spcAft>
                <a:spcPts val="0"/>
              </a:spcAft>
              <a:buClrTx/>
              <a:buSzTx/>
              <a:buFontTx/>
              <a:buNone/>
              <a:tabLst/>
              <a:defRPr sz="4800" b="0" i="0" u="none" strike="noStrike" cap="none" spc="0" baseline="0">
                <a:solidFill>
                  <a:srgbClr val="FFFFFF"/>
                </a:solidFill>
                <a:uFillTx/>
                <a:latin typeface="Brown Regular"/>
                <a:ea typeface="Brown Regular"/>
                <a:cs typeface="Brown Regular"/>
                <a:sym typeface="Brown Regular"/>
              </a:defRPr>
            </a:lvl2pPr>
            <a:lvl3pPr marL="0" marR="0" indent="0" algn="l" defTabSz="584200" rtl="0" latinLnBrk="0">
              <a:lnSpc>
                <a:spcPct val="150000"/>
              </a:lnSpc>
              <a:spcBef>
                <a:spcPts val="0"/>
              </a:spcBef>
              <a:spcAft>
                <a:spcPts val="0"/>
              </a:spcAft>
              <a:buClrTx/>
              <a:buSzTx/>
              <a:buFontTx/>
              <a:buNone/>
              <a:tabLst/>
              <a:defRPr sz="4800" b="0" i="0" u="none" strike="noStrike" cap="none" spc="0" baseline="0">
                <a:solidFill>
                  <a:srgbClr val="FFFFFF"/>
                </a:solidFill>
                <a:uFillTx/>
                <a:latin typeface="Brown Regular"/>
                <a:ea typeface="Brown Regular"/>
                <a:cs typeface="Brown Regular"/>
                <a:sym typeface="Brown Regular"/>
              </a:defRPr>
            </a:lvl3pPr>
            <a:lvl4pPr marL="0" marR="0" indent="0" algn="l" defTabSz="584200" rtl="0" latinLnBrk="0">
              <a:lnSpc>
                <a:spcPct val="150000"/>
              </a:lnSpc>
              <a:spcBef>
                <a:spcPts val="0"/>
              </a:spcBef>
              <a:spcAft>
                <a:spcPts val="0"/>
              </a:spcAft>
              <a:buClrTx/>
              <a:buSzTx/>
              <a:buFontTx/>
              <a:buNone/>
              <a:tabLst/>
              <a:defRPr sz="4800" b="0" i="0" u="none" strike="noStrike" cap="none" spc="0" baseline="0">
                <a:solidFill>
                  <a:srgbClr val="FFFFFF"/>
                </a:solidFill>
                <a:uFillTx/>
                <a:latin typeface="Brown Regular"/>
                <a:ea typeface="Brown Regular"/>
                <a:cs typeface="Brown Regular"/>
                <a:sym typeface="Brown Regular"/>
              </a:defRPr>
            </a:lvl4pPr>
            <a:lvl5pPr marL="0" marR="0" indent="0" algn="l" defTabSz="584200" rtl="0" latinLnBrk="0">
              <a:lnSpc>
                <a:spcPct val="150000"/>
              </a:lnSpc>
              <a:spcBef>
                <a:spcPts val="0"/>
              </a:spcBef>
              <a:spcAft>
                <a:spcPts val="0"/>
              </a:spcAft>
              <a:buClrTx/>
              <a:buSzTx/>
              <a:buFontTx/>
              <a:buNone/>
              <a:tabLst/>
              <a:defRPr sz="4800" b="0" i="0" u="none" strike="noStrike" cap="none" spc="0" baseline="0">
                <a:solidFill>
                  <a:srgbClr val="FFFFFF"/>
                </a:solidFill>
                <a:uFillTx/>
                <a:latin typeface="Brown Regular"/>
                <a:ea typeface="Brown Regular"/>
                <a:cs typeface="Brown Regular"/>
                <a:sym typeface="Brown Regular"/>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9pPr>
          </a:lstStyle>
          <a:p>
            <a:endParaRPr lang="en-GB" sz="1800" dirty="0"/>
          </a:p>
          <a:p>
            <a:r>
              <a:rPr lang="en-GB" sz="1800" dirty="0" err="1"/>
              <a:t>consultancy@nicolalester.co.uk</a:t>
            </a:r>
            <a:endParaRPr lang="en-GB" sz="1800"/>
          </a:p>
        </p:txBody>
      </p:sp>
    </p:spTree>
    <p:extLst>
      <p:ext uri="{BB962C8B-B14F-4D97-AF65-F5344CB8AC3E}">
        <p14:creationId xmlns:p14="http://schemas.microsoft.com/office/powerpoint/2010/main" val="3721925500"/>
      </p:ext>
    </p:extLst>
  </p:cSld>
  <p:clrMapOvr>
    <a:masterClrMapping/>
  </p:clrMapOvr>
  <p:transition spd="med" advTm="449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2566033" y="588531"/>
            <a:ext cx="7872734" cy="749615"/>
          </a:xfrm>
        </p:spPr>
        <p:txBody>
          <a:bodyPr anchor="b">
            <a:noAutofit/>
          </a:bodyPr>
          <a:lstStyle/>
          <a:p>
            <a:pPr>
              <a:lnSpc>
                <a:spcPct val="120000"/>
              </a:lnSpc>
            </a:pPr>
            <a:r>
              <a:rPr lang="en-US" sz="3200" dirty="0">
                <a:latin typeface="Brown Light" panose="02000000000000000000" pitchFamily="2" charset="77"/>
              </a:rPr>
              <a:t>Defining </a:t>
            </a:r>
            <a:r>
              <a:rPr lang="en-US" sz="3200" dirty="0" err="1">
                <a:latin typeface="Brown Light" panose="02000000000000000000" pitchFamily="2" charset="77"/>
              </a:rPr>
              <a:t>REconnection</a:t>
            </a:r>
            <a:endParaRPr lang="en-US" sz="3200" dirty="0">
              <a:latin typeface="Brown Light" panose="02000000000000000000" pitchFamily="2" charset="77"/>
            </a:endParaRP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952500" y="2000250"/>
            <a:ext cx="11099800" cy="6347883"/>
          </a:xfrm>
        </p:spPr>
        <p:txBody>
          <a:bodyPr anchor="t">
            <a:normAutofit/>
          </a:bodyPr>
          <a:lstStyle/>
          <a:p>
            <a:pPr marL="0" indent="0" algn="ctr">
              <a:lnSpc>
                <a:spcPct val="120000"/>
              </a:lnSpc>
              <a:spcBef>
                <a:spcPts val="0"/>
              </a:spcBef>
              <a:buNone/>
            </a:pPr>
            <a:r>
              <a:rPr lang="en-GB" sz="2200" dirty="0">
                <a:solidFill>
                  <a:srgbClr val="102350"/>
                </a:solidFill>
                <a:latin typeface="Brown Light" panose="02000000000000000000" pitchFamily="2" charset="77"/>
              </a:rPr>
              <a:t>Reconnection needs us to go beyond connection to first understand the experience of disconnection and isolation. It asks that we start where someone is, rather than where we think they are or should be or where we want them to be. </a:t>
            </a:r>
          </a:p>
          <a:p>
            <a:pPr marL="0" indent="0" algn="ctr">
              <a:lnSpc>
                <a:spcPct val="120000"/>
              </a:lnSpc>
              <a:spcBef>
                <a:spcPts val="0"/>
              </a:spcBef>
              <a:buNone/>
            </a:pPr>
            <a:endParaRPr lang="en-GB" sz="2200" dirty="0">
              <a:solidFill>
                <a:srgbClr val="102350"/>
              </a:solidFill>
              <a:latin typeface="Brown Light" panose="02000000000000000000" pitchFamily="2" charset="77"/>
            </a:endParaRPr>
          </a:p>
          <a:p>
            <a:pPr marL="0" indent="0" algn="ctr">
              <a:lnSpc>
                <a:spcPct val="120000"/>
              </a:lnSpc>
              <a:spcBef>
                <a:spcPts val="0"/>
              </a:spcBef>
              <a:buNone/>
            </a:pPr>
            <a:r>
              <a:rPr lang="en-GB" sz="2200" dirty="0">
                <a:solidFill>
                  <a:srgbClr val="102350"/>
                </a:solidFill>
                <a:latin typeface="Brown Light" panose="02000000000000000000" pitchFamily="2" charset="77"/>
              </a:rPr>
              <a:t>When someone becomes separated we rarely find them where they were left, instead we often have to travel further to retrieve them and to accept that the way back may take longer than we imagined.</a:t>
            </a:r>
          </a:p>
          <a:p>
            <a:pPr marL="0" indent="0">
              <a:buNone/>
            </a:pPr>
            <a:endParaRPr lang="en-GB" dirty="0">
              <a:solidFill>
                <a:srgbClr val="102350"/>
              </a:solidFill>
            </a:endParaRPr>
          </a:p>
          <a:p>
            <a:pPr marL="0" indent="0">
              <a:lnSpc>
                <a:spcPct val="120000"/>
              </a:lnSpc>
              <a:buSzPct val="100000"/>
              <a:buNone/>
            </a:pPr>
            <a:endParaRPr lang="en-GB" sz="2800" dirty="0">
              <a:solidFill>
                <a:srgbClr val="102350"/>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3192018305"/>
      </p:ext>
    </p:extLst>
  </p:cSld>
  <p:clrMapOvr>
    <a:masterClrMapping/>
  </p:clrMapOvr>
  <p:transition spd="med" advTm="7832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3550125" y="676247"/>
            <a:ext cx="5904550" cy="562212"/>
          </a:xfrm>
        </p:spPr>
        <p:txBody>
          <a:bodyPr anchor="b">
            <a:noAutofit/>
          </a:bodyPr>
          <a:lstStyle/>
          <a:p>
            <a:pPr>
              <a:lnSpc>
                <a:spcPct val="120000"/>
              </a:lnSpc>
            </a:pPr>
            <a:r>
              <a:rPr lang="en-US" sz="3200" dirty="0">
                <a:latin typeface="Brown Light" panose="02000000000000000000" pitchFamily="2" charset="77"/>
                <a:cs typeface="Arial" panose="020B0604020202020204" pitchFamily="34" charset="0"/>
              </a:rPr>
              <a:t>Kindness</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1286195" y="1777926"/>
            <a:ext cx="10432410" cy="4143189"/>
          </a:xfrm>
        </p:spPr>
        <p:txBody>
          <a:bodyPr anchor="t">
            <a:normAutofit fontScale="47500" lnSpcReduction="20000"/>
          </a:bodyPr>
          <a:lstStyle/>
          <a:p>
            <a:pPr marL="0" indent="0">
              <a:lnSpc>
                <a:spcPct val="140000"/>
              </a:lnSpc>
              <a:spcBef>
                <a:spcPts val="0"/>
              </a:spcBef>
              <a:buNone/>
            </a:pPr>
            <a:r>
              <a:rPr lang="en-GB" sz="4600" dirty="0">
                <a:solidFill>
                  <a:srgbClr val="102350"/>
                </a:solidFill>
                <a:latin typeface="Brown Light" panose="02000000000000000000" pitchFamily="2" charset="77"/>
                <a:ea typeface="Calibri" panose="020F0502020204030204" pitchFamily="34" charset="0"/>
              </a:rPr>
              <a:t>Kindness is our superpower. When our intentions are grounded in kindness our capacity for connection is limitless. Kindness knows no bounds and can transcend our differences in class, race, gender, ethnicity, political views and social circumstances. </a:t>
            </a:r>
          </a:p>
          <a:p>
            <a:pPr marL="0" indent="0">
              <a:lnSpc>
                <a:spcPct val="140000"/>
              </a:lnSpc>
              <a:spcBef>
                <a:spcPts val="0"/>
              </a:spcBef>
              <a:buNone/>
            </a:pPr>
            <a:endParaRPr lang="en-GB" sz="4600" dirty="0">
              <a:solidFill>
                <a:srgbClr val="102350"/>
              </a:solidFill>
              <a:latin typeface="Brown Light" panose="02000000000000000000" pitchFamily="2" charset="77"/>
              <a:ea typeface="Calibri" panose="020F0502020204030204" pitchFamily="34" charset="0"/>
            </a:endParaRPr>
          </a:p>
          <a:p>
            <a:pPr marL="0" indent="0">
              <a:lnSpc>
                <a:spcPct val="140000"/>
              </a:lnSpc>
              <a:spcBef>
                <a:spcPts val="0"/>
              </a:spcBef>
              <a:buNone/>
            </a:pPr>
            <a:r>
              <a:rPr lang="en-GB" sz="4600" dirty="0">
                <a:solidFill>
                  <a:srgbClr val="102350"/>
                </a:solidFill>
                <a:latin typeface="Brown Light" panose="02000000000000000000" pitchFamily="2" charset="77"/>
                <a:ea typeface="Calibri" panose="020F0502020204030204" pitchFamily="34" charset="0"/>
              </a:rPr>
              <a:t>Defined by the qualities of:</a:t>
            </a:r>
          </a:p>
          <a:p>
            <a:pPr>
              <a:lnSpc>
                <a:spcPct val="140000"/>
              </a:lnSpc>
              <a:spcBef>
                <a:spcPts val="0"/>
              </a:spcBef>
            </a:pPr>
            <a:endParaRPr lang="en-GB" sz="4600" dirty="0">
              <a:solidFill>
                <a:srgbClr val="102350"/>
              </a:solidFill>
              <a:latin typeface="Brown Light" panose="02000000000000000000" pitchFamily="2" charset="77"/>
              <a:ea typeface="Calibri" panose="020F0502020204030204" pitchFamily="34" charset="0"/>
            </a:endParaRPr>
          </a:p>
          <a:p>
            <a:pPr>
              <a:lnSpc>
                <a:spcPct val="140000"/>
              </a:lnSpc>
              <a:spcBef>
                <a:spcPts val="0"/>
              </a:spcBef>
              <a:buSzPct val="100000"/>
              <a:buFont typeface="Arial" panose="020B0604020202020204" pitchFamily="34" charset="0"/>
              <a:buChar char="•"/>
            </a:pPr>
            <a:r>
              <a:rPr lang="en-GB" sz="4600" dirty="0">
                <a:solidFill>
                  <a:srgbClr val="102350"/>
                </a:solidFill>
                <a:latin typeface="Brown Light" panose="02000000000000000000" pitchFamily="2" charset="77"/>
                <a:ea typeface="Calibri" panose="020F0502020204030204" pitchFamily="34" charset="0"/>
              </a:rPr>
              <a:t>Friendliness </a:t>
            </a:r>
          </a:p>
          <a:p>
            <a:pPr>
              <a:lnSpc>
                <a:spcPct val="140000"/>
              </a:lnSpc>
              <a:spcBef>
                <a:spcPts val="0"/>
              </a:spcBef>
              <a:buSzPct val="100000"/>
              <a:buFont typeface="Arial" panose="020B0604020202020204" pitchFamily="34" charset="0"/>
              <a:buChar char="•"/>
            </a:pPr>
            <a:r>
              <a:rPr lang="en-GB" sz="4600" dirty="0">
                <a:solidFill>
                  <a:srgbClr val="102350"/>
                </a:solidFill>
                <a:latin typeface="Brown Light" panose="02000000000000000000" pitchFamily="2" charset="77"/>
                <a:ea typeface="Calibri" panose="020F0502020204030204" pitchFamily="34" charset="0"/>
              </a:rPr>
              <a:t>Generosity </a:t>
            </a:r>
          </a:p>
          <a:p>
            <a:pPr>
              <a:lnSpc>
                <a:spcPct val="140000"/>
              </a:lnSpc>
              <a:spcBef>
                <a:spcPts val="0"/>
              </a:spcBef>
              <a:buSzPct val="100000"/>
              <a:buFont typeface="Arial" panose="020B0604020202020204" pitchFamily="34" charset="0"/>
              <a:buChar char="•"/>
            </a:pPr>
            <a:r>
              <a:rPr lang="en-GB" sz="4600" dirty="0">
                <a:solidFill>
                  <a:srgbClr val="102350"/>
                </a:solidFill>
                <a:latin typeface="Brown Light" panose="02000000000000000000" pitchFamily="2" charset="77"/>
                <a:ea typeface="Calibri" panose="020F0502020204030204" pitchFamily="34" charset="0"/>
              </a:rPr>
              <a:t>Thoughtfulness </a:t>
            </a:r>
          </a:p>
          <a:p>
            <a:pPr>
              <a:lnSpc>
                <a:spcPct val="120000"/>
              </a:lnSpc>
              <a:buSzPct val="100000"/>
            </a:pPr>
            <a:endParaRPr lang="en-GB" sz="2099"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4096638534"/>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DF3"/>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642EA09-DAF1-254C-EBD7-2CD4135F2350}"/>
              </a:ext>
            </a:extLst>
          </p:cNvPr>
          <p:cNvSpPr>
            <a:spLocks noGrp="1"/>
          </p:cNvSpPr>
          <p:nvPr>
            <p:ph idx="1"/>
          </p:nvPr>
        </p:nvSpPr>
        <p:spPr>
          <a:xfrm>
            <a:off x="952500" y="857250"/>
            <a:ext cx="11099800" cy="8020050"/>
          </a:xfrm>
        </p:spPr>
        <p:txBody>
          <a:bodyPr>
            <a:normAutofit fontScale="62500" lnSpcReduction="20000"/>
          </a:bodyPr>
          <a:lstStyle/>
          <a:p>
            <a:pPr marL="0" indent="0" algn="ctr">
              <a:spcBef>
                <a:spcPts val="0"/>
              </a:spcBef>
              <a:buSzPct val="100000"/>
              <a:buNone/>
            </a:pPr>
            <a:endParaRPr lang="en-GB" sz="2200" dirty="0">
              <a:solidFill>
                <a:srgbClr val="102350"/>
              </a:solidFill>
              <a:latin typeface="Ink Free" panose="03080402000500000000" pitchFamily="66" charset="0"/>
              <a:ea typeface="Calibri" panose="020F0502020204030204" pitchFamily="34" charset="0"/>
              <a:cs typeface="Calibri" panose="020F0502020204030204" pitchFamily="34" charset="0"/>
            </a:endParaRPr>
          </a:p>
          <a:p>
            <a:pPr marL="0" indent="0" algn="ctr">
              <a:spcBef>
                <a:spcPts val="0"/>
              </a:spcBef>
              <a:buSzPct val="100000"/>
              <a:buNone/>
            </a:pPr>
            <a:endParaRPr lang="en-GB" sz="2200" dirty="0">
              <a:solidFill>
                <a:srgbClr val="102350"/>
              </a:solidFill>
              <a:latin typeface="Ink Free" panose="03080402000500000000" pitchFamily="66" charset="0"/>
              <a:ea typeface="Calibri" panose="020F0502020204030204" pitchFamily="34" charset="0"/>
              <a:cs typeface="Calibri" panose="020F0502020204030204" pitchFamily="34" charset="0"/>
            </a:endParaRPr>
          </a:p>
          <a:p>
            <a:pPr marL="0" indent="0" algn="ctr">
              <a:spcBef>
                <a:spcPts val="0"/>
              </a:spcBef>
              <a:buSzPct val="100000"/>
              <a:buNone/>
            </a:pPr>
            <a:endParaRPr lang="en-GB" sz="2200" dirty="0">
              <a:solidFill>
                <a:srgbClr val="102350"/>
              </a:solidFill>
              <a:latin typeface="Ink Free" panose="03080402000500000000" pitchFamily="66" charset="0"/>
              <a:ea typeface="Calibri" panose="020F0502020204030204" pitchFamily="34" charset="0"/>
              <a:cs typeface="Calibri" panose="020F0502020204030204" pitchFamily="34" charset="0"/>
            </a:endParaRPr>
          </a:p>
          <a:p>
            <a:pPr marL="0" indent="0" algn="ctr">
              <a:spcBef>
                <a:spcPts val="0"/>
              </a:spcBef>
              <a:buSzPct val="100000"/>
              <a:buNone/>
            </a:pPr>
            <a:endParaRPr lang="en-GB" sz="2200" dirty="0">
              <a:solidFill>
                <a:srgbClr val="102350"/>
              </a:solidFill>
              <a:latin typeface="Ink Free" panose="03080402000500000000" pitchFamily="66" charset="0"/>
              <a:ea typeface="Calibri" panose="020F0502020204030204" pitchFamily="34" charset="0"/>
              <a:cs typeface="Calibri" panose="020F0502020204030204" pitchFamily="34" charset="0"/>
            </a:endParaRPr>
          </a:p>
          <a:p>
            <a:pPr marL="0" indent="0" algn="ctr">
              <a:spcBef>
                <a:spcPts val="0"/>
              </a:spcBef>
              <a:buSzPct val="100000"/>
              <a:buNone/>
            </a:pPr>
            <a:endParaRPr lang="en-GB" sz="2200" dirty="0">
              <a:solidFill>
                <a:srgbClr val="102350"/>
              </a:solidFill>
              <a:latin typeface="Ink Free" panose="03080402000500000000" pitchFamily="66" charset="0"/>
              <a:ea typeface="Calibri" panose="020F0502020204030204" pitchFamily="34" charset="0"/>
              <a:cs typeface="Calibri" panose="020F0502020204030204" pitchFamily="34" charset="0"/>
            </a:endParaRPr>
          </a:p>
          <a:p>
            <a:pPr marL="0" indent="0" algn="ctr">
              <a:spcBef>
                <a:spcPts val="0"/>
              </a:spcBef>
              <a:buSzPct val="100000"/>
              <a:buNone/>
            </a:pPr>
            <a:endParaRPr lang="en-GB" sz="2200" dirty="0">
              <a:solidFill>
                <a:srgbClr val="102350"/>
              </a:solidFill>
              <a:latin typeface="Ink Free" panose="03080402000500000000" pitchFamily="66" charset="0"/>
              <a:ea typeface="Calibri" panose="020F0502020204030204" pitchFamily="34" charset="0"/>
              <a:cs typeface="Calibri" panose="020F0502020204030204" pitchFamily="34" charset="0"/>
            </a:endParaRPr>
          </a:p>
          <a:p>
            <a:pPr marL="0" indent="0" algn="ctr">
              <a:spcBef>
                <a:spcPts val="0"/>
              </a:spcBef>
              <a:buSzPct val="100000"/>
              <a:buNone/>
            </a:pPr>
            <a:endParaRPr lang="en-GB" sz="2200" dirty="0">
              <a:solidFill>
                <a:srgbClr val="102350"/>
              </a:solidFill>
              <a:latin typeface="Ink Free" panose="03080402000500000000" pitchFamily="66" charset="0"/>
              <a:ea typeface="Calibri" panose="020F0502020204030204" pitchFamily="34" charset="0"/>
              <a:cs typeface="Calibri" panose="020F0502020204030204" pitchFamily="34" charset="0"/>
            </a:endParaRPr>
          </a:p>
          <a:p>
            <a:pPr marL="0" indent="0" algn="ctr">
              <a:spcBef>
                <a:spcPts val="0"/>
              </a:spcBef>
              <a:buSzPct val="100000"/>
              <a:buNone/>
            </a:pPr>
            <a:endParaRPr lang="en-GB" sz="2200" dirty="0">
              <a:solidFill>
                <a:srgbClr val="102350"/>
              </a:solidFill>
              <a:latin typeface="Ink Free" panose="03080402000500000000" pitchFamily="66" charset="0"/>
              <a:ea typeface="Calibri" panose="020F0502020204030204" pitchFamily="34" charset="0"/>
              <a:cs typeface="Calibri" panose="020F0502020204030204" pitchFamily="34" charset="0"/>
            </a:endParaRPr>
          </a:p>
          <a:p>
            <a:pPr marL="0" indent="0" algn="ctr">
              <a:spcBef>
                <a:spcPts val="0"/>
              </a:spcBef>
              <a:buSzPct val="100000"/>
              <a:buNone/>
            </a:pPr>
            <a:endParaRPr lang="en-GB" sz="2200" dirty="0">
              <a:solidFill>
                <a:srgbClr val="102350"/>
              </a:solidFill>
              <a:latin typeface="Ink Free" panose="03080402000500000000" pitchFamily="66" charset="0"/>
              <a:ea typeface="Calibri" panose="020F0502020204030204" pitchFamily="34" charset="0"/>
              <a:cs typeface="Calibri" panose="020F0502020204030204" pitchFamily="34" charset="0"/>
            </a:endParaRPr>
          </a:p>
          <a:p>
            <a:pPr marL="0" indent="0" algn="ctr">
              <a:spcBef>
                <a:spcPts val="0"/>
              </a:spcBef>
              <a:buSzPct val="100000"/>
              <a:buNone/>
            </a:pPr>
            <a:endParaRPr lang="en-GB" sz="2200" dirty="0">
              <a:solidFill>
                <a:srgbClr val="102350"/>
              </a:solidFill>
              <a:latin typeface="Ink Free" panose="03080402000500000000" pitchFamily="66" charset="0"/>
              <a:ea typeface="Calibri" panose="020F0502020204030204" pitchFamily="34" charset="0"/>
              <a:cs typeface="Calibri" panose="020F0502020204030204" pitchFamily="34" charset="0"/>
            </a:endParaRPr>
          </a:p>
          <a:p>
            <a:pPr marL="0" indent="0" algn="ctr">
              <a:spcBef>
                <a:spcPts val="0"/>
              </a:spcBef>
              <a:buSzPct val="100000"/>
              <a:buNone/>
            </a:pPr>
            <a:endParaRPr lang="en-GB" sz="2200" dirty="0">
              <a:solidFill>
                <a:srgbClr val="102350"/>
              </a:solidFill>
              <a:latin typeface="Ink Free" panose="03080402000500000000" pitchFamily="66" charset="0"/>
              <a:ea typeface="Calibri" panose="020F0502020204030204" pitchFamily="34" charset="0"/>
              <a:cs typeface="Calibri" panose="020F0502020204030204" pitchFamily="34" charset="0"/>
            </a:endParaRPr>
          </a:p>
          <a:p>
            <a:pPr marL="0" indent="0" algn="ctr">
              <a:spcBef>
                <a:spcPts val="0"/>
              </a:spcBef>
              <a:buSzPct val="100000"/>
              <a:buNone/>
            </a:pPr>
            <a:endParaRPr lang="en-GB" sz="2200" dirty="0">
              <a:solidFill>
                <a:srgbClr val="102350"/>
              </a:solidFill>
              <a:latin typeface="Ink Free" panose="03080402000500000000" pitchFamily="66" charset="0"/>
              <a:ea typeface="Calibri" panose="020F0502020204030204" pitchFamily="34" charset="0"/>
              <a:cs typeface="Calibri" panose="020F0502020204030204" pitchFamily="34" charset="0"/>
            </a:endParaRPr>
          </a:p>
          <a:p>
            <a:pPr marL="0" indent="0" algn="ctr">
              <a:spcBef>
                <a:spcPts val="0"/>
              </a:spcBef>
              <a:buSzPct val="100000"/>
              <a:buNone/>
            </a:pPr>
            <a:endParaRPr lang="en-GB" sz="2200" dirty="0">
              <a:solidFill>
                <a:srgbClr val="102350"/>
              </a:solidFill>
              <a:latin typeface="Ink Free" panose="03080402000500000000" pitchFamily="66" charset="0"/>
              <a:ea typeface="Calibri" panose="020F0502020204030204" pitchFamily="34" charset="0"/>
              <a:cs typeface="Calibri" panose="020F0502020204030204" pitchFamily="34" charset="0"/>
            </a:endParaRPr>
          </a:p>
          <a:p>
            <a:pPr marL="0" indent="0" algn="ctr">
              <a:spcBef>
                <a:spcPts val="0"/>
              </a:spcBef>
              <a:buSzPct val="100000"/>
              <a:buNone/>
            </a:pPr>
            <a:endParaRPr lang="en-GB" sz="4700" dirty="0">
              <a:solidFill>
                <a:srgbClr val="102350"/>
              </a:solidFill>
              <a:latin typeface="Ink Free" panose="03080402000500000000" pitchFamily="66" charset="0"/>
              <a:ea typeface="Calibri" panose="020F0502020204030204" pitchFamily="34" charset="0"/>
              <a:cs typeface="Calibri" panose="020F0502020204030204" pitchFamily="34" charset="0"/>
            </a:endParaRPr>
          </a:p>
          <a:p>
            <a:pPr marL="0" indent="0" algn="ctr">
              <a:spcBef>
                <a:spcPts val="0"/>
              </a:spcBef>
              <a:buSzPct val="100000"/>
              <a:buNone/>
            </a:pPr>
            <a:r>
              <a:rPr lang="en-GB" sz="4700" dirty="0">
                <a:solidFill>
                  <a:srgbClr val="102350"/>
                </a:solidFill>
                <a:latin typeface="Ink Free" panose="03080402000500000000" pitchFamily="66" charset="0"/>
                <a:ea typeface="Calibri" panose="020F0502020204030204" pitchFamily="34" charset="0"/>
                <a:cs typeface="Calibri" panose="020F0502020204030204" pitchFamily="34" charset="0"/>
              </a:rPr>
              <a:t>“Nothing beats kindness” </a:t>
            </a:r>
          </a:p>
          <a:p>
            <a:pPr marL="0" indent="0" algn="ctr">
              <a:spcBef>
                <a:spcPts val="0"/>
              </a:spcBef>
              <a:buSzPct val="100000"/>
              <a:buNone/>
            </a:pPr>
            <a:endParaRPr lang="en-GB" sz="2600" dirty="0">
              <a:solidFill>
                <a:srgbClr val="102350"/>
              </a:solidFill>
              <a:latin typeface="Brown Light" panose="02000000000000000000" pitchFamily="2" charset="77"/>
              <a:ea typeface="Calibri" panose="020F0502020204030204" pitchFamily="34" charset="0"/>
              <a:cs typeface="Calibri" panose="020F0502020204030204" pitchFamily="34" charset="0"/>
            </a:endParaRPr>
          </a:p>
          <a:p>
            <a:pPr marL="0" indent="0" algn="ctr">
              <a:spcBef>
                <a:spcPts val="0"/>
              </a:spcBef>
              <a:buSzPct val="100000"/>
              <a:buNone/>
            </a:pPr>
            <a:r>
              <a:rPr lang="en-GB" dirty="0">
                <a:solidFill>
                  <a:srgbClr val="102350"/>
                </a:solidFill>
                <a:latin typeface="Brown Light" panose="02000000000000000000" pitchFamily="2" charset="77"/>
                <a:ea typeface="Calibri" panose="020F0502020204030204" pitchFamily="34" charset="0"/>
                <a:cs typeface="Calibri" panose="020F0502020204030204" pitchFamily="34" charset="0"/>
              </a:rPr>
              <a:t>said the horse. </a:t>
            </a:r>
          </a:p>
          <a:p>
            <a:pPr marL="0" indent="0" algn="ctr">
              <a:buSzPct val="100000"/>
              <a:buNone/>
            </a:pPr>
            <a:r>
              <a:rPr lang="en-GB" sz="4600" dirty="0">
                <a:solidFill>
                  <a:srgbClr val="102350"/>
                </a:solidFill>
                <a:latin typeface="Ink Free" panose="020F0502020204030204" pitchFamily="34" charset="0"/>
                <a:ea typeface="Calibri" panose="020F0502020204030204" pitchFamily="34" charset="0"/>
                <a:cs typeface="Ink Free" panose="020F0502020204030204" pitchFamily="34" charset="0"/>
              </a:rPr>
              <a:t>“It sits quietly beyond all things”. </a:t>
            </a:r>
          </a:p>
          <a:p>
            <a:pPr>
              <a:buSzPct val="100000"/>
            </a:pPr>
            <a:endParaRPr lang="en-GB" sz="1700" dirty="0">
              <a:solidFill>
                <a:srgbClr val="102350"/>
              </a:solidFill>
              <a:latin typeface="Brown Light" panose="02000000000000000000" pitchFamily="2" charset="77"/>
              <a:ea typeface="Calibri" panose="020F0502020204030204" pitchFamily="34" charset="0"/>
              <a:cs typeface="Calibri" panose="020F0502020204030204" pitchFamily="34" charset="0"/>
            </a:endParaRPr>
          </a:p>
          <a:p>
            <a:pPr>
              <a:buSzPct val="100000"/>
            </a:pPr>
            <a:endParaRPr lang="en-GB" sz="1700" dirty="0">
              <a:solidFill>
                <a:srgbClr val="102350"/>
              </a:solidFill>
              <a:latin typeface="Brown Light" panose="02000000000000000000" pitchFamily="2" charset="77"/>
              <a:ea typeface="Calibri" panose="020F0502020204030204" pitchFamily="34" charset="0"/>
              <a:cs typeface="Calibri" panose="020F0502020204030204" pitchFamily="34" charset="0"/>
            </a:endParaRPr>
          </a:p>
          <a:p>
            <a:pPr>
              <a:buSzPct val="100000"/>
            </a:pPr>
            <a:endParaRPr lang="en-GB" sz="1700" dirty="0">
              <a:latin typeface="Brown Light" panose="02000000000000000000" pitchFamily="2" charset="77"/>
              <a:ea typeface="Calibri" panose="020F0502020204030204" pitchFamily="34" charset="0"/>
              <a:cs typeface="Calibri" panose="020F0502020204030204" pitchFamily="34" charset="0"/>
            </a:endParaRPr>
          </a:p>
          <a:p>
            <a:pPr>
              <a:buSzPct val="100000"/>
            </a:pPr>
            <a:endParaRPr lang="en-GB" sz="1700" dirty="0">
              <a:latin typeface="Brown Light" panose="02000000000000000000" pitchFamily="2" charset="77"/>
              <a:ea typeface="Calibri" panose="020F0502020204030204" pitchFamily="34" charset="0"/>
              <a:cs typeface="Calibri" panose="020F0502020204030204" pitchFamily="34" charset="0"/>
            </a:endParaRPr>
          </a:p>
          <a:p>
            <a:pPr marL="0" indent="0" algn="ctr">
              <a:buSzPct val="100000"/>
              <a:buNone/>
            </a:pPr>
            <a:r>
              <a:rPr lang="en-GB" sz="2200" dirty="0">
                <a:solidFill>
                  <a:srgbClr val="102350"/>
                </a:solidFill>
                <a:latin typeface="Brown Light" panose="02000000000000000000" pitchFamily="2" charset="77"/>
                <a:ea typeface="Calibri" panose="020F0502020204030204" pitchFamily="34" charset="0"/>
              </a:rPr>
              <a:t>Charlie </a:t>
            </a:r>
            <a:r>
              <a:rPr lang="en-GB" sz="2200" dirty="0" err="1">
                <a:solidFill>
                  <a:srgbClr val="102350"/>
                </a:solidFill>
                <a:latin typeface="Brown Light" panose="02000000000000000000" pitchFamily="2" charset="77"/>
                <a:ea typeface="Calibri" panose="020F0502020204030204" pitchFamily="34" charset="0"/>
              </a:rPr>
              <a:t>Mackesy</a:t>
            </a:r>
            <a:r>
              <a:rPr lang="en-GB" sz="2200" dirty="0">
                <a:solidFill>
                  <a:srgbClr val="102350"/>
                </a:solidFill>
                <a:latin typeface="Brown Light" panose="02000000000000000000" pitchFamily="2" charset="77"/>
                <a:ea typeface="Calibri" panose="020F0502020204030204" pitchFamily="34" charset="0"/>
              </a:rPr>
              <a:t> (2014) The boy, the mole, the fox and the horse</a:t>
            </a:r>
          </a:p>
          <a:p>
            <a:pPr algn="ctr">
              <a:buSzPct val="100000"/>
            </a:pPr>
            <a:endParaRPr lang="en-GB" sz="2200" dirty="0">
              <a:solidFill>
                <a:srgbClr val="102350"/>
              </a:solidFill>
              <a:latin typeface="Brown Light" panose="02000000000000000000" pitchFamily="2" charset="77"/>
              <a:ea typeface="Calibri" panose="020F0502020204030204" pitchFamily="34" charset="0"/>
              <a:cs typeface="Times New Roman" panose="02020603050405020304" pitchFamily="18" charset="0"/>
            </a:endParaRPr>
          </a:p>
          <a:p>
            <a:pPr>
              <a:buSzPct val="100000"/>
            </a:pPr>
            <a:endParaRPr lang="en-GB" sz="1700" dirty="0">
              <a:latin typeface="Century Gothic" panose="020B0502020202020204" pitchFamily="34" charset="0"/>
            </a:endParaRPr>
          </a:p>
        </p:txBody>
      </p:sp>
    </p:spTree>
    <p:extLst>
      <p:ext uri="{BB962C8B-B14F-4D97-AF65-F5344CB8AC3E}">
        <p14:creationId xmlns:p14="http://schemas.microsoft.com/office/powerpoint/2010/main" val="2497242782"/>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4" end="1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6" end="1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7" end="1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3550125" y="443727"/>
            <a:ext cx="5904550" cy="562212"/>
          </a:xfrm>
        </p:spPr>
        <p:txBody>
          <a:bodyPr anchor="b">
            <a:noAutofit/>
          </a:bodyPr>
          <a:lstStyle/>
          <a:p>
            <a:pPr>
              <a:lnSpc>
                <a:spcPct val="120000"/>
              </a:lnSpc>
            </a:pPr>
            <a:r>
              <a:rPr lang="en-US" sz="3200" dirty="0">
                <a:latin typeface="Brown Light" panose="02000000000000000000" pitchFamily="2" charset="77"/>
                <a:cs typeface="Arial" panose="020B0604020202020204" pitchFamily="34" charset="0"/>
              </a:rPr>
              <a:t>Compassion</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883138" y="1646610"/>
            <a:ext cx="10973928" cy="4168403"/>
          </a:xfrm>
        </p:spPr>
        <p:txBody>
          <a:bodyPr anchor="t">
            <a:normAutofit/>
          </a:bodyPr>
          <a:lstStyle/>
          <a:p>
            <a:pPr>
              <a:lnSpc>
                <a:spcPct val="120000"/>
              </a:lnSpc>
              <a:spcBef>
                <a:spcPts val="0"/>
              </a:spcBef>
              <a:buSzPct val="100000"/>
            </a:pPr>
            <a:r>
              <a:rPr lang="en-GB" sz="2200" dirty="0">
                <a:solidFill>
                  <a:srgbClr val="102350"/>
                </a:solidFill>
                <a:latin typeface="Brown Light" panose="02000000000000000000" pitchFamily="2" charset="77"/>
                <a:ea typeface="Calibri" panose="020F0502020204030204" pitchFamily="34" charset="0"/>
              </a:rPr>
              <a:t>Defined literally as ‘to suffer with’.  </a:t>
            </a:r>
          </a:p>
          <a:p>
            <a:pPr>
              <a:lnSpc>
                <a:spcPct val="120000"/>
              </a:lnSpc>
              <a:spcBef>
                <a:spcPts val="0"/>
              </a:spcBef>
              <a:buSzPct val="100000"/>
            </a:pPr>
            <a:endParaRPr lang="en-GB" sz="2200" dirty="0">
              <a:solidFill>
                <a:srgbClr val="102350"/>
              </a:solidFill>
              <a:latin typeface="Brown Light" panose="02000000000000000000" pitchFamily="2" charset="77"/>
              <a:ea typeface="Calibri" panose="020F0502020204030204" pitchFamily="34" charset="0"/>
            </a:endParaRPr>
          </a:p>
          <a:p>
            <a:pPr>
              <a:lnSpc>
                <a:spcPct val="120000"/>
              </a:lnSpc>
              <a:spcBef>
                <a:spcPts val="0"/>
              </a:spcBef>
              <a:buSzPct val="100000"/>
            </a:pPr>
            <a:r>
              <a:rPr lang="en-GB" sz="2200" dirty="0">
                <a:solidFill>
                  <a:srgbClr val="102350"/>
                </a:solidFill>
                <a:latin typeface="Brown Light" panose="02000000000000000000" pitchFamily="2" charset="77"/>
                <a:ea typeface="Calibri" panose="020F0502020204030204" pitchFamily="34" charset="0"/>
              </a:rPr>
              <a:t>Compassion requires us to acknowledge and pay attention to the pain and anguish that someone may be experiencing and to respond and take action, even if the action is simply to sit and remain present so that they are not alone.  </a:t>
            </a:r>
          </a:p>
          <a:p>
            <a:pPr>
              <a:lnSpc>
                <a:spcPct val="120000"/>
              </a:lnSpc>
              <a:spcBef>
                <a:spcPts val="0"/>
              </a:spcBef>
              <a:buSzPct val="100000"/>
            </a:pPr>
            <a:endParaRPr lang="en-GB" sz="2200" dirty="0">
              <a:solidFill>
                <a:srgbClr val="102350"/>
              </a:solidFill>
              <a:latin typeface="Brown Light" panose="02000000000000000000" pitchFamily="2" charset="77"/>
              <a:ea typeface="Calibri" panose="020F0502020204030204" pitchFamily="34" charset="0"/>
            </a:endParaRPr>
          </a:p>
          <a:p>
            <a:pPr>
              <a:lnSpc>
                <a:spcPct val="120000"/>
              </a:lnSpc>
              <a:spcBef>
                <a:spcPts val="0"/>
              </a:spcBef>
              <a:buSzPct val="100000"/>
            </a:pPr>
            <a:r>
              <a:rPr lang="en-GB" sz="2200" dirty="0">
                <a:solidFill>
                  <a:srgbClr val="102350"/>
                </a:solidFill>
                <a:latin typeface="Brown Light" panose="02000000000000000000" pitchFamily="2" charset="77"/>
                <a:ea typeface="Calibri" panose="020F0502020204030204" pitchFamily="34" charset="0"/>
              </a:rPr>
              <a:t>Compassion differs from other terms such as sympathy, pity, concern, condolence, sensitivity, tenderness, commiseration, even empathy in its demand for action. </a:t>
            </a:r>
          </a:p>
        </p:txBody>
      </p:sp>
      <p:pic>
        <p:nvPicPr>
          <p:cNvPr id="5" name="Picture 4">
            <a:extLst>
              <a:ext uri="{FF2B5EF4-FFF2-40B4-BE49-F238E27FC236}">
                <a16:creationId xmlns:a16="http://schemas.microsoft.com/office/drawing/2014/main" id="{79D88F17-9A09-1B4B-B3FF-6AB8DF37A5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7926" y="6056917"/>
            <a:ext cx="4704353" cy="2477483"/>
          </a:xfrm>
          <a:prstGeom prst="rect">
            <a:avLst/>
          </a:prstGeom>
        </p:spPr>
      </p:pic>
    </p:spTree>
    <p:extLst>
      <p:ext uri="{BB962C8B-B14F-4D97-AF65-F5344CB8AC3E}">
        <p14:creationId xmlns:p14="http://schemas.microsoft.com/office/powerpoint/2010/main" val="3590662967"/>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1251843" y="938094"/>
            <a:ext cx="4985098" cy="562212"/>
          </a:xfrm>
        </p:spPr>
        <p:txBody>
          <a:bodyPr anchor="b">
            <a:noAutofit/>
          </a:bodyPr>
          <a:lstStyle/>
          <a:p>
            <a:pPr>
              <a:lnSpc>
                <a:spcPct val="120000"/>
              </a:lnSpc>
            </a:pPr>
            <a:r>
              <a:rPr lang="en-US" sz="3200" dirty="0">
                <a:latin typeface="Brown Light" panose="02000000000000000000" pitchFamily="2" charset="77"/>
                <a:cs typeface="Arial" panose="020B0604020202020204" pitchFamily="34" charset="0"/>
              </a:rPr>
              <a:t>Empathy</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694629" y="2171700"/>
            <a:ext cx="6464088" cy="5772149"/>
          </a:xfrm>
        </p:spPr>
        <p:txBody>
          <a:bodyPr anchor="t">
            <a:normAutofit/>
          </a:bodyPr>
          <a:lstStyle/>
          <a:p>
            <a:pPr>
              <a:lnSpc>
                <a:spcPct val="120000"/>
              </a:lnSpc>
              <a:spcBef>
                <a:spcPts val="0"/>
              </a:spcBef>
              <a:buSzPct val="100000"/>
            </a:pPr>
            <a:r>
              <a:rPr lang="en-GB" sz="2200" dirty="0">
                <a:solidFill>
                  <a:srgbClr val="102350"/>
                </a:solidFill>
                <a:latin typeface="Brown Light" panose="02000000000000000000" pitchFamily="2" charset="77"/>
                <a:ea typeface="Calibri" panose="020F0502020204030204" pitchFamily="34" charset="0"/>
              </a:rPr>
              <a:t>Empathy is a tool of compassion, an emotional skill which enables us to understand what someone is experiencing and to reflect back that understanding. </a:t>
            </a:r>
          </a:p>
          <a:p>
            <a:pPr marL="0" indent="0">
              <a:lnSpc>
                <a:spcPct val="120000"/>
              </a:lnSpc>
              <a:spcBef>
                <a:spcPts val="0"/>
              </a:spcBef>
              <a:buSzPct val="100000"/>
              <a:buNone/>
            </a:pPr>
            <a:endParaRPr lang="en-GB" sz="2200" dirty="0">
              <a:solidFill>
                <a:srgbClr val="102350"/>
              </a:solidFill>
              <a:latin typeface="Brown Light" panose="02000000000000000000" pitchFamily="2" charset="77"/>
              <a:ea typeface="Calibri" panose="020F0502020204030204" pitchFamily="34" charset="0"/>
            </a:endParaRPr>
          </a:p>
          <a:p>
            <a:pPr>
              <a:lnSpc>
                <a:spcPct val="120000"/>
              </a:lnSpc>
              <a:spcBef>
                <a:spcPts val="0"/>
              </a:spcBef>
              <a:buSzPct val="100000"/>
            </a:pPr>
            <a:r>
              <a:rPr lang="en-GB" sz="2200" dirty="0">
                <a:solidFill>
                  <a:srgbClr val="102350"/>
                </a:solidFill>
                <a:latin typeface="Brown Light" panose="02000000000000000000" pitchFamily="2" charset="77"/>
                <a:ea typeface="Calibri" panose="020F0502020204030204" pitchFamily="34" charset="0"/>
              </a:rPr>
              <a:t>As with compassion, empathy cannot occur at a distance and is only true empathy when we make a commitment to be present and bear witness through listening and hearing, seeing and seeking to understand, curiosity and humility.</a:t>
            </a:r>
          </a:p>
        </p:txBody>
      </p:sp>
      <p:pic>
        <p:nvPicPr>
          <p:cNvPr id="5" name="Picture 4">
            <a:extLst>
              <a:ext uri="{FF2B5EF4-FFF2-40B4-BE49-F238E27FC236}">
                <a16:creationId xmlns:a16="http://schemas.microsoft.com/office/drawing/2014/main" id="{1279D1BA-49AB-7B44-A6BF-6B06C3B3DFBD}"/>
              </a:ext>
            </a:extLst>
          </p:cNvPr>
          <p:cNvPicPr>
            <a:picLocks noChangeAspect="1"/>
          </p:cNvPicPr>
          <p:nvPr/>
        </p:nvPicPr>
        <p:blipFill>
          <a:blip r:embed="rId2"/>
          <a:stretch>
            <a:fillRect/>
          </a:stretch>
        </p:blipFill>
        <p:spPr>
          <a:xfrm>
            <a:off x="7325074" y="1219200"/>
            <a:ext cx="4041732" cy="7315200"/>
          </a:xfrm>
          <a:prstGeom prst="rect">
            <a:avLst/>
          </a:prstGeom>
        </p:spPr>
      </p:pic>
    </p:spTree>
    <p:extLst>
      <p:ext uri="{BB962C8B-B14F-4D97-AF65-F5344CB8AC3E}">
        <p14:creationId xmlns:p14="http://schemas.microsoft.com/office/powerpoint/2010/main" val="190319241"/>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3C41CE74-AE70-F643-8F68-06B4CD5F050F}"/>
              </a:ext>
            </a:extLst>
          </p:cNvPr>
          <p:cNvSpPr>
            <a:spLocks noGrp="1"/>
          </p:cNvSpPr>
          <p:nvPr>
            <p:ph type="sldNum" sz="quarter" idx="16"/>
          </p:nvPr>
        </p:nvSpPr>
        <p:spPr>
          <a:xfrm>
            <a:off x="10651903" y="7820454"/>
            <a:ext cx="330219" cy="348813"/>
          </a:xfrm>
        </p:spPr>
        <p:txBody>
          <a:bodyPr/>
          <a:lstStyle/>
          <a:p>
            <a:fld id="{44985AED-8FEE-7045-8332-BD85CC6E9C5A}" type="slidenum">
              <a:rPr lang="en-US" smtClean="0"/>
              <a:t>15</a:t>
            </a:fld>
            <a:endParaRPr lang="en-US"/>
          </a:p>
        </p:txBody>
      </p:sp>
      <p:sp>
        <p:nvSpPr>
          <p:cNvPr id="12" name="Text Placeholder 13">
            <a:extLst>
              <a:ext uri="{FF2B5EF4-FFF2-40B4-BE49-F238E27FC236}">
                <a16:creationId xmlns:a16="http://schemas.microsoft.com/office/drawing/2014/main" id="{6C4CB43D-8774-4909-9A2D-4A1EF4E08861}"/>
              </a:ext>
            </a:extLst>
          </p:cNvPr>
          <p:cNvSpPr txBox="1">
            <a:spLocks/>
          </p:cNvSpPr>
          <p:nvPr/>
        </p:nvSpPr>
        <p:spPr>
          <a:xfrm>
            <a:off x="4317836" y="371475"/>
            <a:ext cx="3911764" cy="1343590"/>
          </a:xfrm>
          <a:prstGeom prst="rect">
            <a:avLst/>
          </a:prstGeom>
        </p:spPr>
        <p:txBody>
          <a:bodyPr vert="horz" lIns="0" tIns="0" rIns="0" bIns="0" rtlCol="0" anchor="ctr">
            <a:normAutofit/>
          </a:bodyPr>
          <a:lstStyle>
            <a:lvl1pPr marL="0" indent="0" algn="l" defTabSz="685800" rtl="0" eaLnBrk="1" latinLnBrk="0" hangingPunct="1">
              <a:lnSpc>
                <a:spcPts val="2200"/>
              </a:lnSpc>
              <a:spcBef>
                <a:spcPts val="200"/>
              </a:spcBef>
              <a:buFontTx/>
              <a:buNone/>
              <a:defRPr sz="1800" b="0" kern="100" spc="-20" baseline="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ts val="1800"/>
              </a:lnSpc>
              <a:spcBef>
                <a:spcPts val="600"/>
              </a:spcBef>
              <a:buFontTx/>
              <a:buNone/>
              <a:defRPr sz="1800" b="1" kern="1200" spc="0" baseline="0">
                <a:solidFill>
                  <a:schemeClr val="tx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ts val="1450"/>
              </a:lnSpc>
              <a:spcBef>
                <a:spcPts val="0"/>
              </a:spcBef>
              <a:buFontTx/>
              <a:buNone/>
              <a:defRPr sz="1200" kern="1200" spc="0" baseline="0">
                <a:solidFill>
                  <a:schemeClr val="bg1"/>
                </a:solidFill>
                <a:latin typeface="Arial" panose="020B0604020202020204" pitchFamily="34" charset="0"/>
                <a:ea typeface="+mn-ea"/>
                <a:cs typeface="Arial" panose="020B0604020202020204" pitchFamily="34" charset="0"/>
              </a:defRPr>
            </a:lvl3pPr>
            <a:lvl4pPr marL="0" indent="0" algn="l" defTabSz="685800" rtl="0" eaLnBrk="1" latinLnBrk="0" hangingPunct="1">
              <a:lnSpc>
                <a:spcPts val="1100"/>
              </a:lnSpc>
              <a:spcBef>
                <a:spcPts val="0"/>
              </a:spcBef>
              <a:buFontTx/>
              <a:buNone/>
              <a:defRPr sz="1200" b="1" kern="1200" spc="0" baseline="0">
                <a:solidFill>
                  <a:schemeClr val="tx1"/>
                </a:solidFill>
                <a:latin typeface="Arial" panose="020B0604020202020204" pitchFamily="34" charset="0"/>
                <a:ea typeface="+mn-ea"/>
                <a:cs typeface="Arial" panose="020B0604020202020204" pitchFamily="34" charset="0"/>
              </a:defRPr>
            </a:lvl4pPr>
            <a:lvl5pPr marL="0" indent="-194400" algn="l" defTabSz="685800" rtl="0" eaLnBrk="1" latinLnBrk="0" hangingPunct="1">
              <a:lnSpc>
                <a:spcPts val="1400"/>
              </a:lnSpc>
              <a:spcBef>
                <a:spcPts val="600"/>
              </a:spcBef>
              <a:spcAft>
                <a:spcPts val="0"/>
              </a:spcAft>
              <a:buSzPct val="130000"/>
              <a:buFont typeface="Arial" panose="020B0604020202020204" pitchFamily="34" charset="0"/>
              <a:buChar char="•"/>
              <a:defRPr sz="1000" kern="1200" spc="0" baseline="0">
                <a:solidFill>
                  <a:schemeClr val="tx1"/>
                </a:solidFill>
                <a:latin typeface="Arial" panose="020B0604020202020204" pitchFamily="34" charset="0"/>
                <a:ea typeface="+mn-ea"/>
                <a:cs typeface="Arial" panose="020B0604020202020204" pitchFamily="34" charset="0"/>
              </a:defRPr>
            </a:lvl5pPr>
            <a:lvl6pPr marL="468000" indent="-194400" algn="l" defTabSz="685800" rtl="0" eaLnBrk="1" latinLnBrk="0" hangingPunct="1">
              <a:lnSpc>
                <a:spcPts val="1300"/>
              </a:lnSpc>
              <a:spcBef>
                <a:spcPts val="175"/>
              </a:spcBef>
              <a:buClr>
                <a:schemeClr val="accent2"/>
              </a:buClr>
              <a:buFont typeface="Arial" panose="020B0604020202020204" pitchFamily="34" charset="0"/>
              <a:buChar char="—"/>
              <a:defRPr sz="900" kern="1200" spc="0" baseline="0">
                <a:solidFill>
                  <a:schemeClr val="tx1"/>
                </a:solidFill>
                <a:latin typeface="Arial" panose="020B0604020202020204" pitchFamily="34" charset="0"/>
                <a:ea typeface="+mn-ea"/>
                <a:cs typeface="Arial" panose="020B0604020202020204" pitchFamily="34" charset="0"/>
              </a:defRPr>
            </a:lvl6pPr>
            <a:lvl7pPr marL="0" indent="0" algn="l" defTabSz="685800" rtl="0" eaLnBrk="1" latinLnBrk="0" hangingPunct="1">
              <a:lnSpc>
                <a:spcPts val="1000"/>
              </a:lnSpc>
              <a:spcBef>
                <a:spcPts val="0"/>
              </a:spcBef>
              <a:buFontTx/>
              <a:buNone/>
              <a:defRPr sz="800" kern="1200">
                <a:solidFill>
                  <a:schemeClr val="tx1"/>
                </a:solidFill>
                <a:latin typeface="Arial" panose="020B0604020202020204" pitchFamily="34" charset="0"/>
                <a:ea typeface="+mn-ea"/>
                <a:cs typeface="Arial" panose="020B0604020202020204" pitchFamily="34" charset="0"/>
              </a:defRPr>
            </a:lvl7pPr>
            <a:lvl8pPr marL="0" indent="-208800" algn="l" defTabSz="685800" rtl="0" eaLnBrk="1" latinLnBrk="0" hangingPunct="1">
              <a:lnSpc>
                <a:spcPts val="1400"/>
              </a:lnSpc>
              <a:spcBef>
                <a:spcPts val="600"/>
              </a:spcBef>
              <a:buFont typeface="Police système"/>
              <a:buChar char="—"/>
              <a:defRPr sz="1000" kern="1200" baseline="0">
                <a:solidFill>
                  <a:schemeClr val="tx1"/>
                </a:solidFill>
                <a:latin typeface="Arial" panose="020B0604020202020204" pitchFamily="34" charset="0"/>
                <a:ea typeface="+mn-ea"/>
                <a:cs typeface="Arial" panose="020B0604020202020204" pitchFamily="34" charset="0"/>
              </a:defRPr>
            </a:lvl8pPr>
            <a:lvl9pPr marL="0" indent="0" algn="l" defTabSz="685800" rtl="0" eaLnBrk="1" latinLnBrk="0" hangingPunct="1">
              <a:lnSpc>
                <a:spcPts val="7000"/>
              </a:lnSpc>
              <a:spcBef>
                <a:spcPts val="0"/>
              </a:spcBef>
              <a:buFontTx/>
              <a:buNone/>
              <a:defRPr sz="5000" kern="1200" spc="-200" baseline="0">
                <a:solidFill>
                  <a:schemeClr val="tx1"/>
                </a:solidFill>
                <a:latin typeface="Arial" panose="020B0604020202020204" pitchFamily="34" charset="0"/>
                <a:ea typeface="+mn-ea"/>
                <a:cs typeface="Arial" panose="020B0604020202020204" pitchFamily="34" charset="0"/>
              </a:defRPr>
            </a:lvl9pPr>
          </a:lstStyle>
          <a:p>
            <a:pPr lvl="2"/>
            <a:r>
              <a:rPr lang="en-US" sz="3200" b="0" dirty="0">
                <a:solidFill>
                  <a:srgbClr val="102350"/>
                </a:solidFill>
                <a:latin typeface="Brown Light" panose="02000000000000000000" pitchFamily="2" charset="77"/>
              </a:rPr>
              <a:t>MYTHS OF EMPATHY</a:t>
            </a:r>
          </a:p>
        </p:txBody>
      </p:sp>
      <p:sp>
        <p:nvSpPr>
          <p:cNvPr id="2" name="Content Placeholder 2">
            <a:extLst>
              <a:ext uri="{FF2B5EF4-FFF2-40B4-BE49-F238E27FC236}">
                <a16:creationId xmlns:a16="http://schemas.microsoft.com/office/drawing/2014/main" id="{9ECEA4DD-7421-3B01-E49A-D6BA153D3C51}"/>
              </a:ext>
            </a:extLst>
          </p:cNvPr>
          <p:cNvSpPr txBox="1">
            <a:spLocks/>
          </p:cNvSpPr>
          <p:nvPr/>
        </p:nvSpPr>
        <p:spPr>
          <a:xfrm>
            <a:off x="1901852" y="2349804"/>
            <a:ext cx="8743731" cy="4008134"/>
          </a:xfrm>
          <a:prstGeom prst="rect">
            <a:avLst/>
          </a:prstGeom>
        </p:spPr>
        <p:txBody>
          <a:bodyPr anchor="t">
            <a:normAutofit/>
          </a:bodyPr>
          <a:lstStyle>
            <a:lvl1pPr marL="0" indent="0" algn="l" defTabSz="685800" rtl="0" eaLnBrk="1" latinLnBrk="0" hangingPunct="1">
              <a:lnSpc>
                <a:spcPts val="2200"/>
              </a:lnSpc>
              <a:spcBef>
                <a:spcPts val="200"/>
              </a:spcBef>
              <a:buFontTx/>
              <a:buNone/>
              <a:defRPr sz="1800" b="0" kern="100" spc="-20" baseline="0">
                <a:solidFill>
                  <a:schemeClr val="tx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ts val="1800"/>
              </a:lnSpc>
              <a:spcBef>
                <a:spcPts val="600"/>
              </a:spcBef>
              <a:buFontTx/>
              <a:buNone/>
              <a:defRPr sz="1800" kern="1200" spc="0" baseline="0">
                <a:solidFill>
                  <a:schemeClr val="tx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ts val="1450"/>
              </a:lnSpc>
              <a:spcBef>
                <a:spcPts val="0"/>
              </a:spcBef>
              <a:buFontTx/>
              <a:buNone/>
              <a:defRPr sz="1200" kern="1200" spc="0" baseline="0">
                <a:solidFill>
                  <a:schemeClr val="tx1"/>
                </a:solidFill>
                <a:latin typeface="Arial" panose="020B0604020202020204" pitchFamily="34" charset="0"/>
                <a:ea typeface="+mn-ea"/>
                <a:cs typeface="Arial" panose="020B0604020202020204" pitchFamily="34" charset="0"/>
              </a:defRPr>
            </a:lvl3pPr>
            <a:lvl4pPr marL="0" indent="0" algn="l" defTabSz="685800" rtl="0" eaLnBrk="1" latinLnBrk="0" hangingPunct="1">
              <a:lnSpc>
                <a:spcPts val="1100"/>
              </a:lnSpc>
              <a:spcBef>
                <a:spcPts val="0"/>
              </a:spcBef>
              <a:buFontTx/>
              <a:buNone/>
              <a:defRPr sz="1200" b="1" kern="1200" spc="0" baseline="0">
                <a:solidFill>
                  <a:schemeClr val="tx1"/>
                </a:solidFill>
                <a:latin typeface="Arial" panose="020B0604020202020204" pitchFamily="34" charset="0"/>
                <a:ea typeface="+mn-ea"/>
                <a:cs typeface="Arial" panose="020B0604020202020204" pitchFamily="34" charset="0"/>
              </a:defRPr>
            </a:lvl4pPr>
            <a:lvl5pPr marL="0" indent="-194400" algn="l" defTabSz="685800" rtl="0" eaLnBrk="1" latinLnBrk="0" hangingPunct="1">
              <a:lnSpc>
                <a:spcPts val="1400"/>
              </a:lnSpc>
              <a:spcBef>
                <a:spcPts val="600"/>
              </a:spcBef>
              <a:spcAft>
                <a:spcPts val="0"/>
              </a:spcAft>
              <a:buSzPct val="130000"/>
              <a:buFont typeface="Arial" panose="020B0604020202020204" pitchFamily="34" charset="0"/>
              <a:buChar char="•"/>
              <a:defRPr sz="1000" kern="1200" spc="0" baseline="0">
                <a:solidFill>
                  <a:schemeClr val="tx1"/>
                </a:solidFill>
                <a:latin typeface="Arial" panose="020B0604020202020204" pitchFamily="34" charset="0"/>
                <a:ea typeface="+mn-ea"/>
                <a:cs typeface="Arial" panose="020B0604020202020204" pitchFamily="34" charset="0"/>
              </a:defRPr>
            </a:lvl5pPr>
            <a:lvl6pPr marL="468000" indent="-194400" algn="l" defTabSz="685800" rtl="0" eaLnBrk="1" latinLnBrk="0" hangingPunct="1">
              <a:lnSpc>
                <a:spcPts val="1300"/>
              </a:lnSpc>
              <a:spcBef>
                <a:spcPts val="175"/>
              </a:spcBef>
              <a:buClrTx/>
              <a:buFont typeface="Arial" panose="020B0604020202020204" pitchFamily="34" charset="0"/>
              <a:buChar char="—"/>
              <a:defRPr sz="900" kern="1200" spc="0" baseline="0">
                <a:solidFill>
                  <a:schemeClr val="tx1"/>
                </a:solidFill>
                <a:latin typeface="Arial" panose="020B0604020202020204" pitchFamily="34" charset="0"/>
                <a:ea typeface="+mn-ea"/>
                <a:cs typeface="Arial" panose="020B0604020202020204" pitchFamily="34" charset="0"/>
              </a:defRPr>
            </a:lvl6pPr>
            <a:lvl7pPr marL="0" indent="0" algn="l" defTabSz="685800" rtl="0" eaLnBrk="1" latinLnBrk="0" hangingPunct="1">
              <a:lnSpc>
                <a:spcPts val="1000"/>
              </a:lnSpc>
              <a:spcBef>
                <a:spcPts val="0"/>
              </a:spcBef>
              <a:buFontTx/>
              <a:buNone/>
              <a:defRPr sz="800" kern="1200">
                <a:solidFill>
                  <a:schemeClr val="tx1"/>
                </a:solidFill>
                <a:latin typeface="Arial" panose="020B0604020202020204" pitchFamily="34" charset="0"/>
                <a:ea typeface="+mn-ea"/>
                <a:cs typeface="Arial" panose="020B0604020202020204" pitchFamily="34" charset="0"/>
              </a:defRPr>
            </a:lvl7pPr>
            <a:lvl8pPr marL="0" indent="-208800" algn="l" defTabSz="685800" rtl="0" eaLnBrk="1" latinLnBrk="0" hangingPunct="1">
              <a:lnSpc>
                <a:spcPts val="1400"/>
              </a:lnSpc>
              <a:spcBef>
                <a:spcPts val="600"/>
              </a:spcBef>
              <a:buFont typeface="Police système"/>
              <a:buChar char="—"/>
              <a:defRPr sz="1000" kern="1200" baseline="0">
                <a:solidFill>
                  <a:schemeClr val="tx1"/>
                </a:solidFill>
                <a:latin typeface="Arial" panose="020B0604020202020204" pitchFamily="34" charset="0"/>
                <a:ea typeface="+mn-ea"/>
                <a:cs typeface="Arial" panose="020B0604020202020204" pitchFamily="34" charset="0"/>
              </a:defRPr>
            </a:lvl8pPr>
            <a:lvl9pPr marL="0" indent="0" algn="l" defTabSz="685800" rtl="0" eaLnBrk="1" latinLnBrk="0" hangingPunct="1">
              <a:lnSpc>
                <a:spcPts val="7000"/>
              </a:lnSpc>
              <a:spcBef>
                <a:spcPts val="0"/>
              </a:spcBef>
              <a:buFontTx/>
              <a:buNone/>
              <a:defRPr sz="5000" kern="1200" spc="-200" baseline="0">
                <a:solidFill>
                  <a:schemeClr val="tx1"/>
                </a:solidFill>
                <a:latin typeface="Arial" panose="020B0604020202020204" pitchFamily="34" charset="0"/>
                <a:ea typeface="+mn-ea"/>
                <a:cs typeface="Arial" panose="020B0604020202020204" pitchFamily="34" charset="0"/>
              </a:defRPr>
            </a:lvl9pPr>
          </a:lstStyle>
          <a:p>
            <a:pPr algn="ctr">
              <a:lnSpc>
                <a:spcPct val="120000"/>
              </a:lnSpc>
              <a:spcBef>
                <a:spcPts val="0"/>
              </a:spcBef>
              <a:buSzPct val="100000"/>
            </a:pPr>
            <a:r>
              <a:rPr lang="en-GB" sz="2000" i="1" dirty="0">
                <a:solidFill>
                  <a:srgbClr val="102350"/>
                </a:solidFill>
                <a:latin typeface="Brown Light" panose="02000000000000000000" pitchFamily="2" charset="77"/>
                <a:ea typeface="Calibri" panose="020F0502020204030204" pitchFamily="34" charset="0"/>
              </a:rPr>
              <a:t>‘</a:t>
            </a:r>
            <a:r>
              <a:rPr lang="en-GB" sz="2000" i="1" dirty="0">
                <a:solidFill>
                  <a:srgbClr val="BA9172"/>
                </a:solidFill>
                <a:latin typeface="Cavolini" panose="03000502040302020204" pitchFamily="66" charset="0"/>
                <a:ea typeface="Calibri" panose="020F0502020204030204" pitchFamily="34" charset="0"/>
                <a:cs typeface="Cavolini" panose="03000502040302020204" pitchFamily="66" charset="0"/>
              </a:rPr>
              <a:t>We need to dispel the myth that empathy is ‘walking in someone else’s shoes.’ Rather than walking in your shoes, I need to learn to listen to the story you tell about what it’s like in your shoes and believe you even when it doesn’t match my experiences’. </a:t>
            </a:r>
          </a:p>
          <a:p>
            <a:pPr algn="ctr">
              <a:lnSpc>
                <a:spcPct val="120000"/>
              </a:lnSpc>
              <a:spcBef>
                <a:spcPts val="0"/>
              </a:spcBef>
              <a:buSzPct val="100000"/>
            </a:pPr>
            <a:endParaRPr lang="en-GB" sz="2200" dirty="0">
              <a:solidFill>
                <a:srgbClr val="102350"/>
              </a:solidFill>
              <a:latin typeface="Brown Light" panose="02000000000000000000" pitchFamily="2" charset="77"/>
              <a:ea typeface="Calibri" panose="020F0502020204030204" pitchFamily="34" charset="0"/>
            </a:endParaRPr>
          </a:p>
          <a:p>
            <a:pPr algn="ctr">
              <a:lnSpc>
                <a:spcPct val="120000"/>
              </a:lnSpc>
              <a:spcBef>
                <a:spcPts val="0"/>
              </a:spcBef>
              <a:buSzPct val="100000"/>
            </a:pPr>
            <a:endParaRPr lang="en-GB" sz="2200" dirty="0">
              <a:solidFill>
                <a:srgbClr val="102350"/>
              </a:solidFill>
              <a:latin typeface="Brown Light" panose="02000000000000000000" pitchFamily="2" charset="77"/>
              <a:ea typeface="Calibri" panose="020F0502020204030204" pitchFamily="34" charset="0"/>
            </a:endParaRPr>
          </a:p>
          <a:p>
            <a:pPr algn="ctr">
              <a:lnSpc>
                <a:spcPct val="120000"/>
              </a:lnSpc>
              <a:spcBef>
                <a:spcPts val="0"/>
              </a:spcBef>
              <a:buSzPct val="100000"/>
            </a:pPr>
            <a:endParaRPr lang="en-GB" sz="2200" dirty="0">
              <a:solidFill>
                <a:srgbClr val="102350"/>
              </a:solidFill>
              <a:latin typeface="Brown Light" panose="02000000000000000000" pitchFamily="2" charset="77"/>
              <a:ea typeface="Calibri" panose="020F0502020204030204" pitchFamily="34" charset="0"/>
            </a:endParaRPr>
          </a:p>
          <a:p>
            <a:pPr algn="ctr">
              <a:lnSpc>
                <a:spcPct val="120000"/>
              </a:lnSpc>
              <a:spcBef>
                <a:spcPts val="0"/>
              </a:spcBef>
              <a:buSzPct val="100000"/>
            </a:pPr>
            <a:endParaRPr lang="en-GB" sz="2200" dirty="0">
              <a:solidFill>
                <a:srgbClr val="102350"/>
              </a:solidFill>
              <a:latin typeface="Brown Light" panose="02000000000000000000" pitchFamily="2" charset="77"/>
              <a:ea typeface="Calibri" panose="020F0502020204030204" pitchFamily="34" charset="0"/>
            </a:endParaRPr>
          </a:p>
          <a:p>
            <a:pPr algn="ctr">
              <a:lnSpc>
                <a:spcPct val="120000"/>
              </a:lnSpc>
              <a:buSzPct val="100000"/>
            </a:pPr>
            <a:r>
              <a:rPr lang="en-GB" sz="1600" dirty="0" err="1">
                <a:solidFill>
                  <a:srgbClr val="102350"/>
                </a:solidFill>
                <a:latin typeface="Brown Light" panose="02000000000000000000" pitchFamily="2" charset="77"/>
              </a:rPr>
              <a:t>Brené</a:t>
            </a:r>
            <a:r>
              <a:rPr lang="en-GB" sz="1600" dirty="0">
                <a:solidFill>
                  <a:srgbClr val="102350"/>
                </a:solidFill>
                <a:latin typeface="Brown Light" panose="02000000000000000000" pitchFamily="2" charset="77"/>
              </a:rPr>
              <a:t> </a:t>
            </a:r>
            <a:r>
              <a:rPr lang="en-GB" sz="1600" dirty="0">
                <a:solidFill>
                  <a:srgbClr val="102350"/>
                </a:solidFill>
                <a:latin typeface="Brown Light" panose="02000000000000000000" pitchFamily="2" charset="77"/>
                <a:ea typeface="Calibri" panose="020F0502020204030204" pitchFamily="34" charset="0"/>
              </a:rPr>
              <a:t>Brown (2021) p.122 ‘Atlas of the Heart’</a:t>
            </a:r>
          </a:p>
          <a:p>
            <a:pPr algn="ctr">
              <a:lnSpc>
                <a:spcPct val="120000"/>
              </a:lnSpc>
              <a:spcBef>
                <a:spcPts val="0"/>
              </a:spcBef>
            </a:pPr>
            <a:endParaRPr lang="en-GB" sz="1991" dirty="0">
              <a:ea typeface="Calibri" panose="020F0502020204030204" pitchFamily="34" charset="0"/>
            </a:endParaRPr>
          </a:p>
        </p:txBody>
      </p:sp>
    </p:spTree>
    <p:extLst>
      <p:ext uri="{BB962C8B-B14F-4D97-AF65-F5344CB8AC3E}">
        <p14:creationId xmlns:p14="http://schemas.microsoft.com/office/powerpoint/2010/main" val="112148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454697" y="1546757"/>
            <a:ext cx="7683957" cy="1116537"/>
          </a:xfrm>
        </p:spPr>
        <p:txBody>
          <a:bodyPr anchor="b">
            <a:noAutofit/>
          </a:bodyPr>
          <a:lstStyle/>
          <a:p>
            <a:pPr>
              <a:lnSpc>
                <a:spcPct val="120000"/>
              </a:lnSpc>
            </a:pPr>
            <a:r>
              <a:rPr lang="en-US" sz="3200" dirty="0">
                <a:latin typeface="Brown Light" panose="02000000000000000000" pitchFamily="2" charset="77"/>
                <a:cs typeface="Arial" panose="020B0604020202020204" pitchFamily="34" charset="0"/>
              </a:rPr>
              <a:t>Withholding judgement and </a:t>
            </a:r>
            <a:br>
              <a:rPr lang="en-US" sz="3200" dirty="0">
                <a:latin typeface="Brown Light" panose="02000000000000000000" pitchFamily="2" charset="77"/>
                <a:cs typeface="Arial" panose="020B0604020202020204" pitchFamily="34" charset="0"/>
              </a:rPr>
            </a:br>
            <a:r>
              <a:rPr lang="en-US" sz="3200" dirty="0">
                <a:latin typeface="Brown Light" panose="02000000000000000000" pitchFamily="2" charset="77"/>
                <a:cs typeface="Arial" panose="020B0604020202020204" pitchFamily="34" charset="0"/>
              </a:rPr>
              <a:t>extending acceptance</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882673" y="3328988"/>
            <a:ext cx="6828006" cy="4640227"/>
          </a:xfrm>
        </p:spPr>
        <p:txBody>
          <a:bodyPr anchor="t">
            <a:normAutofit/>
          </a:bodyPr>
          <a:lstStyle/>
          <a:p>
            <a:pPr>
              <a:lnSpc>
                <a:spcPct val="120000"/>
              </a:lnSpc>
              <a:spcBef>
                <a:spcPts val="0"/>
              </a:spcBef>
              <a:buSzPct val="100000"/>
            </a:pPr>
            <a:r>
              <a:rPr lang="en-GB" sz="2200" dirty="0">
                <a:solidFill>
                  <a:srgbClr val="102350"/>
                </a:solidFill>
                <a:latin typeface="Brown Light" panose="02000000000000000000" pitchFamily="2" charset="77"/>
                <a:ea typeface="Calibri" panose="020F0502020204030204" pitchFamily="34" charset="0"/>
              </a:rPr>
              <a:t>Acceptance in place of judgement allows us to focus on what is, rather than what is not and perhaps most importantly to ask what’s ‘right’ with someone instead.  </a:t>
            </a:r>
          </a:p>
          <a:p>
            <a:pPr>
              <a:lnSpc>
                <a:spcPct val="120000"/>
              </a:lnSpc>
              <a:spcBef>
                <a:spcPts val="0"/>
              </a:spcBef>
              <a:buSzPct val="100000"/>
            </a:pPr>
            <a:endParaRPr lang="en-GB" sz="2200" dirty="0">
              <a:solidFill>
                <a:srgbClr val="102350"/>
              </a:solidFill>
              <a:latin typeface="Brown Light" panose="02000000000000000000" pitchFamily="2" charset="77"/>
              <a:ea typeface="Calibri" panose="020F0502020204030204" pitchFamily="34" charset="0"/>
            </a:endParaRPr>
          </a:p>
          <a:p>
            <a:pPr>
              <a:lnSpc>
                <a:spcPct val="120000"/>
              </a:lnSpc>
              <a:spcBef>
                <a:spcPts val="0"/>
              </a:spcBef>
              <a:buSzPct val="100000"/>
            </a:pPr>
            <a:r>
              <a:rPr lang="en-GB" sz="2200" dirty="0">
                <a:solidFill>
                  <a:srgbClr val="102350"/>
                </a:solidFill>
                <a:latin typeface="Brown Light" panose="02000000000000000000" pitchFamily="2" charset="77"/>
                <a:ea typeface="Calibri" panose="020F0502020204030204" pitchFamily="34" charset="0"/>
              </a:rPr>
              <a:t>Accepting how someone is and who they are is to ensure that they are seen, heard and valued, no matter what. </a:t>
            </a:r>
          </a:p>
          <a:p>
            <a:pPr>
              <a:lnSpc>
                <a:spcPct val="120000"/>
              </a:lnSpc>
              <a:buSzPct val="100000"/>
            </a:pPr>
            <a:endParaRPr lang="en-GB" sz="2099" dirty="0">
              <a:solidFill>
                <a:srgbClr val="102350"/>
              </a:solidFill>
              <a:latin typeface="Century Gothic" panose="020B0502020202020204" pitchFamily="34" charset="0"/>
            </a:endParaRPr>
          </a:p>
        </p:txBody>
      </p:sp>
      <p:pic>
        <p:nvPicPr>
          <p:cNvPr id="6" name="Picture 5">
            <a:extLst>
              <a:ext uri="{FF2B5EF4-FFF2-40B4-BE49-F238E27FC236}">
                <a16:creationId xmlns:a16="http://schemas.microsoft.com/office/drawing/2014/main" id="{87D99C63-C8D2-5D43-B082-664A0748A162}"/>
              </a:ext>
            </a:extLst>
          </p:cNvPr>
          <p:cNvPicPr>
            <a:picLocks noChangeAspect="1"/>
          </p:cNvPicPr>
          <p:nvPr/>
        </p:nvPicPr>
        <p:blipFill>
          <a:blip r:embed="rId2"/>
          <a:stretch>
            <a:fillRect/>
          </a:stretch>
        </p:blipFill>
        <p:spPr>
          <a:xfrm>
            <a:off x="8105227" y="1229803"/>
            <a:ext cx="3273973" cy="7304596"/>
          </a:xfrm>
          <a:prstGeom prst="rect">
            <a:avLst/>
          </a:prstGeom>
        </p:spPr>
      </p:pic>
    </p:spTree>
    <p:extLst>
      <p:ext uri="{BB962C8B-B14F-4D97-AF65-F5344CB8AC3E}">
        <p14:creationId xmlns:p14="http://schemas.microsoft.com/office/powerpoint/2010/main" val="368015582"/>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3550125" y="564695"/>
            <a:ext cx="5904550" cy="685800"/>
          </a:xfrm>
        </p:spPr>
        <p:txBody>
          <a:bodyPr anchor="b">
            <a:noAutofit/>
          </a:bodyPr>
          <a:lstStyle/>
          <a:p>
            <a:pPr>
              <a:lnSpc>
                <a:spcPct val="120000"/>
              </a:lnSpc>
            </a:pPr>
            <a:r>
              <a:rPr lang="en-US" sz="3200" dirty="0">
                <a:latin typeface="Brown Light" panose="02000000000000000000" pitchFamily="2" charset="77"/>
                <a:cs typeface="Arial" panose="020B0604020202020204" pitchFamily="34" charset="0"/>
              </a:rPr>
              <a:t>Story stewardship</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839779" y="1757363"/>
            <a:ext cx="10876695" cy="4432829"/>
          </a:xfrm>
        </p:spPr>
        <p:txBody>
          <a:bodyPr anchor="t">
            <a:normAutofit fontScale="92500"/>
          </a:bodyPr>
          <a:lstStyle/>
          <a:p>
            <a:pPr marL="0" indent="0" algn="just">
              <a:lnSpc>
                <a:spcPct val="120000"/>
              </a:lnSpc>
              <a:spcBef>
                <a:spcPts val="0"/>
              </a:spcBef>
              <a:buNone/>
            </a:pPr>
            <a:r>
              <a:rPr lang="en-GB" sz="2200" dirty="0">
                <a:solidFill>
                  <a:srgbClr val="102350"/>
                </a:solidFill>
                <a:latin typeface="Brown Light" panose="02000000000000000000" pitchFamily="2" charset="77"/>
                <a:ea typeface="Calibri" panose="020F0502020204030204" pitchFamily="34" charset="0"/>
              </a:rPr>
              <a:t>In trauma informed practice we do not need to know ‘what’s happened’ to someone. However, if someone chooses to share their experience we must know how to ‘steward’ their story, after all there is no greater privilege than being trusted with this.</a:t>
            </a:r>
          </a:p>
          <a:p>
            <a:pPr marL="0" indent="0" algn="just">
              <a:lnSpc>
                <a:spcPct val="120000"/>
              </a:lnSpc>
              <a:spcBef>
                <a:spcPts val="0"/>
              </a:spcBef>
              <a:buNone/>
            </a:pPr>
            <a:r>
              <a:rPr lang="en-GB" sz="2200" dirty="0">
                <a:solidFill>
                  <a:srgbClr val="102350"/>
                </a:solidFill>
                <a:latin typeface="Brown Light" panose="02000000000000000000" pitchFamily="2" charset="77"/>
                <a:ea typeface="Calibri" panose="020F0502020204030204" pitchFamily="34" charset="0"/>
              </a:rPr>
              <a:t> </a:t>
            </a:r>
          </a:p>
          <a:p>
            <a:pPr marL="0" indent="0" algn="just">
              <a:lnSpc>
                <a:spcPct val="120000"/>
              </a:lnSpc>
              <a:spcBef>
                <a:spcPts val="0"/>
              </a:spcBef>
              <a:buNone/>
              <a:tabLst>
                <a:tab pos="342867" algn="l"/>
              </a:tabLst>
            </a:pPr>
            <a:r>
              <a:rPr lang="en-GB" sz="2200" dirty="0">
                <a:solidFill>
                  <a:srgbClr val="102350"/>
                </a:solidFill>
                <a:latin typeface="Brown Light" panose="02000000000000000000" pitchFamily="2" charset="77"/>
                <a:ea typeface="Calibri" panose="020F0502020204030204" pitchFamily="34" charset="0"/>
              </a:rPr>
              <a:t>Key skills in story stewardship include:</a:t>
            </a:r>
          </a:p>
          <a:p>
            <a:pPr algn="just">
              <a:lnSpc>
                <a:spcPct val="120000"/>
              </a:lnSpc>
              <a:spcBef>
                <a:spcPts val="0"/>
              </a:spcBef>
              <a:tabLst>
                <a:tab pos="342867" algn="l"/>
              </a:tabLst>
            </a:pPr>
            <a:endParaRPr lang="en-GB" sz="2200" dirty="0">
              <a:solidFill>
                <a:srgbClr val="102350"/>
              </a:solidFill>
              <a:latin typeface="Brown Light" panose="02000000000000000000" pitchFamily="2" charset="77"/>
              <a:ea typeface="Calibri" panose="020F0502020204030204" pitchFamily="34" charset="0"/>
            </a:endParaRPr>
          </a:p>
          <a:p>
            <a:pPr marL="685767" lvl="1" indent="-342900" algn="just">
              <a:lnSpc>
                <a:spcPct val="120000"/>
              </a:lnSpc>
              <a:spcBef>
                <a:spcPts val="0"/>
              </a:spcBef>
              <a:buSzPct val="100000"/>
              <a:buFont typeface="System Font Regular"/>
              <a:buChar char="-"/>
              <a:tabLst>
                <a:tab pos="342867" algn="l"/>
                <a:tab pos="685732" algn="l"/>
              </a:tabLst>
            </a:pPr>
            <a:r>
              <a:rPr lang="en-GB" sz="2200" dirty="0">
                <a:solidFill>
                  <a:srgbClr val="102350"/>
                </a:solidFill>
                <a:latin typeface="Brown Light" panose="02000000000000000000" pitchFamily="2" charset="77"/>
                <a:ea typeface="Calibri" panose="020F0502020204030204" pitchFamily="34" charset="0"/>
              </a:rPr>
              <a:t>Listening and taking the time to ‘hear’ what someone is sharing with us</a:t>
            </a:r>
          </a:p>
          <a:p>
            <a:pPr marL="685767" lvl="1" indent="-342900" algn="just">
              <a:lnSpc>
                <a:spcPct val="120000"/>
              </a:lnSpc>
              <a:spcBef>
                <a:spcPts val="0"/>
              </a:spcBef>
              <a:buSzPct val="100000"/>
              <a:buFont typeface="System Font Regular"/>
              <a:buChar char="-"/>
              <a:tabLst>
                <a:tab pos="342867" algn="l"/>
                <a:tab pos="685732" algn="l"/>
              </a:tabLst>
            </a:pPr>
            <a:r>
              <a:rPr lang="en-GB" sz="2200" dirty="0">
                <a:solidFill>
                  <a:srgbClr val="102350"/>
                </a:solidFill>
                <a:latin typeface="Brown Light" panose="02000000000000000000" pitchFamily="2" charset="77"/>
                <a:ea typeface="Calibri" panose="020F0502020204030204" pitchFamily="34" charset="0"/>
              </a:rPr>
              <a:t>Being curious, asking questions and seeking to understand (checking)</a:t>
            </a:r>
          </a:p>
          <a:p>
            <a:pPr marL="685767" lvl="1" indent="-342900" algn="just">
              <a:lnSpc>
                <a:spcPct val="120000"/>
              </a:lnSpc>
              <a:spcBef>
                <a:spcPts val="0"/>
              </a:spcBef>
              <a:buSzPct val="100000"/>
              <a:buFont typeface="System Font Regular"/>
              <a:buChar char="-"/>
              <a:tabLst>
                <a:tab pos="342867" algn="l"/>
                <a:tab pos="685732" algn="l"/>
              </a:tabLst>
            </a:pPr>
            <a:r>
              <a:rPr lang="en-GB" sz="2200" dirty="0">
                <a:solidFill>
                  <a:srgbClr val="102350"/>
                </a:solidFill>
                <a:latin typeface="Brown Light" panose="02000000000000000000" pitchFamily="2" charset="77"/>
                <a:ea typeface="Calibri" panose="020F0502020204030204" pitchFamily="34" charset="0"/>
              </a:rPr>
              <a:t>Affirming and validating </a:t>
            </a:r>
          </a:p>
          <a:p>
            <a:pPr marL="685767" lvl="1" indent="-342900" algn="just">
              <a:lnSpc>
                <a:spcPct val="120000"/>
              </a:lnSpc>
              <a:spcBef>
                <a:spcPts val="0"/>
              </a:spcBef>
              <a:buSzPct val="100000"/>
              <a:buFont typeface="System Font Regular"/>
              <a:buChar char="-"/>
              <a:tabLst>
                <a:tab pos="342867" algn="l"/>
                <a:tab pos="685732" algn="l"/>
              </a:tabLst>
            </a:pPr>
            <a:r>
              <a:rPr lang="en-GB" sz="2200" dirty="0">
                <a:solidFill>
                  <a:srgbClr val="102350"/>
                </a:solidFill>
                <a:latin typeface="Brown Light" panose="02000000000000000000" pitchFamily="2" charset="77"/>
                <a:ea typeface="Calibri" panose="020F0502020204030204" pitchFamily="34" charset="0"/>
              </a:rPr>
              <a:t>Believing (in trauma informed practice, it is not your intention to verify). The only truth is that which belongs to the person telling their story. </a:t>
            </a:r>
          </a:p>
          <a:p>
            <a:pPr>
              <a:lnSpc>
                <a:spcPct val="120000"/>
              </a:lnSpc>
              <a:buSzPct val="100000"/>
            </a:pPr>
            <a:endParaRPr lang="en-GB" sz="2099" dirty="0">
              <a:solidFill>
                <a:srgbClr val="102350"/>
              </a:solidFill>
              <a:latin typeface="Century Gothic" panose="020B0502020202020204" pitchFamily="34" charset="0"/>
            </a:endParaRPr>
          </a:p>
        </p:txBody>
      </p:sp>
      <p:pic>
        <p:nvPicPr>
          <p:cNvPr id="5" name="Picture 4">
            <a:extLst>
              <a:ext uri="{FF2B5EF4-FFF2-40B4-BE49-F238E27FC236}">
                <a16:creationId xmlns:a16="http://schemas.microsoft.com/office/drawing/2014/main" id="{034D99D7-C5A1-E447-ABA3-A6D29DCEF59E}"/>
              </a:ext>
            </a:extLst>
          </p:cNvPr>
          <p:cNvPicPr>
            <a:picLocks noChangeAspect="1"/>
          </p:cNvPicPr>
          <p:nvPr/>
        </p:nvPicPr>
        <p:blipFill>
          <a:blip r:embed="rId2"/>
          <a:stretch>
            <a:fillRect/>
          </a:stretch>
        </p:blipFill>
        <p:spPr>
          <a:xfrm>
            <a:off x="4112914" y="6600752"/>
            <a:ext cx="4778972" cy="2046690"/>
          </a:xfrm>
          <a:prstGeom prst="rect">
            <a:avLst/>
          </a:prstGeom>
        </p:spPr>
      </p:pic>
    </p:spTree>
    <p:extLst>
      <p:ext uri="{BB962C8B-B14F-4D97-AF65-F5344CB8AC3E}">
        <p14:creationId xmlns:p14="http://schemas.microsoft.com/office/powerpoint/2010/main" val="2985318787"/>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1635101" y="500064"/>
            <a:ext cx="9734597" cy="800100"/>
          </a:xfrm>
        </p:spPr>
        <p:txBody>
          <a:bodyPr anchor="t">
            <a:noAutofit/>
          </a:bodyPr>
          <a:lstStyle/>
          <a:p>
            <a:pPr>
              <a:lnSpc>
                <a:spcPct val="120000"/>
              </a:lnSpc>
            </a:pPr>
            <a:r>
              <a:rPr lang="en-US" sz="3200" dirty="0">
                <a:latin typeface="Brown Light" panose="02000000000000000000" pitchFamily="2" charset="77"/>
                <a:cs typeface="Arial" panose="020B0604020202020204" pitchFamily="34" charset="0"/>
              </a:rPr>
              <a:t>Understanding, curiosity and humility</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960261" y="1885950"/>
            <a:ext cx="6240639" cy="6315075"/>
          </a:xfrm>
        </p:spPr>
        <p:txBody>
          <a:bodyPr anchor="t">
            <a:normAutofit lnSpcReduction="10000"/>
          </a:bodyPr>
          <a:lstStyle/>
          <a:p>
            <a:pPr>
              <a:lnSpc>
                <a:spcPct val="120000"/>
              </a:lnSpc>
              <a:spcBef>
                <a:spcPts val="0"/>
              </a:spcBef>
              <a:buSzPct val="100000"/>
            </a:pPr>
            <a:r>
              <a:rPr lang="en-GB" sz="2200" dirty="0">
                <a:solidFill>
                  <a:srgbClr val="102350"/>
                </a:solidFill>
                <a:latin typeface="Brown Light" panose="02000000000000000000" pitchFamily="2" charset="77"/>
                <a:ea typeface="Calibri" panose="020F0502020204030204" pitchFamily="34" charset="0"/>
              </a:rPr>
              <a:t>Empathy demands understanding which in turn requires us to be curious, ask questions, seek information and above all, to practice humility. </a:t>
            </a:r>
          </a:p>
          <a:p>
            <a:pPr>
              <a:lnSpc>
                <a:spcPct val="120000"/>
              </a:lnSpc>
              <a:spcBef>
                <a:spcPts val="0"/>
              </a:spcBef>
              <a:buSzPct val="100000"/>
            </a:pPr>
            <a:endParaRPr lang="en-GB" sz="2200" dirty="0">
              <a:solidFill>
                <a:srgbClr val="102350"/>
              </a:solidFill>
              <a:latin typeface="Brown Light" panose="02000000000000000000" pitchFamily="2" charset="77"/>
              <a:ea typeface="Calibri" panose="020F0502020204030204" pitchFamily="34" charset="0"/>
            </a:endParaRPr>
          </a:p>
          <a:p>
            <a:pPr>
              <a:lnSpc>
                <a:spcPct val="120000"/>
              </a:lnSpc>
              <a:spcBef>
                <a:spcPts val="0"/>
              </a:spcBef>
              <a:buSzPct val="100000"/>
            </a:pPr>
            <a:r>
              <a:rPr lang="en-GB" sz="2200" dirty="0">
                <a:solidFill>
                  <a:srgbClr val="102350"/>
                </a:solidFill>
                <a:latin typeface="Brown Light" panose="02000000000000000000" pitchFamily="2" charset="77"/>
                <a:ea typeface="Calibri" panose="020F0502020204030204" pitchFamily="34" charset="0"/>
              </a:rPr>
              <a:t>To accept we may not know, to challenge our judgements and to correct our assumptions. </a:t>
            </a:r>
          </a:p>
          <a:p>
            <a:pPr marL="0" indent="0">
              <a:lnSpc>
                <a:spcPct val="120000"/>
              </a:lnSpc>
              <a:spcBef>
                <a:spcPts val="0"/>
              </a:spcBef>
              <a:buSzPct val="100000"/>
              <a:buNone/>
            </a:pPr>
            <a:r>
              <a:rPr lang="en-GB" sz="2200" dirty="0">
                <a:solidFill>
                  <a:srgbClr val="102350"/>
                </a:solidFill>
                <a:latin typeface="Brown Light" panose="02000000000000000000" pitchFamily="2" charset="77"/>
                <a:ea typeface="Calibri" panose="020F0502020204030204" pitchFamily="34" charset="0"/>
              </a:rPr>
              <a:t> </a:t>
            </a:r>
          </a:p>
          <a:p>
            <a:pPr>
              <a:lnSpc>
                <a:spcPct val="120000"/>
              </a:lnSpc>
              <a:spcBef>
                <a:spcPts val="0"/>
              </a:spcBef>
              <a:buSzPct val="100000"/>
            </a:pPr>
            <a:r>
              <a:rPr lang="en-GB" sz="2200" dirty="0">
                <a:solidFill>
                  <a:srgbClr val="102350"/>
                </a:solidFill>
                <a:latin typeface="Brown Light" panose="02000000000000000000" pitchFamily="2" charset="77"/>
                <a:ea typeface="Calibri" panose="020F0502020204030204" pitchFamily="34" charset="0"/>
              </a:rPr>
              <a:t>In trauma informed practice there is no wounded and no healer. </a:t>
            </a:r>
          </a:p>
          <a:p>
            <a:pPr marL="0" indent="0">
              <a:lnSpc>
                <a:spcPct val="120000"/>
              </a:lnSpc>
              <a:spcBef>
                <a:spcPts val="0"/>
              </a:spcBef>
              <a:buSzPct val="100000"/>
              <a:buNone/>
            </a:pPr>
            <a:r>
              <a:rPr lang="en-GB" sz="2200" dirty="0">
                <a:solidFill>
                  <a:srgbClr val="102350"/>
                </a:solidFill>
                <a:latin typeface="Brown Light" panose="02000000000000000000" pitchFamily="2" charset="77"/>
                <a:ea typeface="Calibri" panose="020F0502020204030204" pitchFamily="34" charset="0"/>
              </a:rPr>
              <a:t> </a:t>
            </a:r>
          </a:p>
          <a:p>
            <a:pPr>
              <a:lnSpc>
                <a:spcPct val="120000"/>
              </a:lnSpc>
              <a:spcBef>
                <a:spcPts val="0"/>
              </a:spcBef>
              <a:buSzPct val="100000"/>
            </a:pPr>
            <a:r>
              <a:rPr lang="en-GB" sz="2200" dirty="0">
                <a:solidFill>
                  <a:srgbClr val="102350"/>
                </a:solidFill>
                <a:latin typeface="Brown Light" panose="02000000000000000000" pitchFamily="2" charset="77"/>
                <a:ea typeface="Calibri" panose="020F0502020204030204" pitchFamily="34" charset="0"/>
              </a:rPr>
              <a:t>We sit beside someone in their darkness as their equal, no matter how experienced we are, in this place, we are learning how to be with them and what they might need.</a:t>
            </a:r>
          </a:p>
          <a:p>
            <a:pPr>
              <a:lnSpc>
                <a:spcPct val="120000"/>
              </a:lnSpc>
              <a:buSzPct val="100000"/>
            </a:pPr>
            <a:endParaRPr lang="en-GB" sz="2099" dirty="0">
              <a:solidFill>
                <a:srgbClr val="102350"/>
              </a:solidFill>
              <a:latin typeface="Century Gothic" panose="020B0502020202020204" pitchFamily="34" charset="0"/>
            </a:endParaRPr>
          </a:p>
        </p:txBody>
      </p:sp>
      <p:pic>
        <p:nvPicPr>
          <p:cNvPr id="5" name="Picture 4" descr="A picture containing colorful&#10;&#10;Description automatically generated">
            <a:extLst>
              <a:ext uri="{FF2B5EF4-FFF2-40B4-BE49-F238E27FC236}">
                <a16:creationId xmlns:a16="http://schemas.microsoft.com/office/drawing/2014/main" id="{8F62763F-9CB7-C14F-AD0C-E17A44FFC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9768" y="3560191"/>
            <a:ext cx="3457574" cy="2857500"/>
          </a:xfrm>
          <a:prstGeom prst="rect">
            <a:avLst/>
          </a:prstGeom>
        </p:spPr>
      </p:pic>
    </p:spTree>
    <p:extLst>
      <p:ext uri="{BB962C8B-B14F-4D97-AF65-F5344CB8AC3E}">
        <p14:creationId xmlns:p14="http://schemas.microsoft.com/office/powerpoint/2010/main" val="993939554"/>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0235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2728914"/>
            <a:ext cx="11099800" cy="3957636"/>
          </a:xfrm>
        </p:spPr>
        <p:txBody>
          <a:bodyPr anchor="t">
            <a:normAutofit/>
          </a:bodyPr>
          <a:lstStyle/>
          <a:p>
            <a:pPr marL="0" indent="0" algn="ctr">
              <a:lnSpc>
                <a:spcPct val="120000"/>
              </a:lnSpc>
              <a:spcBef>
                <a:spcPts val="0"/>
              </a:spcBef>
              <a:buSzPct val="100000"/>
              <a:buNone/>
            </a:pPr>
            <a:r>
              <a:rPr lang="en-GB" sz="4300" dirty="0">
                <a:solidFill>
                  <a:schemeClr val="tx1"/>
                </a:solidFill>
                <a:latin typeface="Bradley Hand" pitchFamily="2" charset="77"/>
                <a:ea typeface="Calibri" panose="020F0502020204030204" pitchFamily="34" charset="0"/>
                <a:cs typeface="Calibri" panose="020F0502020204030204" pitchFamily="34" charset="0"/>
              </a:rPr>
              <a:t>Reconnection</a:t>
            </a:r>
            <a:r>
              <a:rPr lang="en-GB" sz="3000" dirty="0">
                <a:solidFill>
                  <a:srgbClr val="BA9172"/>
                </a:solidFill>
                <a:latin typeface="Bradley Hand" pitchFamily="2" charset="77"/>
                <a:ea typeface="Calibri" panose="020F0502020204030204" pitchFamily="34" charset="0"/>
                <a:cs typeface="Calibri" panose="020F0502020204030204" pitchFamily="34" charset="0"/>
              </a:rPr>
              <a:t> needs our ability to work creatively. We must practice </a:t>
            </a:r>
            <a:r>
              <a:rPr lang="en-GB" sz="4000" dirty="0">
                <a:solidFill>
                  <a:schemeClr val="tx1"/>
                </a:solidFill>
                <a:latin typeface="Bradley Hand" pitchFamily="2" charset="77"/>
                <a:ea typeface="Calibri" panose="020F0502020204030204" pitchFamily="34" charset="0"/>
                <a:cs typeface="Calibri" panose="020F0502020204030204" pitchFamily="34" charset="0"/>
              </a:rPr>
              <a:t>beyond the limits </a:t>
            </a:r>
            <a:r>
              <a:rPr lang="en-GB" sz="3000" dirty="0">
                <a:solidFill>
                  <a:srgbClr val="BA9172"/>
                </a:solidFill>
                <a:latin typeface="Bradley Hand" pitchFamily="2" charset="77"/>
                <a:ea typeface="Calibri" panose="020F0502020204030204" pitchFamily="34" charset="0"/>
                <a:cs typeface="Calibri" panose="020F0502020204030204" pitchFamily="34" charset="0"/>
              </a:rPr>
              <a:t>which so often constrain our work and explore new ideas. We must find new tools, new approaches and learn from each other. </a:t>
            </a:r>
            <a:r>
              <a:rPr lang="en-GB" sz="4300" dirty="0">
                <a:solidFill>
                  <a:schemeClr val="tx1"/>
                </a:solidFill>
                <a:latin typeface="Bradley Hand" pitchFamily="2" charset="77"/>
                <a:ea typeface="Calibri" panose="020F0502020204030204" pitchFamily="34" charset="0"/>
                <a:cs typeface="Calibri" panose="020F0502020204030204" pitchFamily="34" charset="0"/>
              </a:rPr>
              <a:t>We must stay open, </a:t>
            </a:r>
            <a:r>
              <a:rPr lang="en-GB" sz="3000" dirty="0">
                <a:solidFill>
                  <a:srgbClr val="BA9172"/>
                </a:solidFill>
                <a:latin typeface="Bradley Hand" pitchFamily="2" charset="77"/>
                <a:ea typeface="Calibri" panose="020F0502020204030204" pitchFamily="34" charset="0"/>
                <a:cs typeface="Calibri" panose="020F0502020204030204" pitchFamily="34" charset="0"/>
              </a:rPr>
              <a:t>curious and hopeful.</a:t>
            </a:r>
            <a:br>
              <a:rPr lang="en-GB" sz="2000" dirty="0">
                <a:solidFill>
                  <a:srgbClr val="BA9172"/>
                </a:solidFill>
                <a:latin typeface="Bradley Hand" pitchFamily="2" charset="77"/>
                <a:ea typeface="Calibri" panose="020F0502020204030204" pitchFamily="34" charset="0"/>
                <a:cs typeface="Times New Roman" panose="02020603050405020304" pitchFamily="18" charset="0"/>
              </a:rPr>
            </a:br>
            <a:endParaRPr lang="en-GB" sz="2400" dirty="0">
              <a:solidFill>
                <a:srgbClr val="BA9172"/>
              </a:solidFill>
              <a:latin typeface="Brown Light" panose="02000000000000000000" pitchFamily="2" charset="77"/>
              <a:ea typeface="Calibri" panose="020F0502020204030204" pitchFamily="34" charset="0"/>
              <a:cs typeface="Calibri" panose="020F0502020204030204" pitchFamily="34" charset="0"/>
            </a:endParaRPr>
          </a:p>
          <a:p>
            <a:pPr marL="0" indent="0" algn="ctr">
              <a:lnSpc>
                <a:spcPct val="120000"/>
              </a:lnSpc>
              <a:spcBef>
                <a:spcPts val="0"/>
              </a:spcBef>
              <a:buSzPct val="100000"/>
              <a:buNone/>
            </a:pPr>
            <a:endParaRPr lang="en-GB" sz="24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gn="ctr">
              <a:lnSpc>
                <a:spcPct val="140000"/>
              </a:lnSpc>
              <a:spcBef>
                <a:spcPts val="0"/>
              </a:spcBef>
              <a:buSzPct val="100000"/>
              <a:buNone/>
            </a:pPr>
            <a:endParaRPr lang="en-GB" sz="3600" dirty="0">
              <a:solidFill>
                <a:schemeClr val="tx1"/>
              </a:solidFill>
              <a:effectLst/>
              <a:latin typeface="Bradley Hand" pitchFamily="2"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827446"/>
      </p:ext>
    </p:extLst>
  </p:cSld>
  <p:clrMapOvr>
    <a:masterClrMapping/>
  </p:clrMapOvr>
  <p:transition spd="med" advTm="43669"/>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Agenda"/>
          <p:cNvSpPr txBox="1">
            <a:spLocks noGrp="1"/>
          </p:cNvSpPr>
          <p:nvPr>
            <p:ph type="title"/>
          </p:nvPr>
        </p:nvSpPr>
        <p:spPr>
          <a:xfrm>
            <a:off x="952500" y="254000"/>
            <a:ext cx="11099800" cy="1530034"/>
          </a:xfrm>
          <a:prstGeom prst="rect">
            <a:avLst/>
          </a:prstGeom>
        </p:spPr>
        <p:txBody>
          <a:bodyPr>
            <a:normAutofit/>
          </a:bodyPr>
          <a:lstStyle/>
          <a:p>
            <a:r>
              <a:rPr lang="en-GB" sz="4000" dirty="0"/>
              <a:t>introduction</a:t>
            </a:r>
            <a:endParaRPr sz="4000" dirty="0"/>
          </a:p>
        </p:txBody>
      </p:sp>
      <p:sp>
        <p:nvSpPr>
          <p:cNvPr id="11" name="An introduction to psychological trauma…">
            <a:extLst>
              <a:ext uri="{FF2B5EF4-FFF2-40B4-BE49-F238E27FC236}">
                <a16:creationId xmlns:a16="http://schemas.microsoft.com/office/drawing/2014/main" id="{7CE8A6D3-3246-794F-B981-22769D150741}"/>
              </a:ext>
            </a:extLst>
          </p:cNvPr>
          <p:cNvSpPr txBox="1">
            <a:spLocks/>
          </p:cNvSpPr>
          <p:nvPr/>
        </p:nvSpPr>
        <p:spPr>
          <a:xfrm>
            <a:off x="1047424" y="1528998"/>
            <a:ext cx="10353079" cy="571125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fontScale="85000" lnSpcReduction="20000"/>
          </a:bodyPr>
          <a:lstStyle>
            <a:lvl1pPr marL="0" marR="0" indent="0" algn="l" defTabSz="584200" rtl="0" latinLnBrk="0">
              <a:lnSpc>
                <a:spcPct val="150000"/>
              </a:lnSpc>
              <a:spcBef>
                <a:spcPts val="0"/>
              </a:spcBef>
              <a:spcAft>
                <a:spcPts val="0"/>
              </a:spcAft>
              <a:buClrTx/>
              <a:buSzTx/>
              <a:buFontTx/>
              <a:buNone/>
              <a:tabLst/>
              <a:defRPr sz="4800" b="0" i="0" u="none" strike="noStrike" cap="none" spc="0" baseline="0">
                <a:solidFill>
                  <a:srgbClr val="FFFFFF"/>
                </a:solidFill>
                <a:uFillTx/>
                <a:latin typeface="Brown Regular"/>
                <a:ea typeface="Brown Regular"/>
                <a:cs typeface="Brown Regular"/>
                <a:sym typeface="Brown Regular"/>
              </a:defRPr>
            </a:lvl1pPr>
            <a:lvl2pPr marL="0" marR="0" indent="0" algn="l" defTabSz="584200" rtl="0" latinLnBrk="0">
              <a:lnSpc>
                <a:spcPct val="150000"/>
              </a:lnSpc>
              <a:spcBef>
                <a:spcPts val="0"/>
              </a:spcBef>
              <a:spcAft>
                <a:spcPts val="0"/>
              </a:spcAft>
              <a:buClrTx/>
              <a:buSzTx/>
              <a:buFontTx/>
              <a:buNone/>
              <a:tabLst/>
              <a:defRPr sz="4800" b="0" i="0" u="none" strike="noStrike" cap="none" spc="0" baseline="0">
                <a:solidFill>
                  <a:srgbClr val="FFFFFF"/>
                </a:solidFill>
                <a:uFillTx/>
                <a:latin typeface="Brown Regular"/>
                <a:ea typeface="Brown Regular"/>
                <a:cs typeface="Brown Regular"/>
                <a:sym typeface="Brown Regular"/>
              </a:defRPr>
            </a:lvl2pPr>
            <a:lvl3pPr marL="0" marR="0" indent="0" algn="l" defTabSz="584200" rtl="0" latinLnBrk="0">
              <a:lnSpc>
                <a:spcPct val="150000"/>
              </a:lnSpc>
              <a:spcBef>
                <a:spcPts val="0"/>
              </a:spcBef>
              <a:spcAft>
                <a:spcPts val="0"/>
              </a:spcAft>
              <a:buClrTx/>
              <a:buSzTx/>
              <a:buFontTx/>
              <a:buNone/>
              <a:tabLst/>
              <a:defRPr sz="4800" b="0" i="0" u="none" strike="noStrike" cap="none" spc="0" baseline="0">
                <a:solidFill>
                  <a:srgbClr val="FFFFFF"/>
                </a:solidFill>
                <a:uFillTx/>
                <a:latin typeface="Brown Regular"/>
                <a:ea typeface="Brown Regular"/>
                <a:cs typeface="Brown Regular"/>
                <a:sym typeface="Brown Regular"/>
              </a:defRPr>
            </a:lvl3pPr>
            <a:lvl4pPr marL="0" marR="0" indent="0" algn="l" defTabSz="584200" rtl="0" latinLnBrk="0">
              <a:lnSpc>
                <a:spcPct val="150000"/>
              </a:lnSpc>
              <a:spcBef>
                <a:spcPts val="0"/>
              </a:spcBef>
              <a:spcAft>
                <a:spcPts val="0"/>
              </a:spcAft>
              <a:buClrTx/>
              <a:buSzTx/>
              <a:buFontTx/>
              <a:buNone/>
              <a:tabLst/>
              <a:defRPr sz="4800" b="0" i="0" u="none" strike="noStrike" cap="none" spc="0" baseline="0">
                <a:solidFill>
                  <a:srgbClr val="FFFFFF"/>
                </a:solidFill>
                <a:uFillTx/>
                <a:latin typeface="Brown Regular"/>
                <a:ea typeface="Brown Regular"/>
                <a:cs typeface="Brown Regular"/>
                <a:sym typeface="Brown Regular"/>
              </a:defRPr>
            </a:lvl4pPr>
            <a:lvl5pPr marL="0" marR="0" indent="0" algn="l" defTabSz="584200" rtl="0" latinLnBrk="0">
              <a:lnSpc>
                <a:spcPct val="150000"/>
              </a:lnSpc>
              <a:spcBef>
                <a:spcPts val="0"/>
              </a:spcBef>
              <a:spcAft>
                <a:spcPts val="0"/>
              </a:spcAft>
              <a:buClrTx/>
              <a:buSzTx/>
              <a:buFontTx/>
              <a:buNone/>
              <a:tabLst/>
              <a:defRPr sz="4800" b="0" i="0" u="none" strike="noStrike" cap="none" spc="0" baseline="0">
                <a:solidFill>
                  <a:srgbClr val="FFFFFF"/>
                </a:solidFill>
                <a:uFillTx/>
                <a:latin typeface="Brown Regular"/>
                <a:ea typeface="Brown Regular"/>
                <a:cs typeface="Brown Regular"/>
                <a:sym typeface="Brown Regular"/>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9pPr>
          </a:lstStyle>
          <a:p>
            <a:pPr algn="just"/>
            <a:r>
              <a:rPr lang="en-GB" sz="1800" b="1" spc="200" dirty="0">
                <a:solidFill>
                  <a:srgbClr val="BA9172"/>
                </a:solidFill>
                <a:effectLst/>
                <a:latin typeface="Brown Regular" panose="02000000000000000000" pitchFamily="2" charset="77"/>
                <a:ea typeface="Calibri" panose="020F0502020204030204" pitchFamily="34" charset="0"/>
                <a:cs typeface="Times New Roman" panose="02020603050405020304" pitchFamily="18" charset="0"/>
              </a:rPr>
              <a:t>SESSION 1: DISCONNECTION - WAYS OF KNOWING, SEEING AND BEING IN THE DARKNESS </a:t>
            </a:r>
          </a:p>
          <a:p>
            <a:pPr algn="just"/>
            <a:r>
              <a:rPr lang="en-GB" sz="2100" dirty="0">
                <a:solidFill>
                  <a:srgbClr val="102350"/>
                </a:solidFill>
                <a:effectLst/>
                <a:latin typeface="Brown Regular" panose="02000000000000000000" pitchFamily="2" charset="77"/>
                <a:ea typeface="Calibri" panose="020F0502020204030204" pitchFamily="34" charset="0"/>
                <a:cs typeface="Times New Roman" panose="02020603050405020304" pitchFamily="18" charset="0"/>
              </a:rPr>
              <a:t>Selected text: </a:t>
            </a:r>
            <a:r>
              <a:rPr lang="en-GB" sz="2100" dirty="0" err="1">
                <a:solidFill>
                  <a:srgbClr val="102350"/>
                </a:solidFill>
                <a:latin typeface="Brown Regular" panose="02000000000000000000" pitchFamily="2" charset="77"/>
                <a:ea typeface="Calibri" panose="020F0502020204030204" pitchFamily="34" charset="0"/>
                <a:cs typeface="Times New Roman" panose="02020603050405020304" pitchFamily="18" charset="0"/>
              </a:rPr>
              <a:t>B</a:t>
            </a:r>
            <a:r>
              <a:rPr lang="en-GB" sz="2100" dirty="0" err="1">
                <a:solidFill>
                  <a:srgbClr val="102350"/>
                </a:solidFill>
                <a:effectLst/>
                <a:latin typeface="Brown Regular" panose="02000000000000000000" pitchFamily="2" charset="77"/>
                <a:ea typeface="Calibri" panose="020F0502020204030204" pitchFamily="34" charset="0"/>
                <a:cs typeface="Times New Roman" panose="02020603050405020304" pitchFamily="18" charset="0"/>
              </a:rPr>
              <a:t>rené</a:t>
            </a:r>
            <a:r>
              <a:rPr lang="en-GB" sz="2100" dirty="0">
                <a:solidFill>
                  <a:srgbClr val="102350"/>
                </a:solidFill>
                <a:effectLst/>
                <a:latin typeface="Brown Regular" panose="02000000000000000000" pitchFamily="2" charset="77"/>
                <a:ea typeface="Calibri" panose="020F0502020204030204" pitchFamily="34" charset="0"/>
                <a:cs typeface="Times New Roman" panose="02020603050405020304" pitchFamily="18" charset="0"/>
              </a:rPr>
              <a:t> Brown, ‘Atlas of the heart’</a:t>
            </a:r>
          </a:p>
          <a:p>
            <a:pPr algn="just"/>
            <a:r>
              <a:rPr lang="en-GB" sz="1800" b="1" spc="200" dirty="0">
                <a:solidFill>
                  <a:srgbClr val="BA9172"/>
                </a:solidFill>
                <a:effectLst/>
                <a:latin typeface="Brown Regular" panose="02000000000000000000" pitchFamily="2" charset="77"/>
                <a:ea typeface="Calibri" panose="020F0502020204030204" pitchFamily="34" charset="0"/>
                <a:cs typeface="Times New Roman" panose="02020603050405020304" pitchFamily="18" charset="0"/>
              </a:rPr>
              <a:t> </a:t>
            </a:r>
          </a:p>
          <a:p>
            <a:pPr algn="just"/>
            <a:r>
              <a:rPr lang="en-GB" sz="1800" b="1" spc="200" dirty="0">
                <a:solidFill>
                  <a:srgbClr val="BA9172"/>
                </a:solidFill>
                <a:effectLst/>
                <a:latin typeface="Brown Regular" panose="02000000000000000000" pitchFamily="2" charset="77"/>
                <a:ea typeface="Calibri" panose="020F0502020204030204" pitchFamily="34" charset="0"/>
                <a:cs typeface="Times New Roman" panose="02020603050405020304" pitchFamily="18" charset="0"/>
              </a:rPr>
              <a:t>SESSION 2: FINDING RECONNECTION AFTER TRAUMATIC BEREAVEMENT.</a:t>
            </a:r>
          </a:p>
          <a:p>
            <a:pPr algn="just"/>
            <a:r>
              <a:rPr lang="en-GB" sz="2100" dirty="0">
                <a:solidFill>
                  <a:srgbClr val="102350"/>
                </a:solidFill>
                <a:effectLst/>
                <a:latin typeface="Brown Regular" panose="02000000000000000000" pitchFamily="2" charset="77"/>
                <a:ea typeface="Calibri" panose="020F0502020204030204" pitchFamily="34" charset="0"/>
                <a:cs typeface="Times New Roman" panose="02020603050405020304" pitchFamily="18" charset="0"/>
              </a:rPr>
              <a:t>Selected text: Megan Devine, ‘It’s ok that you’re not ok’</a:t>
            </a:r>
          </a:p>
          <a:p>
            <a:pPr algn="just"/>
            <a:r>
              <a:rPr lang="en-GB" sz="1800" b="1" spc="200" dirty="0">
                <a:solidFill>
                  <a:srgbClr val="BA9172"/>
                </a:solidFill>
                <a:effectLst/>
                <a:latin typeface="Brown Regular" panose="02000000000000000000" pitchFamily="2" charset="77"/>
                <a:ea typeface="Calibri" panose="020F0502020204030204" pitchFamily="34" charset="0"/>
                <a:cs typeface="Times New Roman" panose="02020603050405020304" pitchFamily="18" charset="0"/>
              </a:rPr>
              <a:t> </a:t>
            </a:r>
          </a:p>
          <a:p>
            <a:pPr algn="just"/>
            <a:r>
              <a:rPr lang="en-GB" sz="1800" b="1" spc="200" dirty="0">
                <a:solidFill>
                  <a:srgbClr val="BA9172"/>
                </a:solidFill>
                <a:effectLst/>
                <a:latin typeface="Brown Regular" panose="02000000000000000000" pitchFamily="2" charset="77"/>
                <a:ea typeface="Calibri" panose="020F0502020204030204" pitchFamily="34" charset="0"/>
                <a:cs typeface="Times New Roman" panose="02020603050405020304" pitchFamily="18" charset="0"/>
              </a:rPr>
              <a:t>SESSION 3: RECONNECTING SYSTEMS </a:t>
            </a:r>
          </a:p>
          <a:p>
            <a:pPr algn="just"/>
            <a:r>
              <a:rPr lang="en-GB" sz="2100" dirty="0">
                <a:solidFill>
                  <a:srgbClr val="102350"/>
                </a:solidFill>
                <a:effectLst/>
                <a:latin typeface="Brown Regular" panose="02000000000000000000" pitchFamily="2" charset="77"/>
                <a:ea typeface="Calibri" panose="020F0502020204030204" pitchFamily="34" charset="0"/>
                <a:cs typeface="Times New Roman" panose="02020603050405020304" pitchFamily="18" charset="0"/>
              </a:rPr>
              <a:t>Selected text: </a:t>
            </a:r>
            <a:r>
              <a:rPr lang="en-GB" sz="2100" dirty="0" err="1">
                <a:solidFill>
                  <a:srgbClr val="102350"/>
                </a:solidFill>
                <a:latin typeface="Brown Regular" panose="02000000000000000000" pitchFamily="2" charset="77"/>
                <a:ea typeface="Calibri" panose="020F0502020204030204" pitchFamily="34" charset="0"/>
                <a:cs typeface="Calibri" panose="020F0502020204030204" pitchFamily="34" charset="0"/>
              </a:rPr>
              <a:t>B</a:t>
            </a:r>
            <a:r>
              <a:rPr lang="en-GB" sz="2100" dirty="0" err="1">
                <a:solidFill>
                  <a:srgbClr val="102350"/>
                </a:solidFill>
                <a:effectLst/>
                <a:latin typeface="Brown Regular" panose="02000000000000000000" pitchFamily="2" charset="77"/>
                <a:ea typeface="Calibri" panose="020F0502020204030204" pitchFamily="34" charset="0"/>
                <a:cs typeface="Calibri" panose="020F0502020204030204" pitchFamily="34" charset="0"/>
              </a:rPr>
              <a:t>rené</a:t>
            </a:r>
            <a:r>
              <a:rPr lang="en-GB" sz="2100" dirty="0">
                <a:solidFill>
                  <a:srgbClr val="102350"/>
                </a:solidFill>
                <a:effectLst/>
                <a:latin typeface="Brown Regular" panose="02000000000000000000" pitchFamily="2" charset="77"/>
                <a:ea typeface="Calibri" panose="020F0502020204030204" pitchFamily="34" charset="0"/>
                <a:cs typeface="Calibri" panose="020F0502020204030204" pitchFamily="34" charset="0"/>
              </a:rPr>
              <a:t> Brown, ‘Dare to lead’</a:t>
            </a:r>
            <a:endParaRPr lang="en-GB" sz="2100" dirty="0">
              <a:solidFill>
                <a:srgbClr val="102350"/>
              </a:solidFill>
              <a:effectLst/>
              <a:latin typeface="Brown Regular" panose="02000000000000000000" pitchFamily="2" charset="77"/>
              <a:ea typeface="Calibri" panose="020F0502020204030204" pitchFamily="34" charset="0"/>
              <a:cs typeface="Times New Roman" panose="02020603050405020304" pitchFamily="18" charset="0"/>
            </a:endParaRPr>
          </a:p>
          <a:p>
            <a:pPr algn="just"/>
            <a:r>
              <a:rPr lang="en-GB" sz="1800" b="1" spc="200" dirty="0">
                <a:solidFill>
                  <a:srgbClr val="BA9172"/>
                </a:solidFill>
                <a:effectLst/>
                <a:latin typeface="Brown Regular" panose="02000000000000000000" pitchFamily="2" charset="77"/>
                <a:ea typeface="Calibri" panose="020F0502020204030204" pitchFamily="34" charset="0"/>
                <a:cs typeface="Calibri" panose="020F0502020204030204" pitchFamily="34" charset="0"/>
              </a:rPr>
              <a:t> </a:t>
            </a:r>
            <a:endParaRPr lang="en-GB" sz="1800" b="1" spc="200" dirty="0">
              <a:solidFill>
                <a:srgbClr val="BA9172"/>
              </a:solidFill>
              <a:effectLst/>
              <a:latin typeface="Brown Regular" panose="02000000000000000000" pitchFamily="2" charset="77"/>
              <a:ea typeface="Calibri" panose="020F0502020204030204" pitchFamily="34" charset="0"/>
              <a:cs typeface="Times New Roman" panose="02020603050405020304" pitchFamily="18" charset="0"/>
            </a:endParaRPr>
          </a:p>
          <a:p>
            <a:pPr algn="just"/>
            <a:r>
              <a:rPr lang="en-GB" sz="1800" b="1" spc="200" dirty="0">
                <a:solidFill>
                  <a:srgbClr val="BA9172"/>
                </a:solidFill>
                <a:effectLst/>
                <a:latin typeface="Brown Regular" panose="02000000000000000000" pitchFamily="2" charset="77"/>
                <a:ea typeface="Calibri" panose="020F0502020204030204" pitchFamily="34" charset="0"/>
                <a:cs typeface="Calibri" panose="020F0502020204030204" pitchFamily="34" charset="0"/>
              </a:rPr>
              <a:t>SESSION 4: </a:t>
            </a:r>
            <a:r>
              <a:rPr lang="en-GB" sz="1800" b="1" spc="200" dirty="0">
                <a:solidFill>
                  <a:srgbClr val="BA9172"/>
                </a:solidFill>
                <a:effectLst/>
                <a:latin typeface="Brown Regular" panose="02000000000000000000" pitchFamily="2" charset="77"/>
                <a:ea typeface="Calibri" panose="020F0502020204030204" pitchFamily="34" charset="0"/>
                <a:cs typeface="Times New Roman" panose="02020603050405020304" pitchFamily="18" charset="0"/>
              </a:rPr>
              <a:t>TENDING TO AND MENDING OUR BROKEN HEARTS </a:t>
            </a:r>
          </a:p>
          <a:p>
            <a:pPr algn="just"/>
            <a:r>
              <a:rPr lang="en-GB" sz="2100" dirty="0">
                <a:solidFill>
                  <a:srgbClr val="102350"/>
                </a:solidFill>
                <a:effectLst/>
                <a:latin typeface="Brown Regular" panose="02000000000000000000" pitchFamily="2" charset="77"/>
                <a:ea typeface="Calibri" panose="020F0502020204030204" pitchFamily="34" charset="0"/>
                <a:cs typeface="Times New Roman" panose="02020603050405020304" pitchFamily="18" charset="0"/>
              </a:rPr>
              <a:t>Selected text: Emily and </a:t>
            </a:r>
            <a:r>
              <a:rPr lang="en-GB" sz="2100" dirty="0">
                <a:solidFill>
                  <a:srgbClr val="102350"/>
                </a:solidFill>
                <a:latin typeface="Brown Regular" panose="02000000000000000000" pitchFamily="2" charset="77"/>
                <a:ea typeface="Calibri" panose="020F0502020204030204" pitchFamily="34" charset="0"/>
                <a:cs typeface="Times New Roman" panose="02020603050405020304" pitchFamily="18" charset="0"/>
              </a:rPr>
              <a:t>A</a:t>
            </a:r>
            <a:r>
              <a:rPr lang="en-GB" sz="2100" dirty="0">
                <a:solidFill>
                  <a:srgbClr val="102350"/>
                </a:solidFill>
                <a:effectLst/>
                <a:latin typeface="Brown Regular" panose="02000000000000000000" pitchFamily="2" charset="77"/>
                <a:ea typeface="Calibri" panose="020F0502020204030204" pitchFamily="34" charset="0"/>
                <a:cs typeface="Times New Roman" panose="02020603050405020304" pitchFamily="18" charset="0"/>
              </a:rPr>
              <a:t>melia </a:t>
            </a:r>
            <a:r>
              <a:rPr lang="en-GB" sz="2100" dirty="0" err="1">
                <a:solidFill>
                  <a:srgbClr val="102350"/>
                </a:solidFill>
                <a:latin typeface="Brown Regular" panose="02000000000000000000" pitchFamily="2" charset="77"/>
                <a:ea typeface="Calibri" panose="020F0502020204030204" pitchFamily="34" charset="0"/>
                <a:cs typeface="Times New Roman" panose="02020603050405020304" pitchFamily="18" charset="0"/>
              </a:rPr>
              <a:t>N</a:t>
            </a:r>
            <a:r>
              <a:rPr lang="en-GB" sz="2100" dirty="0" err="1">
                <a:solidFill>
                  <a:srgbClr val="102350"/>
                </a:solidFill>
                <a:effectLst/>
                <a:latin typeface="Brown Regular" panose="02000000000000000000" pitchFamily="2" charset="77"/>
                <a:ea typeface="Calibri" panose="020F0502020204030204" pitchFamily="34" charset="0"/>
                <a:cs typeface="Times New Roman" panose="02020603050405020304" pitchFamily="18" charset="0"/>
              </a:rPr>
              <a:t>agoski</a:t>
            </a:r>
            <a:r>
              <a:rPr lang="en-GB" sz="2100" dirty="0">
                <a:solidFill>
                  <a:srgbClr val="102350"/>
                </a:solidFill>
                <a:effectLst/>
                <a:latin typeface="Brown Regular" panose="02000000000000000000" pitchFamily="2" charset="77"/>
                <a:ea typeface="Calibri" panose="020F0502020204030204" pitchFamily="34" charset="0"/>
                <a:cs typeface="Times New Roman" panose="02020603050405020304" pitchFamily="18" charset="0"/>
              </a:rPr>
              <a:t>, ‘Burnout’</a:t>
            </a:r>
          </a:p>
          <a:p>
            <a:pPr algn="just"/>
            <a:r>
              <a:rPr lang="en-GB" sz="1800" b="1" spc="200" dirty="0">
                <a:solidFill>
                  <a:srgbClr val="BA9172"/>
                </a:solidFill>
                <a:effectLst/>
                <a:latin typeface="Brown Regular" panose="02000000000000000000" pitchFamily="2" charset="77"/>
                <a:ea typeface="Calibri" panose="020F0502020204030204" pitchFamily="34" charset="0"/>
                <a:cs typeface="Times New Roman" panose="02020603050405020304" pitchFamily="18" charset="0"/>
              </a:rPr>
              <a:t> </a:t>
            </a:r>
          </a:p>
          <a:p>
            <a:pPr algn="just"/>
            <a:r>
              <a:rPr lang="en-GB" sz="1800" b="1" spc="200" dirty="0">
                <a:solidFill>
                  <a:srgbClr val="BA9172"/>
                </a:solidFill>
                <a:effectLst/>
                <a:latin typeface="Brown Regular" panose="02000000000000000000" pitchFamily="2" charset="77"/>
                <a:ea typeface="Calibri" panose="020F0502020204030204" pitchFamily="34" charset="0"/>
                <a:cs typeface="Times New Roman" panose="02020603050405020304" pitchFamily="18" charset="0"/>
              </a:rPr>
              <a:t>SESSION 5: LEARNING TO RISE IN THE DARKNESS </a:t>
            </a:r>
          </a:p>
          <a:p>
            <a:pPr algn="just"/>
            <a:r>
              <a:rPr lang="en-GB" sz="2100" dirty="0">
                <a:solidFill>
                  <a:srgbClr val="102350"/>
                </a:solidFill>
                <a:effectLst/>
                <a:latin typeface="Brown Regular" panose="02000000000000000000" pitchFamily="2" charset="77"/>
                <a:ea typeface="Calibri" panose="020F0502020204030204" pitchFamily="34" charset="0"/>
                <a:cs typeface="Times New Roman" panose="02020603050405020304" pitchFamily="18" charset="0"/>
              </a:rPr>
              <a:t>Selected text:</a:t>
            </a:r>
            <a:r>
              <a:rPr lang="en-GB" sz="2100" dirty="0">
                <a:solidFill>
                  <a:srgbClr val="102350"/>
                </a:solidFill>
                <a:effectLst/>
                <a:latin typeface="Brown Regular" panose="02000000000000000000" pitchFamily="2" charset="77"/>
                <a:ea typeface="Calibri" panose="020F0502020204030204" pitchFamily="34" charset="0"/>
                <a:cs typeface="Calibri" panose="020F0502020204030204" pitchFamily="34" charset="0"/>
              </a:rPr>
              <a:t> </a:t>
            </a:r>
            <a:r>
              <a:rPr lang="en-GB" sz="2100" dirty="0" err="1">
                <a:solidFill>
                  <a:srgbClr val="102350"/>
                </a:solidFill>
                <a:latin typeface="Brown Regular" panose="02000000000000000000" pitchFamily="2" charset="77"/>
                <a:ea typeface="Calibri" panose="020F0502020204030204" pitchFamily="34" charset="0"/>
                <a:cs typeface="Calibri" panose="020F0502020204030204" pitchFamily="34" charset="0"/>
              </a:rPr>
              <a:t>B</a:t>
            </a:r>
            <a:r>
              <a:rPr lang="en-GB" sz="2100" dirty="0" err="1">
                <a:solidFill>
                  <a:srgbClr val="102350"/>
                </a:solidFill>
                <a:effectLst/>
                <a:latin typeface="Brown Regular" panose="02000000000000000000" pitchFamily="2" charset="77"/>
                <a:ea typeface="Calibri" panose="020F0502020204030204" pitchFamily="34" charset="0"/>
                <a:cs typeface="Calibri" panose="020F0502020204030204" pitchFamily="34" charset="0"/>
              </a:rPr>
              <a:t>rené</a:t>
            </a:r>
            <a:r>
              <a:rPr lang="en-GB" sz="2100" dirty="0">
                <a:solidFill>
                  <a:srgbClr val="102350"/>
                </a:solidFill>
                <a:effectLst/>
                <a:latin typeface="Brown Regular" panose="02000000000000000000" pitchFamily="2" charset="77"/>
                <a:ea typeface="Calibri" panose="020F0502020204030204" pitchFamily="34" charset="0"/>
                <a:cs typeface="Calibri" panose="020F0502020204030204" pitchFamily="34" charset="0"/>
              </a:rPr>
              <a:t> Brown, ‘Rising strong’</a:t>
            </a:r>
            <a:endParaRPr lang="en-GB" sz="2100" dirty="0">
              <a:solidFill>
                <a:srgbClr val="102350"/>
              </a:solidFill>
              <a:effectLst/>
              <a:latin typeface="Brown Regular" panose="02000000000000000000" pitchFamily="2" charset="77"/>
              <a:ea typeface="Calibri" panose="020F0502020204030204" pitchFamily="34" charset="0"/>
              <a:cs typeface="Times New Roman" panose="02020603050405020304" pitchFamily="18" charset="0"/>
            </a:endParaRPr>
          </a:p>
          <a:p>
            <a:pPr algn="just"/>
            <a:r>
              <a:rPr lang="en-GB" sz="1800" b="1" spc="200" dirty="0">
                <a:solidFill>
                  <a:srgbClr val="BA9172"/>
                </a:solidFill>
                <a:effectLst/>
                <a:latin typeface="Brown Regular" panose="02000000000000000000" pitchFamily="2" charset="77"/>
                <a:ea typeface="Calibri" panose="020F0502020204030204" pitchFamily="34" charset="0"/>
                <a:cs typeface="Calibri" panose="020F0502020204030204" pitchFamily="34" charset="0"/>
              </a:rPr>
              <a:t> </a:t>
            </a:r>
            <a:endParaRPr lang="en-GB" sz="1800" b="1" spc="200" dirty="0">
              <a:solidFill>
                <a:srgbClr val="BA9172"/>
              </a:solidFill>
              <a:effectLst/>
              <a:latin typeface="Brown Regular" panose="02000000000000000000" pitchFamily="2" charset="77"/>
              <a:ea typeface="Calibri" panose="020F0502020204030204" pitchFamily="34" charset="0"/>
              <a:cs typeface="Times New Roman" panose="02020603050405020304" pitchFamily="18" charset="0"/>
            </a:endParaRPr>
          </a:p>
          <a:p>
            <a:pPr algn="just"/>
            <a:r>
              <a:rPr lang="en-GB" sz="1800" b="1" spc="200" dirty="0">
                <a:solidFill>
                  <a:srgbClr val="BA9172"/>
                </a:solidFill>
                <a:effectLst/>
                <a:latin typeface="Brown Regular" panose="02000000000000000000" pitchFamily="2" charset="77"/>
                <a:ea typeface="Calibri" panose="020F0502020204030204" pitchFamily="34" charset="0"/>
                <a:cs typeface="Calibri" panose="020F0502020204030204" pitchFamily="34" charset="0"/>
              </a:rPr>
              <a:t>SESSION 6: </a:t>
            </a:r>
            <a:r>
              <a:rPr lang="en-GB" sz="1800" b="1" spc="200" dirty="0">
                <a:solidFill>
                  <a:srgbClr val="BA9172"/>
                </a:solidFill>
                <a:effectLst/>
                <a:latin typeface="Brown Regular" panose="02000000000000000000" pitchFamily="2" charset="77"/>
                <a:ea typeface="Calibri" panose="020F0502020204030204" pitchFamily="34" charset="0"/>
                <a:cs typeface="Times New Roman" panose="02020603050405020304" pitchFamily="18" charset="0"/>
              </a:rPr>
              <a:t>BEYOND RECONNECTION</a:t>
            </a:r>
          </a:p>
          <a:p>
            <a:pPr algn="just"/>
            <a:r>
              <a:rPr lang="en-GB" sz="2100" dirty="0">
                <a:solidFill>
                  <a:srgbClr val="102350"/>
                </a:solidFill>
                <a:effectLst/>
                <a:latin typeface="Brown Regular" panose="02000000000000000000" pitchFamily="2" charset="77"/>
                <a:ea typeface="Calibri" panose="020F0502020204030204" pitchFamily="34" charset="0"/>
                <a:cs typeface="Times New Roman" panose="02020603050405020304" pitchFamily="18" charset="0"/>
              </a:rPr>
              <a:t>Selected text: </a:t>
            </a:r>
            <a:r>
              <a:rPr lang="en-GB" sz="2100" dirty="0" err="1">
                <a:solidFill>
                  <a:srgbClr val="102350"/>
                </a:solidFill>
                <a:effectLst/>
                <a:latin typeface="Brown Regular" panose="02000000000000000000" pitchFamily="2" charset="77"/>
                <a:ea typeface="Calibri" panose="020F0502020204030204" pitchFamily="34" charset="0"/>
                <a:cs typeface="Times New Roman" panose="02020603050405020304" pitchFamily="18" charset="0"/>
              </a:rPr>
              <a:t>Tarana</a:t>
            </a:r>
            <a:r>
              <a:rPr lang="en-GB" sz="2100" dirty="0">
                <a:solidFill>
                  <a:srgbClr val="102350"/>
                </a:solidFill>
                <a:effectLst/>
                <a:latin typeface="Brown Regular" panose="02000000000000000000" pitchFamily="2" charset="77"/>
                <a:ea typeface="Calibri" panose="020F0502020204030204" pitchFamily="34" charset="0"/>
                <a:cs typeface="Times New Roman" panose="02020603050405020304" pitchFamily="18" charset="0"/>
              </a:rPr>
              <a:t> Burke and </a:t>
            </a:r>
            <a:r>
              <a:rPr lang="en-GB" sz="2100" dirty="0" err="1">
                <a:solidFill>
                  <a:srgbClr val="102350"/>
                </a:solidFill>
                <a:latin typeface="Brown Regular" panose="02000000000000000000" pitchFamily="2" charset="77"/>
                <a:ea typeface="Calibri" panose="020F0502020204030204" pitchFamily="34" charset="0"/>
                <a:cs typeface="Calibri" panose="020F0502020204030204" pitchFamily="34" charset="0"/>
              </a:rPr>
              <a:t>B</a:t>
            </a:r>
            <a:r>
              <a:rPr lang="en-GB" sz="2100" dirty="0" err="1">
                <a:solidFill>
                  <a:srgbClr val="102350"/>
                </a:solidFill>
                <a:effectLst/>
                <a:latin typeface="Brown Regular" panose="02000000000000000000" pitchFamily="2" charset="77"/>
                <a:ea typeface="Calibri" panose="020F0502020204030204" pitchFamily="34" charset="0"/>
                <a:cs typeface="Calibri" panose="020F0502020204030204" pitchFamily="34" charset="0"/>
              </a:rPr>
              <a:t>rené</a:t>
            </a:r>
            <a:r>
              <a:rPr lang="en-GB" sz="2100" dirty="0">
                <a:solidFill>
                  <a:srgbClr val="102350"/>
                </a:solidFill>
                <a:effectLst/>
                <a:latin typeface="Brown Regular" panose="02000000000000000000" pitchFamily="2" charset="77"/>
                <a:ea typeface="Calibri" panose="020F0502020204030204" pitchFamily="34" charset="0"/>
                <a:cs typeface="Calibri" panose="020F0502020204030204" pitchFamily="34" charset="0"/>
              </a:rPr>
              <a:t> Brown, ‘You are your best thing’</a:t>
            </a:r>
            <a:endParaRPr lang="en-GB" sz="2100" dirty="0">
              <a:solidFill>
                <a:srgbClr val="102350"/>
              </a:solidFill>
              <a:effectLst/>
              <a:latin typeface="Brown Regular" panose="02000000000000000000" pitchFamily="2" charset="77"/>
              <a:ea typeface="Calibri" panose="020F0502020204030204" pitchFamily="34" charset="0"/>
              <a:cs typeface="Times New Roman" panose="02020603050405020304" pitchFamily="18" charset="0"/>
            </a:endParaRPr>
          </a:p>
          <a:p>
            <a:pPr hangingPunct="1">
              <a:lnSpc>
                <a:spcPct val="200000"/>
              </a:lnSpc>
            </a:pPr>
            <a:endParaRPr lang="en-GB" sz="1400" b="1" spc="600" dirty="0">
              <a:solidFill>
                <a:srgbClr val="BA9172"/>
              </a:solidFill>
              <a:latin typeface="Brown Regular" panose="02000000000000000000" pitchFamily="2" charset="77"/>
            </a:endParaRPr>
          </a:p>
          <a:p>
            <a:pPr hangingPunct="1">
              <a:lnSpc>
                <a:spcPct val="200000"/>
              </a:lnSpc>
            </a:pPr>
            <a:endParaRPr lang="en-GB" sz="1800" b="1" spc="600" dirty="0">
              <a:solidFill>
                <a:srgbClr val="BA9172"/>
              </a:solidFill>
              <a:latin typeface="Century Gothic" panose="020B0502020202020204" pitchFamily="34" charset="0"/>
            </a:endParaRPr>
          </a:p>
          <a:p>
            <a:pPr hangingPunct="1">
              <a:lnSpc>
                <a:spcPct val="200000"/>
              </a:lnSpc>
            </a:pPr>
            <a:endParaRPr lang="en-GB" sz="1800" b="1" spc="600" dirty="0">
              <a:solidFill>
                <a:srgbClr val="BA9172"/>
              </a:solidFill>
              <a:latin typeface="Century Gothic" panose="020B0502020202020204" pitchFamily="34" charset="0"/>
            </a:endParaRPr>
          </a:p>
          <a:p>
            <a:pPr hangingPunct="1">
              <a:lnSpc>
                <a:spcPct val="200000"/>
              </a:lnSpc>
            </a:pPr>
            <a:endParaRPr lang="en-GB" sz="1800" b="1" spc="600" dirty="0">
              <a:solidFill>
                <a:srgbClr val="BA9172"/>
              </a:solidFill>
              <a:latin typeface="Century Gothic" panose="020B0502020202020204" pitchFamily="34" charset="0"/>
            </a:endParaRPr>
          </a:p>
          <a:p>
            <a:pPr hangingPunct="1">
              <a:lnSpc>
                <a:spcPct val="200000"/>
              </a:lnSpc>
            </a:pPr>
            <a:endParaRPr lang="en-GB" sz="1800" dirty="0">
              <a:latin typeface="Century Gothic" panose="020B0502020202020204" pitchFamily="34" charset="0"/>
            </a:endParaRPr>
          </a:p>
          <a:p>
            <a:pPr hangingPunct="1"/>
            <a:endParaRPr lang="en-GB" sz="8600" dirty="0">
              <a:latin typeface="Century Gothic" panose="020B0502020202020204" pitchFamily="34" charset="0"/>
            </a:endParaRPr>
          </a:p>
        </p:txBody>
      </p:sp>
    </p:spTree>
  </p:cSld>
  <p:clrMapOvr>
    <a:masterClrMapping/>
  </p:clrMapOvr>
  <p:transition spd="med" advTm="3777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87AD9ED6-206B-4740-9CB1-6225B48379B1}"/>
              </a:ext>
            </a:extLst>
          </p:cNvPr>
          <p:cNvPicPr>
            <a:picLocks noChangeAspect="1"/>
          </p:cNvPicPr>
          <p:nvPr/>
        </p:nvPicPr>
        <p:blipFill rotWithShape="1">
          <a:blip r:embed="rId2"/>
          <a:srcRect r="9334" b="1"/>
          <a:stretch/>
        </p:blipFill>
        <p:spPr>
          <a:xfrm>
            <a:off x="20" y="10"/>
            <a:ext cx="13004780" cy="9753590"/>
          </a:xfrm>
          <a:prstGeom prst="rect">
            <a:avLst/>
          </a:prstGeom>
          <a:noFill/>
          <a:extLst>
            <a:ext uri="{C572A759-6A51-4108-AA02-DFA0A04FC94B}">
              <ma14:wrappingTextBoxFlag xmlns="" xmlns:ma14="http://schemas.microsoft.com/office/mac/drawingml/2011/main" val="1"/>
            </a:ext>
          </a:extLst>
        </p:spPr>
      </p:pic>
    </p:spTree>
    <p:extLst>
      <p:ext uri="{BB962C8B-B14F-4D97-AF65-F5344CB8AC3E}">
        <p14:creationId xmlns:p14="http://schemas.microsoft.com/office/powerpoint/2010/main" val="2081373720"/>
      </p:ext>
    </p:extLst>
  </p:cSld>
  <p:clrMapOvr>
    <a:masterClrMapping/>
  </p:clrMapOvr>
  <p:transition spd="med"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1935648" y="578355"/>
            <a:ext cx="9133503" cy="618891"/>
          </a:xfrm>
        </p:spPr>
        <p:txBody>
          <a:bodyPr anchor="b">
            <a:noAutofit/>
          </a:bodyPr>
          <a:lstStyle/>
          <a:p>
            <a:pPr>
              <a:lnSpc>
                <a:spcPct val="120000"/>
              </a:lnSpc>
            </a:pPr>
            <a:r>
              <a:rPr lang="en-US" sz="3200" dirty="0">
                <a:latin typeface="Brown Light" panose="02000000000000000000" pitchFamily="2" charset="77"/>
                <a:cs typeface="Arial" panose="020B0604020202020204" pitchFamily="34" charset="0"/>
              </a:rPr>
              <a:t>Commitment and courage</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2339975" y="2443163"/>
            <a:ext cx="8324850" cy="5098779"/>
          </a:xfrm>
        </p:spPr>
        <p:txBody>
          <a:bodyPr anchor="t">
            <a:normAutofit/>
          </a:bodyPr>
          <a:lstStyle/>
          <a:p>
            <a:pPr marL="0" indent="0" algn="ctr">
              <a:buNone/>
            </a:pPr>
            <a:r>
              <a:rPr lang="en-GB" sz="1800" i="1" dirty="0">
                <a:solidFill>
                  <a:srgbClr val="BA9172"/>
                </a:solidFill>
                <a:latin typeface="Cavolini" panose="03000502040302020204" pitchFamily="66" charset="0"/>
                <a:ea typeface="Calibri" panose="020F0502020204030204" pitchFamily="34" charset="0"/>
                <a:cs typeface="Cavolini" panose="03000502040302020204" pitchFamily="66" charset="0"/>
              </a:rPr>
              <a:t>‘Vulnerability is not weakness; it’s our greatest measure of courage.’</a:t>
            </a:r>
          </a:p>
          <a:p>
            <a:pPr marL="0" indent="0" algn="ctr">
              <a:buNone/>
            </a:pPr>
            <a:r>
              <a:rPr lang="en-GB" sz="1800" i="1" dirty="0">
                <a:solidFill>
                  <a:srgbClr val="BA9172"/>
                </a:solidFill>
                <a:latin typeface="Cavolini" panose="03000502040302020204" pitchFamily="66" charset="0"/>
                <a:ea typeface="Calibri" panose="020F0502020204030204" pitchFamily="34" charset="0"/>
                <a:cs typeface="Cavolini" panose="03000502040302020204" pitchFamily="66" charset="0"/>
              </a:rPr>
              <a:t>‘There is no courage without vulnerability’</a:t>
            </a:r>
          </a:p>
          <a:p>
            <a:pPr algn="just"/>
            <a:endParaRPr lang="en-GB" sz="1991" dirty="0">
              <a:solidFill>
                <a:srgbClr val="102350"/>
              </a:solidFill>
              <a:latin typeface="Brown Light" panose="02000000000000000000" pitchFamily="2" charset="77"/>
              <a:ea typeface="Calibri" panose="020F0502020204030204" pitchFamily="34" charset="0"/>
            </a:endParaRPr>
          </a:p>
          <a:p>
            <a:pPr marL="0" indent="0" algn="ctr">
              <a:buNone/>
            </a:pPr>
            <a:r>
              <a:rPr lang="en-GB" sz="1600" dirty="0" err="1">
                <a:solidFill>
                  <a:srgbClr val="102350"/>
                </a:solidFill>
                <a:latin typeface="Brown Light" panose="02000000000000000000" pitchFamily="2" charset="77"/>
                <a:ea typeface="Calibri" panose="020F0502020204030204" pitchFamily="34" charset="0"/>
              </a:rPr>
              <a:t>Brené</a:t>
            </a:r>
            <a:r>
              <a:rPr lang="en-GB" sz="1600" dirty="0">
                <a:solidFill>
                  <a:srgbClr val="102350"/>
                </a:solidFill>
                <a:latin typeface="Brown Light" panose="02000000000000000000" pitchFamily="2" charset="77"/>
                <a:ea typeface="Calibri" panose="020F0502020204030204" pitchFamily="34" charset="0"/>
              </a:rPr>
              <a:t> Brown (2021) p.14 ‘Atlas of the Heart’</a:t>
            </a:r>
          </a:p>
          <a:p>
            <a:pPr>
              <a:lnSpc>
                <a:spcPct val="120000"/>
              </a:lnSpc>
              <a:buSzPct val="100000"/>
            </a:pPr>
            <a:endParaRPr lang="en-GB" sz="2099"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3060871099"/>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DF3"/>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894080" y="1042988"/>
            <a:ext cx="11216640" cy="6769646"/>
          </a:xfrm>
        </p:spPr>
        <p:txBody>
          <a:bodyPr anchor="t">
            <a:normAutofit fontScale="55000" lnSpcReduction="20000"/>
          </a:bodyPr>
          <a:lstStyle/>
          <a:p>
            <a:pPr>
              <a:buSzPct val="100000"/>
            </a:pPr>
            <a:endParaRPr lang="en-GB" sz="8800" dirty="0">
              <a:solidFill>
                <a:srgbClr val="102350"/>
              </a:solidFill>
              <a:latin typeface="Brown Light" panose="02000000000000000000" pitchFamily="2" charset="77"/>
              <a:ea typeface="Calibri" panose="020F0502020204030204" pitchFamily="34" charset="0"/>
              <a:cs typeface="Calibri" panose="020F0502020204030204" pitchFamily="34" charset="0"/>
            </a:endParaRPr>
          </a:p>
          <a:p>
            <a:pPr>
              <a:buSzPct val="100000"/>
            </a:pPr>
            <a:endParaRPr lang="en-GB" sz="8800" dirty="0">
              <a:solidFill>
                <a:srgbClr val="102350"/>
              </a:solidFill>
              <a:latin typeface="Brown Light" panose="02000000000000000000" pitchFamily="2" charset="77"/>
              <a:ea typeface="Calibri" panose="020F0502020204030204" pitchFamily="34" charset="0"/>
              <a:cs typeface="Calibri" panose="020F0502020204030204" pitchFamily="34" charset="0"/>
            </a:endParaRPr>
          </a:p>
          <a:p>
            <a:pPr marL="0" indent="0" algn="ctr">
              <a:buSzPct val="100000"/>
              <a:buNone/>
            </a:pPr>
            <a:r>
              <a:rPr lang="en-GB" sz="7300" dirty="0">
                <a:solidFill>
                  <a:srgbClr val="102350"/>
                </a:solidFill>
                <a:latin typeface="Ink Free" panose="03080402000500000000" pitchFamily="66" charset="0"/>
                <a:ea typeface="Calibri" panose="020F0502020204030204" pitchFamily="34" charset="0"/>
                <a:cs typeface="Calibri" panose="020F0502020204030204" pitchFamily="34" charset="0"/>
              </a:rPr>
              <a:t>“What is the bravest thing you’ve ever said?”. </a:t>
            </a:r>
          </a:p>
          <a:p>
            <a:pPr marL="0" indent="0" algn="ctr">
              <a:buSzPct val="100000"/>
              <a:buNone/>
            </a:pPr>
            <a:r>
              <a:rPr lang="en-GB" sz="7300" dirty="0">
                <a:solidFill>
                  <a:srgbClr val="102350"/>
                </a:solidFill>
                <a:latin typeface="Ink Free" panose="03080402000500000000" pitchFamily="66" charset="0"/>
                <a:ea typeface="Calibri" panose="020F0502020204030204" pitchFamily="34" charset="0"/>
                <a:cs typeface="Calibri" panose="020F0502020204030204" pitchFamily="34" charset="0"/>
              </a:rPr>
              <a:t>“Help” </a:t>
            </a:r>
            <a:r>
              <a:rPr lang="en-GB" sz="5000" dirty="0">
                <a:solidFill>
                  <a:srgbClr val="102350"/>
                </a:solidFill>
                <a:latin typeface="Brown Light" panose="02000000000000000000" pitchFamily="2" charset="77"/>
                <a:ea typeface="Calibri" panose="020F0502020204030204" pitchFamily="34" charset="0"/>
                <a:cs typeface="Calibri" panose="020F0502020204030204" pitchFamily="34" charset="0"/>
              </a:rPr>
              <a:t>said the horse.</a:t>
            </a:r>
          </a:p>
          <a:p>
            <a:pPr marL="0" indent="0">
              <a:buSzPct val="100000"/>
              <a:buNone/>
            </a:pPr>
            <a:endParaRPr lang="en-GB" sz="2418" dirty="0">
              <a:solidFill>
                <a:srgbClr val="102350"/>
              </a:solidFill>
              <a:latin typeface="Brown Light" panose="02000000000000000000" pitchFamily="2" charset="77"/>
              <a:ea typeface="Calibri" panose="020F0502020204030204" pitchFamily="34" charset="0"/>
              <a:cs typeface="Calibri" panose="020F0502020204030204" pitchFamily="34" charset="0"/>
            </a:endParaRPr>
          </a:p>
          <a:p>
            <a:pPr>
              <a:buSzPct val="100000"/>
            </a:pPr>
            <a:endParaRPr lang="en-GB" sz="2418" dirty="0">
              <a:solidFill>
                <a:srgbClr val="102350"/>
              </a:solidFill>
              <a:latin typeface="Brown Light" panose="02000000000000000000" pitchFamily="2" charset="77"/>
              <a:ea typeface="Calibri" panose="020F0502020204030204" pitchFamily="34" charset="0"/>
              <a:cs typeface="Calibri" panose="020F0502020204030204" pitchFamily="34" charset="0"/>
            </a:endParaRPr>
          </a:p>
          <a:p>
            <a:pPr marL="0" indent="0" algn="ctr">
              <a:buSzPct val="100000"/>
              <a:buNone/>
            </a:pPr>
            <a:r>
              <a:rPr lang="en-GB" sz="3500" dirty="0">
                <a:solidFill>
                  <a:srgbClr val="102350"/>
                </a:solidFill>
                <a:latin typeface="Brown Light" panose="02000000000000000000" pitchFamily="2" charset="77"/>
                <a:ea typeface="Calibri" panose="020F0502020204030204" pitchFamily="34" charset="0"/>
              </a:rPr>
              <a:t>Charlie </a:t>
            </a:r>
            <a:r>
              <a:rPr lang="en-GB" sz="3500" dirty="0" err="1">
                <a:solidFill>
                  <a:srgbClr val="102350"/>
                </a:solidFill>
                <a:latin typeface="Brown Light" panose="02000000000000000000" pitchFamily="2" charset="77"/>
                <a:ea typeface="Calibri" panose="020F0502020204030204" pitchFamily="34" charset="0"/>
              </a:rPr>
              <a:t>Mackesy</a:t>
            </a:r>
            <a:r>
              <a:rPr lang="en-GB" sz="3500" dirty="0">
                <a:solidFill>
                  <a:srgbClr val="102350"/>
                </a:solidFill>
                <a:latin typeface="Brown Light" panose="02000000000000000000" pitchFamily="2" charset="77"/>
                <a:ea typeface="Calibri" panose="020F0502020204030204" pitchFamily="34" charset="0"/>
              </a:rPr>
              <a:t> (2014) The boy, the mole, the fox and the horse</a:t>
            </a:r>
          </a:p>
          <a:p>
            <a:pPr algn="ctr">
              <a:buSzPct val="100000"/>
            </a:pPr>
            <a:endParaRPr lang="en-GB" sz="3500" dirty="0">
              <a:latin typeface="Brown Light" panose="02000000000000000000" pitchFamily="2" charset="77"/>
              <a:ea typeface="Calibri" panose="020F0502020204030204" pitchFamily="34" charset="0"/>
              <a:cs typeface="Times New Roman" panose="02020603050405020304" pitchFamily="18" charset="0"/>
            </a:endParaRPr>
          </a:p>
          <a:p>
            <a:pPr>
              <a:buSzPct val="100000"/>
            </a:pPr>
            <a:endParaRPr lang="en-GB" sz="2418" dirty="0">
              <a:latin typeface="Century Gothic" panose="020B0502020202020204" pitchFamily="34" charset="0"/>
            </a:endParaRPr>
          </a:p>
        </p:txBody>
      </p:sp>
    </p:spTree>
    <p:extLst>
      <p:ext uri="{BB962C8B-B14F-4D97-AF65-F5344CB8AC3E}">
        <p14:creationId xmlns:p14="http://schemas.microsoft.com/office/powerpoint/2010/main" val="1121092145"/>
      </p:ext>
    </p:extLst>
  </p:cSld>
  <p:clrMapOvr>
    <a:masterClrMapping/>
  </p:clrMapOvr>
  <p:transition spd="med" advClick="0"/>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0235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300163"/>
            <a:ext cx="11099800" cy="7586662"/>
          </a:xfrm>
        </p:spPr>
        <p:txBody>
          <a:bodyPr anchor="t">
            <a:normAutofit/>
          </a:bodyPr>
          <a:lstStyle/>
          <a:p>
            <a:pPr marL="0" indent="0" algn="ctr">
              <a:lnSpc>
                <a:spcPct val="120000"/>
              </a:lnSpc>
              <a:spcBef>
                <a:spcPts val="0"/>
              </a:spcBef>
              <a:buSzPct val="100000"/>
              <a:buNone/>
            </a:pPr>
            <a:br>
              <a:rPr lang="en-GB" sz="2000" dirty="0">
                <a:solidFill>
                  <a:srgbClr val="BA9172"/>
                </a:solidFill>
                <a:latin typeface="Bradley Hand" pitchFamily="2" charset="77"/>
                <a:ea typeface="Calibri" panose="020F0502020204030204" pitchFamily="34" charset="0"/>
                <a:cs typeface="Times New Roman" panose="02020603050405020304" pitchFamily="18" charset="0"/>
              </a:rPr>
            </a:br>
            <a:endParaRPr lang="en-GB" sz="2400" dirty="0">
              <a:solidFill>
                <a:srgbClr val="BA9172"/>
              </a:solidFill>
              <a:latin typeface="Brown Light" panose="02000000000000000000" pitchFamily="2" charset="77"/>
              <a:ea typeface="Calibri" panose="020F0502020204030204" pitchFamily="34" charset="0"/>
              <a:cs typeface="Calibri" panose="020F0502020204030204" pitchFamily="34" charset="0"/>
            </a:endParaRPr>
          </a:p>
          <a:p>
            <a:pPr marL="0" indent="0" algn="ctr">
              <a:lnSpc>
                <a:spcPct val="120000"/>
              </a:lnSpc>
              <a:spcBef>
                <a:spcPts val="0"/>
              </a:spcBef>
              <a:buSzPct val="100000"/>
              <a:buNone/>
            </a:pPr>
            <a:endParaRPr lang="en-GB" sz="24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gn="ctr">
              <a:lnSpc>
                <a:spcPct val="140000"/>
              </a:lnSpc>
              <a:spcBef>
                <a:spcPts val="0"/>
              </a:spcBef>
              <a:buSzPct val="100000"/>
              <a:buNone/>
            </a:pPr>
            <a:endParaRPr lang="en-GB" sz="3600" dirty="0">
              <a:solidFill>
                <a:schemeClr val="tx1"/>
              </a:solidFill>
              <a:effectLst/>
              <a:latin typeface="Bradley Hand" pitchFamily="2" charset="77"/>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3C8929F-8703-3B40-5D53-550B3F5F3317}"/>
              </a:ext>
            </a:extLst>
          </p:cNvPr>
          <p:cNvSpPr txBox="1"/>
          <p:nvPr/>
        </p:nvSpPr>
        <p:spPr>
          <a:xfrm>
            <a:off x="952500" y="1600200"/>
            <a:ext cx="10606088" cy="65556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3000" dirty="0">
                <a:solidFill>
                  <a:srgbClr val="BA9172"/>
                </a:solidFill>
                <a:latin typeface="Bradley Hand" pitchFamily="2" charset="77"/>
              </a:rPr>
              <a:t>In </a:t>
            </a:r>
            <a:r>
              <a:rPr lang="en-GB" sz="4000" dirty="0">
                <a:solidFill>
                  <a:schemeClr val="tx1"/>
                </a:solidFill>
                <a:latin typeface="Bradley Hand" pitchFamily="2" charset="77"/>
              </a:rPr>
              <a:t>trauma informed practice</a:t>
            </a:r>
            <a:r>
              <a:rPr lang="en-GB" sz="3000" dirty="0">
                <a:solidFill>
                  <a:srgbClr val="BA9172"/>
                </a:solidFill>
                <a:latin typeface="Bradley Hand" pitchFamily="2" charset="77"/>
              </a:rPr>
              <a:t> there can be no formula for reconnection, only a collection of the most intrinsic qualities of </a:t>
            </a:r>
            <a:r>
              <a:rPr lang="en-GB" sz="4000" dirty="0">
                <a:solidFill>
                  <a:schemeClr val="tx1"/>
                </a:solidFill>
                <a:latin typeface="Bradley Hand" pitchFamily="2" charset="77"/>
              </a:rPr>
              <a:t>what it means to be human</a:t>
            </a:r>
            <a:r>
              <a:rPr lang="en-GB" sz="3000" dirty="0">
                <a:solidFill>
                  <a:srgbClr val="BA9172"/>
                </a:solidFill>
                <a:latin typeface="Bradley Hand" pitchFamily="2" charset="77"/>
              </a:rPr>
              <a:t>. The path from disconnection to reconnection will look different for everyone and no two journeys will ever be the same. We are not the guide who knows the way but the companion who joins them to work it out. This needs our kindness and warmth, compassion and empathy, our commitment and creativity, courage and humility. Above all though, </a:t>
            </a:r>
            <a:r>
              <a:rPr lang="en-GB" sz="4000" dirty="0">
                <a:solidFill>
                  <a:schemeClr val="tx1"/>
                </a:solidFill>
                <a:latin typeface="Bradley Hand" pitchFamily="2" charset="77"/>
              </a:rPr>
              <a:t>it requires our acceptance of both ourselves and who we find there.</a:t>
            </a:r>
            <a:br>
              <a:rPr lang="en-GB" sz="4000" dirty="0">
                <a:solidFill>
                  <a:schemeClr val="tx1"/>
                </a:solidFill>
                <a:latin typeface="Bradley Hand" pitchFamily="2" charset="77"/>
                <a:ea typeface="Calibri" panose="020F0502020204030204" pitchFamily="34" charset="0"/>
                <a:cs typeface="Times New Roman" panose="02020603050405020304" pitchFamily="18" charset="0"/>
              </a:rPr>
            </a:br>
            <a:endParaRPr lang="en-US" sz="4000" dirty="0">
              <a:solidFill>
                <a:schemeClr val="tx1"/>
              </a:solidFill>
            </a:endParaRPr>
          </a:p>
        </p:txBody>
      </p:sp>
    </p:spTree>
    <p:extLst>
      <p:ext uri="{BB962C8B-B14F-4D97-AF65-F5344CB8AC3E}">
        <p14:creationId xmlns:p14="http://schemas.microsoft.com/office/powerpoint/2010/main" val="2342906346"/>
      </p:ext>
    </p:extLst>
  </p:cSld>
  <p:clrMapOvr>
    <a:masterClrMapping/>
  </p:clrMapOvr>
  <p:transition spd="med" advTm="43669"/>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868863" y="494674"/>
            <a:ext cx="10875462" cy="742949"/>
          </a:xfrm>
        </p:spPr>
        <p:txBody>
          <a:bodyPr anchor="b">
            <a:noAutofit/>
          </a:bodyPr>
          <a:lstStyle/>
          <a:p>
            <a:pPr>
              <a:lnSpc>
                <a:spcPct val="120000"/>
              </a:lnSpc>
            </a:pPr>
            <a:r>
              <a:rPr lang="en-US" sz="3200" dirty="0">
                <a:latin typeface="Brown Light" panose="02000000000000000000" pitchFamily="2" charset="77"/>
                <a:cs typeface="Arial" panose="020B0604020202020204" pitchFamily="34" charset="0"/>
              </a:rPr>
              <a:t>Near Enemies of a trauma informed approach</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1388759" y="1779233"/>
            <a:ext cx="10227281" cy="6720189"/>
          </a:xfrm>
        </p:spPr>
        <p:txBody>
          <a:bodyPr anchor="t">
            <a:normAutofit fontScale="70000" lnSpcReduction="20000"/>
          </a:bodyPr>
          <a:lstStyle/>
          <a:p>
            <a:pPr marL="0" indent="0">
              <a:lnSpc>
                <a:spcPct val="140000"/>
              </a:lnSpc>
              <a:spcBef>
                <a:spcPts val="0"/>
              </a:spcBef>
              <a:buNone/>
            </a:pPr>
            <a:r>
              <a:rPr lang="en-GB" sz="2800" dirty="0">
                <a:solidFill>
                  <a:srgbClr val="102350"/>
                </a:solidFill>
                <a:latin typeface="Brown Light" panose="02000000000000000000" pitchFamily="2" charset="77"/>
                <a:ea typeface="Calibri" panose="020F0502020204030204" pitchFamily="34" charset="0"/>
              </a:rPr>
              <a:t>Behaviours and actions which masquerade as forms of connection but in fact ‘undermine’ and create disconnection instead. For example:</a:t>
            </a:r>
          </a:p>
          <a:p>
            <a:pPr marL="0" indent="0">
              <a:lnSpc>
                <a:spcPct val="140000"/>
              </a:lnSpc>
              <a:spcBef>
                <a:spcPts val="0"/>
              </a:spcBef>
              <a:buNone/>
            </a:pPr>
            <a:endParaRPr lang="en-GB" sz="2800" dirty="0">
              <a:solidFill>
                <a:srgbClr val="102350"/>
              </a:solidFill>
              <a:latin typeface="Brown Light" panose="02000000000000000000" pitchFamily="2" charset="77"/>
              <a:ea typeface="Calibri" panose="020F0502020204030204" pitchFamily="34" charset="0"/>
            </a:endParaRPr>
          </a:p>
          <a:p>
            <a:pPr>
              <a:lnSpc>
                <a:spcPct val="140000"/>
              </a:lnSpc>
              <a:spcBef>
                <a:spcPts val="0"/>
              </a:spcBef>
              <a:buFont typeface="Arial" panose="020B0604020202020204" pitchFamily="34" charset="0"/>
              <a:buChar char="•"/>
            </a:pPr>
            <a:r>
              <a:rPr lang="en-GB" sz="2800" dirty="0">
                <a:solidFill>
                  <a:srgbClr val="102350"/>
                </a:solidFill>
                <a:latin typeface="Brown Light" panose="02000000000000000000" pitchFamily="2" charset="77"/>
                <a:ea typeface="Calibri" panose="020F0502020204030204" pitchFamily="34" charset="0"/>
              </a:rPr>
              <a:t>Pity and sympathy</a:t>
            </a:r>
          </a:p>
          <a:p>
            <a:pPr marL="0" indent="0">
              <a:lnSpc>
                <a:spcPct val="140000"/>
              </a:lnSpc>
              <a:spcBef>
                <a:spcPts val="0"/>
              </a:spcBef>
              <a:buNone/>
            </a:pPr>
            <a:r>
              <a:rPr lang="en-GB" sz="2800" dirty="0">
                <a:solidFill>
                  <a:srgbClr val="102350"/>
                </a:solidFill>
                <a:latin typeface="Brown Light" panose="02000000000000000000" pitchFamily="2" charset="77"/>
                <a:ea typeface="Calibri" panose="020F0502020204030204" pitchFamily="34" charset="0"/>
              </a:rPr>
              <a:t>Often delivered at a safe distance creating isolation rather than unity. According to Atlas of the Heart, ‘pity’ in particular comprises of 4 elements which disconnect rather than reconnect (p.120):</a:t>
            </a:r>
          </a:p>
          <a:p>
            <a:pPr>
              <a:lnSpc>
                <a:spcPct val="140000"/>
              </a:lnSpc>
              <a:spcBef>
                <a:spcPts val="0"/>
              </a:spcBef>
              <a:buSzPct val="100000"/>
              <a:buFont typeface="System Font Regular"/>
              <a:buChar char="-"/>
            </a:pPr>
            <a:r>
              <a:rPr lang="en-GB" sz="2800" dirty="0">
                <a:solidFill>
                  <a:srgbClr val="102350"/>
                </a:solidFill>
                <a:latin typeface="Brown Light" panose="02000000000000000000" pitchFamily="2" charset="77"/>
                <a:ea typeface="Calibri" panose="020F0502020204030204" pitchFamily="34" charset="0"/>
              </a:rPr>
              <a:t>The suffering person is inferior.</a:t>
            </a:r>
          </a:p>
          <a:p>
            <a:pPr>
              <a:lnSpc>
                <a:spcPct val="140000"/>
              </a:lnSpc>
              <a:spcBef>
                <a:spcPts val="0"/>
              </a:spcBef>
              <a:buSzPct val="100000"/>
              <a:buFont typeface="System Font Regular"/>
              <a:buChar char="-"/>
            </a:pPr>
            <a:r>
              <a:rPr lang="en-GB" sz="2800" dirty="0">
                <a:solidFill>
                  <a:srgbClr val="102350"/>
                </a:solidFill>
                <a:latin typeface="Brown Light" panose="02000000000000000000" pitchFamily="2" charset="77"/>
                <a:ea typeface="Calibri" panose="020F0502020204030204" pitchFamily="34" charset="0"/>
              </a:rPr>
              <a:t>A passive and self-focused reaction that does not include providing help.</a:t>
            </a:r>
          </a:p>
          <a:p>
            <a:pPr>
              <a:lnSpc>
                <a:spcPct val="140000"/>
              </a:lnSpc>
              <a:spcBef>
                <a:spcPts val="0"/>
              </a:spcBef>
              <a:buSzPct val="100000"/>
              <a:buFont typeface="System Font Regular"/>
              <a:buChar char="-"/>
            </a:pPr>
            <a:r>
              <a:rPr lang="en-GB" sz="2800" dirty="0">
                <a:solidFill>
                  <a:srgbClr val="102350"/>
                </a:solidFill>
                <a:latin typeface="Brown Light" panose="02000000000000000000" pitchFamily="2" charset="77"/>
                <a:ea typeface="Calibri" panose="020F0502020204030204" pitchFamily="34" charset="0"/>
              </a:rPr>
              <a:t>A desire to maintain emotional distance.</a:t>
            </a:r>
          </a:p>
          <a:p>
            <a:pPr>
              <a:lnSpc>
                <a:spcPct val="140000"/>
              </a:lnSpc>
              <a:spcBef>
                <a:spcPts val="0"/>
              </a:spcBef>
              <a:buSzPct val="100000"/>
              <a:buFont typeface="System Font Regular"/>
              <a:buChar char="-"/>
            </a:pPr>
            <a:r>
              <a:rPr lang="en-GB" sz="2800" dirty="0">
                <a:solidFill>
                  <a:srgbClr val="102350"/>
                </a:solidFill>
                <a:latin typeface="Brown Light" panose="02000000000000000000" pitchFamily="2" charset="77"/>
                <a:ea typeface="Calibri" panose="020F0502020204030204" pitchFamily="34" charset="0"/>
              </a:rPr>
              <a:t>Avoidance of sharing in the other person’s suffering.</a:t>
            </a:r>
          </a:p>
          <a:p>
            <a:pPr marL="0" indent="0">
              <a:lnSpc>
                <a:spcPct val="140000"/>
              </a:lnSpc>
              <a:spcBef>
                <a:spcPts val="0"/>
              </a:spcBef>
              <a:buSzPct val="100000"/>
              <a:buNone/>
            </a:pPr>
            <a:endParaRPr lang="en-GB" sz="2800" dirty="0">
              <a:solidFill>
                <a:srgbClr val="102350"/>
              </a:solidFill>
              <a:latin typeface="Brown Light" panose="02000000000000000000" pitchFamily="2" charset="77"/>
              <a:ea typeface="Calibri" panose="020F0502020204030204" pitchFamily="34" charset="0"/>
            </a:endParaRPr>
          </a:p>
          <a:p>
            <a:pPr>
              <a:lnSpc>
                <a:spcPct val="140000"/>
              </a:lnSpc>
              <a:spcBef>
                <a:spcPts val="0"/>
              </a:spcBef>
              <a:buFont typeface="Arial" panose="020B0604020202020204" pitchFamily="34" charset="0"/>
              <a:buChar char="•"/>
            </a:pPr>
            <a:r>
              <a:rPr lang="en-GB" sz="2800" dirty="0">
                <a:solidFill>
                  <a:srgbClr val="102350"/>
                </a:solidFill>
                <a:latin typeface="Brown Light" panose="02000000000000000000" pitchFamily="2" charset="77"/>
                <a:ea typeface="Calibri" panose="020F0502020204030204" pitchFamily="34" charset="0"/>
              </a:rPr>
              <a:t>Rescuing, fixing and problem-solving</a:t>
            </a:r>
          </a:p>
          <a:p>
            <a:pPr marL="0" indent="0">
              <a:lnSpc>
                <a:spcPct val="140000"/>
              </a:lnSpc>
              <a:spcBef>
                <a:spcPts val="0"/>
              </a:spcBef>
              <a:buNone/>
            </a:pPr>
            <a:endParaRPr lang="en-GB" sz="2800" dirty="0">
              <a:solidFill>
                <a:srgbClr val="102350"/>
              </a:solidFill>
              <a:latin typeface="Brown Light" panose="02000000000000000000" pitchFamily="2" charset="77"/>
              <a:ea typeface="Calibri" panose="020F0502020204030204" pitchFamily="34" charset="0"/>
            </a:endParaRPr>
          </a:p>
          <a:p>
            <a:pPr>
              <a:lnSpc>
                <a:spcPct val="140000"/>
              </a:lnSpc>
              <a:spcBef>
                <a:spcPts val="0"/>
              </a:spcBef>
              <a:buFont typeface="Arial" panose="020B0604020202020204" pitchFamily="34" charset="0"/>
              <a:buChar char="•"/>
            </a:pPr>
            <a:r>
              <a:rPr lang="en-GB" sz="2800" dirty="0">
                <a:solidFill>
                  <a:srgbClr val="102350"/>
                </a:solidFill>
                <a:latin typeface="Brown Light" panose="02000000000000000000" pitchFamily="2" charset="77"/>
                <a:ea typeface="Calibri" panose="020F0502020204030204" pitchFamily="34" charset="0"/>
              </a:rPr>
              <a:t>Comparison and identification</a:t>
            </a:r>
          </a:p>
          <a:p>
            <a:pPr marL="0" indent="0">
              <a:lnSpc>
                <a:spcPct val="140000"/>
              </a:lnSpc>
              <a:spcBef>
                <a:spcPts val="0"/>
              </a:spcBef>
              <a:buNone/>
            </a:pPr>
            <a:endParaRPr lang="en-GB" sz="2800" dirty="0">
              <a:solidFill>
                <a:srgbClr val="102350"/>
              </a:solidFill>
              <a:latin typeface="Brown Light" panose="02000000000000000000" pitchFamily="2" charset="77"/>
              <a:ea typeface="Calibri" panose="020F0502020204030204" pitchFamily="34" charset="0"/>
            </a:endParaRPr>
          </a:p>
          <a:p>
            <a:pPr>
              <a:lnSpc>
                <a:spcPct val="140000"/>
              </a:lnSpc>
              <a:spcBef>
                <a:spcPts val="0"/>
              </a:spcBef>
              <a:buFont typeface="Arial" panose="020B0604020202020204" pitchFamily="34" charset="0"/>
              <a:buChar char="•"/>
            </a:pPr>
            <a:r>
              <a:rPr lang="en-GB" sz="2800" dirty="0">
                <a:solidFill>
                  <a:srgbClr val="102350"/>
                </a:solidFill>
                <a:latin typeface="Brown Light" panose="02000000000000000000" pitchFamily="2" charset="77"/>
                <a:ea typeface="Calibri" panose="020F0502020204030204" pitchFamily="34" charset="0"/>
              </a:rPr>
              <a:t>Pushing gratitude</a:t>
            </a:r>
          </a:p>
          <a:p>
            <a:pPr>
              <a:lnSpc>
                <a:spcPct val="140000"/>
              </a:lnSpc>
              <a:spcBef>
                <a:spcPts val="0"/>
              </a:spcBef>
              <a:buFont typeface="Arial" panose="020B0604020202020204" pitchFamily="34" charset="0"/>
              <a:buChar char="•"/>
            </a:pPr>
            <a:endParaRPr lang="en-GB" sz="2800" dirty="0">
              <a:solidFill>
                <a:srgbClr val="102350"/>
              </a:solidFill>
              <a:latin typeface="Brown Light" panose="02000000000000000000" pitchFamily="2" charset="77"/>
              <a:ea typeface="Calibri" panose="020F0502020204030204" pitchFamily="34" charset="0"/>
            </a:endParaRPr>
          </a:p>
          <a:p>
            <a:pPr marL="0" indent="0" algn="ctr">
              <a:lnSpc>
                <a:spcPct val="140000"/>
              </a:lnSpc>
              <a:spcBef>
                <a:spcPts val="0"/>
              </a:spcBef>
              <a:buNone/>
            </a:pPr>
            <a:endParaRPr lang="en-GB" sz="2800" dirty="0">
              <a:solidFill>
                <a:srgbClr val="102350"/>
              </a:solidFill>
              <a:latin typeface="Brown Light" panose="02000000000000000000" pitchFamily="2" charset="77"/>
            </a:endParaRPr>
          </a:p>
        </p:txBody>
      </p:sp>
    </p:spTree>
    <p:extLst>
      <p:ext uri="{BB962C8B-B14F-4D97-AF65-F5344CB8AC3E}">
        <p14:creationId xmlns:p14="http://schemas.microsoft.com/office/powerpoint/2010/main" val="531944101"/>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02350"/>
        </a:solidFill>
        <a:effectLst/>
      </p:bgPr>
    </p:bg>
    <p:spTree>
      <p:nvGrpSpPr>
        <p:cNvPr id="1" name=""/>
        <p:cNvGrpSpPr/>
        <p:nvPr/>
      </p:nvGrpSpPr>
      <p:grpSpPr>
        <a:xfrm>
          <a:off x="0" y="0"/>
          <a:ext cx="0" cy="0"/>
          <a:chOff x="0" y="0"/>
          <a:chExt cx="0" cy="0"/>
        </a:xfrm>
      </p:grpSpPr>
      <p:sp>
        <p:nvSpPr>
          <p:cNvPr id="5" name="Titre 5">
            <a:extLst>
              <a:ext uri="{FF2B5EF4-FFF2-40B4-BE49-F238E27FC236}">
                <a16:creationId xmlns:a16="http://schemas.microsoft.com/office/drawing/2014/main" id="{63044C91-0F13-0C33-5CBB-216F05B01D3D}"/>
              </a:ext>
            </a:extLst>
          </p:cNvPr>
          <p:cNvSpPr>
            <a:spLocks noGrp="1"/>
          </p:cNvSpPr>
          <p:nvPr>
            <p:ph type="title"/>
          </p:nvPr>
        </p:nvSpPr>
        <p:spPr>
          <a:xfrm>
            <a:off x="1628775" y="1047752"/>
            <a:ext cx="10037762" cy="7910511"/>
          </a:xfrm>
        </p:spPr>
        <p:txBody>
          <a:bodyPr anchor="t">
            <a:normAutofit/>
          </a:bodyPr>
          <a:lstStyle/>
          <a:p>
            <a:pPr>
              <a:lnSpc>
                <a:spcPct val="120000"/>
              </a:lnSpc>
            </a:pPr>
            <a:r>
              <a:rPr lang="en-GB" sz="3300" cap="none" dirty="0">
                <a:solidFill>
                  <a:srgbClr val="BA9172"/>
                </a:solidFill>
                <a:latin typeface="Bradley Hand" pitchFamily="2" charset="77"/>
                <a:ea typeface="Calibri" panose="020F0502020204030204" pitchFamily="34" charset="0"/>
                <a:cs typeface="Calibri" panose="020F0502020204030204" pitchFamily="34" charset="0"/>
              </a:rPr>
              <a:t>The language that we use matters, we can infuse it with </a:t>
            </a:r>
            <a:r>
              <a:rPr lang="en-GB" sz="4400" cap="none" dirty="0">
                <a:solidFill>
                  <a:srgbClr val="FEFDF3"/>
                </a:solidFill>
                <a:latin typeface="Bradley Hand" pitchFamily="2" charset="77"/>
                <a:ea typeface="Calibri" panose="020F0502020204030204" pitchFamily="34" charset="0"/>
                <a:cs typeface="Calibri" panose="020F0502020204030204" pitchFamily="34" charset="0"/>
              </a:rPr>
              <a:t>kindness and meaning</a:t>
            </a:r>
            <a:r>
              <a:rPr lang="en-GB" sz="3300" cap="none" dirty="0">
                <a:solidFill>
                  <a:srgbClr val="BA9172"/>
                </a:solidFill>
                <a:latin typeface="Bradley Hand" pitchFamily="2" charset="77"/>
                <a:ea typeface="Calibri" panose="020F0502020204030204" pitchFamily="34" charset="0"/>
                <a:cs typeface="Calibri" panose="020F0502020204030204" pitchFamily="34" charset="0"/>
              </a:rPr>
              <a:t>, creating an effect which lasts beyond our work. We can invite collaboration and exploration and test out new descriptors to </a:t>
            </a:r>
            <a:r>
              <a:rPr lang="en-GB" sz="4400" cap="none" dirty="0">
                <a:solidFill>
                  <a:srgbClr val="FEFDF3"/>
                </a:solidFill>
                <a:latin typeface="Bradley Hand" pitchFamily="2" charset="77"/>
                <a:ea typeface="Calibri" panose="020F0502020204030204" pitchFamily="34" charset="0"/>
                <a:cs typeface="Calibri" panose="020F0502020204030204" pitchFamily="34" charset="0"/>
              </a:rPr>
              <a:t>give voice to thoughts and emotions which have been hidden and suppressed.</a:t>
            </a:r>
            <a:r>
              <a:rPr lang="en-GB" sz="3300" cap="none" dirty="0">
                <a:solidFill>
                  <a:srgbClr val="BA9172"/>
                </a:solidFill>
                <a:latin typeface="Bradley Hand" pitchFamily="2" charset="77"/>
                <a:ea typeface="Calibri" panose="020F0502020204030204" pitchFamily="34" charset="0"/>
                <a:cs typeface="Calibri" panose="020F0502020204030204" pitchFamily="34" charset="0"/>
              </a:rPr>
              <a:t> We can name and claim our stories by paying attention and seeking feedback.</a:t>
            </a:r>
            <a:br>
              <a:rPr lang="en-GB" sz="2276" dirty="0">
                <a:latin typeface="Bradley Hand" pitchFamily="2" charset="77"/>
                <a:ea typeface="Calibri" panose="020F0502020204030204" pitchFamily="34" charset="0"/>
                <a:cs typeface="Times New Roman" panose="02020603050405020304" pitchFamily="18" charset="0"/>
              </a:rPr>
            </a:br>
            <a:br>
              <a:rPr lang="en-GB" sz="1707" dirty="0">
                <a:solidFill>
                  <a:srgbClr val="BA9172"/>
                </a:solidFill>
                <a:latin typeface="Bradley Hand" pitchFamily="2" charset="77"/>
                <a:ea typeface="Calibri" panose="020F0502020204030204" pitchFamily="34" charset="0"/>
                <a:cs typeface="Times New Roman" panose="02020603050405020304" pitchFamily="18" charset="0"/>
              </a:rPr>
            </a:br>
            <a:endParaRPr lang="en-US" sz="1707" spc="0" dirty="0">
              <a:cs typeface="Arial" panose="020B0604020202020204" pitchFamily="34" charset="0"/>
            </a:endParaRPr>
          </a:p>
        </p:txBody>
      </p:sp>
    </p:spTree>
    <p:extLst>
      <p:ext uri="{BB962C8B-B14F-4D97-AF65-F5344CB8AC3E}">
        <p14:creationId xmlns:p14="http://schemas.microsoft.com/office/powerpoint/2010/main" val="2223443262"/>
      </p:ext>
    </p:extLst>
  </p:cSld>
  <p:clrMapOvr>
    <a:masterClrMapping/>
  </p:clrMapOvr>
  <p:transition spd="med" advTm="43669"/>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743722" y="1172424"/>
            <a:ext cx="7693402" cy="1318015"/>
          </a:xfrm>
        </p:spPr>
        <p:txBody>
          <a:bodyPr anchor="b">
            <a:noAutofit/>
          </a:bodyPr>
          <a:lstStyle/>
          <a:p>
            <a:pPr>
              <a:lnSpc>
                <a:spcPct val="120000"/>
              </a:lnSpc>
            </a:pPr>
            <a:r>
              <a:rPr lang="en-US" sz="3200" dirty="0">
                <a:latin typeface="Brown Light" panose="02000000000000000000" pitchFamily="2" charset="77"/>
                <a:cs typeface="Arial" panose="020B0604020202020204" pitchFamily="34" charset="0"/>
              </a:rPr>
              <a:t>Not knowing and saying the ‘wrong’ thing</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1246525" y="4569869"/>
            <a:ext cx="5989605" cy="2302418"/>
          </a:xfrm>
        </p:spPr>
        <p:txBody>
          <a:bodyPr anchor="t">
            <a:normAutofit/>
          </a:bodyPr>
          <a:lstStyle/>
          <a:p>
            <a:pPr marL="0" indent="0" algn="ctr">
              <a:lnSpc>
                <a:spcPct val="120000"/>
              </a:lnSpc>
              <a:buSzPct val="100000"/>
              <a:buNone/>
            </a:pPr>
            <a:r>
              <a:rPr lang="en-GB" sz="2200" dirty="0">
                <a:solidFill>
                  <a:srgbClr val="102350"/>
                </a:solidFill>
                <a:latin typeface="Brown Light" panose="02000000000000000000" pitchFamily="2" charset="77"/>
                <a:ea typeface="Calibri" panose="020F0502020204030204" pitchFamily="34" charset="0"/>
              </a:rPr>
              <a:t>The ’right’ approach will take time to cultivate but kindness and compassion will catch us if we misstep and strengthen the relationship instead. </a:t>
            </a:r>
          </a:p>
          <a:p>
            <a:pPr>
              <a:lnSpc>
                <a:spcPct val="120000"/>
              </a:lnSpc>
              <a:buSzPct val="100000"/>
            </a:pPr>
            <a:endParaRPr lang="en-GB" sz="2099" dirty="0">
              <a:solidFill>
                <a:srgbClr val="102350"/>
              </a:solidFill>
              <a:latin typeface="Century Gothic" panose="020B0502020202020204" pitchFamily="34" charset="0"/>
            </a:endParaRPr>
          </a:p>
        </p:txBody>
      </p:sp>
      <p:pic>
        <p:nvPicPr>
          <p:cNvPr id="5" name="Picture 4">
            <a:extLst>
              <a:ext uri="{FF2B5EF4-FFF2-40B4-BE49-F238E27FC236}">
                <a16:creationId xmlns:a16="http://schemas.microsoft.com/office/drawing/2014/main" id="{6878FE8C-1E31-B84E-879B-488AC465B405}"/>
              </a:ext>
            </a:extLst>
          </p:cNvPr>
          <p:cNvPicPr>
            <a:picLocks noChangeAspect="1"/>
          </p:cNvPicPr>
          <p:nvPr/>
        </p:nvPicPr>
        <p:blipFill>
          <a:blip r:embed="rId2"/>
          <a:stretch>
            <a:fillRect/>
          </a:stretch>
        </p:blipFill>
        <p:spPr>
          <a:xfrm>
            <a:off x="7509677" y="2490439"/>
            <a:ext cx="3695700" cy="5448300"/>
          </a:xfrm>
          <a:prstGeom prst="rect">
            <a:avLst/>
          </a:prstGeom>
        </p:spPr>
      </p:pic>
    </p:spTree>
    <p:extLst>
      <p:ext uri="{BB962C8B-B14F-4D97-AF65-F5344CB8AC3E}">
        <p14:creationId xmlns:p14="http://schemas.microsoft.com/office/powerpoint/2010/main" val="4294234756"/>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868863" y="600075"/>
            <a:ext cx="10875462" cy="1252146"/>
          </a:xfrm>
        </p:spPr>
        <p:txBody>
          <a:bodyPr anchor="b">
            <a:noAutofit/>
          </a:bodyPr>
          <a:lstStyle/>
          <a:p>
            <a:pPr>
              <a:lnSpc>
                <a:spcPct val="120000"/>
              </a:lnSpc>
            </a:pPr>
            <a:r>
              <a:rPr lang="en-US" sz="3200" dirty="0">
                <a:latin typeface="Brown Light" panose="02000000000000000000" pitchFamily="2" charset="77"/>
                <a:cs typeface="Arial" panose="020B0604020202020204" pitchFamily="34" charset="0"/>
              </a:rPr>
              <a:t>The words that we choose matter </a:t>
            </a:r>
            <a:br>
              <a:rPr lang="en-US" sz="3200" dirty="0">
                <a:latin typeface="Brown Light" panose="02000000000000000000" pitchFamily="2" charset="77"/>
                <a:cs typeface="Arial" panose="020B0604020202020204" pitchFamily="34" charset="0"/>
              </a:rPr>
            </a:br>
            <a:r>
              <a:rPr lang="en-US" sz="3200" dirty="0">
                <a:latin typeface="Brown Light" panose="02000000000000000000" pitchFamily="2" charset="77"/>
                <a:cs typeface="Arial" panose="020B0604020202020204" pitchFamily="34" charset="0"/>
              </a:rPr>
              <a:t>(being curious and taking care)</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868863" y="2422449"/>
            <a:ext cx="10227281" cy="5601483"/>
          </a:xfrm>
        </p:spPr>
        <p:txBody>
          <a:bodyPr anchor="t">
            <a:normAutofit/>
          </a:bodyPr>
          <a:lstStyle/>
          <a:p>
            <a:pPr marL="0" indent="0" algn="ctr">
              <a:buNone/>
            </a:pPr>
            <a:endParaRPr lang="en-GB" sz="2800" dirty="0">
              <a:solidFill>
                <a:srgbClr val="102350"/>
              </a:solidFill>
              <a:latin typeface="Brown Light" panose="02000000000000000000" pitchFamily="2" charset="77"/>
            </a:endParaRPr>
          </a:p>
          <a:p>
            <a:pPr marL="0" indent="0" algn="ctr">
              <a:buNone/>
            </a:pPr>
            <a:r>
              <a:rPr lang="en-GB" sz="2800" dirty="0">
                <a:solidFill>
                  <a:srgbClr val="102350"/>
                </a:solidFill>
                <a:latin typeface="Brown Light" panose="02000000000000000000" pitchFamily="2" charset="77"/>
              </a:rPr>
              <a:t>‘Resilient’</a:t>
            </a:r>
          </a:p>
          <a:p>
            <a:pPr marL="0" indent="0" algn="ctr">
              <a:buNone/>
            </a:pPr>
            <a:r>
              <a:rPr lang="en-GB" sz="2800" dirty="0">
                <a:solidFill>
                  <a:srgbClr val="102350"/>
                </a:solidFill>
                <a:latin typeface="Brown Light" panose="02000000000000000000" pitchFamily="2" charset="77"/>
              </a:rPr>
              <a:t>‘Emotional’</a:t>
            </a:r>
          </a:p>
          <a:p>
            <a:pPr marL="0" indent="0" algn="ctr">
              <a:buNone/>
            </a:pPr>
            <a:r>
              <a:rPr lang="en-GB" sz="2800" dirty="0">
                <a:solidFill>
                  <a:srgbClr val="102350"/>
                </a:solidFill>
                <a:latin typeface="Brown Light" panose="02000000000000000000" pitchFamily="2" charset="77"/>
              </a:rPr>
              <a:t>‘Sensitive’</a:t>
            </a:r>
          </a:p>
          <a:p>
            <a:pPr>
              <a:lnSpc>
                <a:spcPct val="120000"/>
              </a:lnSpc>
              <a:buSzPct val="100000"/>
            </a:pPr>
            <a:endParaRPr lang="en-GB" sz="2099"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2604385938"/>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1150394" y="747462"/>
            <a:ext cx="10704012" cy="685800"/>
          </a:xfrm>
        </p:spPr>
        <p:txBody>
          <a:bodyPr anchor="b">
            <a:noAutofit/>
          </a:bodyPr>
          <a:lstStyle/>
          <a:p>
            <a:pPr>
              <a:lnSpc>
                <a:spcPct val="120000"/>
              </a:lnSpc>
            </a:pPr>
            <a:r>
              <a:rPr lang="en-US" sz="3200" dirty="0">
                <a:latin typeface="Brown Light" panose="02000000000000000000" pitchFamily="2" charset="77"/>
                <a:cs typeface="Arial" panose="020B0604020202020204" pitchFamily="34" charset="0"/>
              </a:rPr>
              <a:t>The difference between a ‘trait and a ‘state’</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1388758" y="3404982"/>
            <a:ext cx="3471999" cy="2943635"/>
          </a:xfrm>
        </p:spPr>
        <p:txBody>
          <a:bodyPr anchor="t">
            <a:normAutofit/>
          </a:bodyPr>
          <a:lstStyle/>
          <a:p>
            <a:pPr marL="0" indent="0" algn="ctr">
              <a:lnSpc>
                <a:spcPct val="120000"/>
              </a:lnSpc>
              <a:buSzPct val="100000"/>
              <a:buNone/>
            </a:pPr>
            <a:r>
              <a:rPr lang="en-GB" sz="2200" dirty="0">
                <a:solidFill>
                  <a:srgbClr val="102350"/>
                </a:solidFill>
                <a:latin typeface="Brown Light" panose="02000000000000000000" pitchFamily="2" charset="77"/>
              </a:rPr>
              <a:t>A trait is part of an individual’s personality. A long-term characteristic which shows up in how they think, feel and behave. </a:t>
            </a:r>
          </a:p>
          <a:p>
            <a:pPr marL="0" indent="0">
              <a:lnSpc>
                <a:spcPct val="120000"/>
              </a:lnSpc>
              <a:buSzPct val="100000"/>
              <a:buNone/>
            </a:pPr>
            <a:endParaRPr lang="en-GB" sz="2099" dirty="0">
              <a:solidFill>
                <a:srgbClr val="102350"/>
              </a:solidFill>
              <a:latin typeface="Century Gothic" panose="020B0502020202020204" pitchFamily="34" charset="0"/>
            </a:endParaRPr>
          </a:p>
        </p:txBody>
      </p:sp>
      <p:pic>
        <p:nvPicPr>
          <p:cNvPr id="5" name="Picture 4" descr="A body painted with a yellow circle on it&#10;&#10;Description automatically generated with medium confidence">
            <a:extLst>
              <a:ext uri="{FF2B5EF4-FFF2-40B4-BE49-F238E27FC236}">
                <a16:creationId xmlns:a16="http://schemas.microsoft.com/office/drawing/2014/main" id="{6AC07516-85BC-D638-74E4-90A66FAC50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2465" y="2108199"/>
            <a:ext cx="2349500" cy="5537200"/>
          </a:xfrm>
          <a:prstGeom prst="rect">
            <a:avLst/>
          </a:prstGeom>
        </p:spPr>
      </p:pic>
    </p:spTree>
    <p:extLst>
      <p:ext uri="{BB962C8B-B14F-4D97-AF65-F5344CB8AC3E}">
        <p14:creationId xmlns:p14="http://schemas.microsoft.com/office/powerpoint/2010/main" val="637491027"/>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868363" y="590742"/>
            <a:ext cx="7693402" cy="675692"/>
          </a:xfrm>
        </p:spPr>
        <p:txBody>
          <a:bodyPr anchor="b">
            <a:noAutofit/>
          </a:bodyPr>
          <a:lstStyle/>
          <a:p>
            <a:pPr algn="l">
              <a:lnSpc>
                <a:spcPct val="120000"/>
              </a:lnSpc>
            </a:pPr>
            <a:r>
              <a:rPr lang="en-US" sz="3200" dirty="0">
                <a:latin typeface="Brown Light" panose="02000000000000000000" pitchFamily="2" charset="77"/>
                <a:cs typeface="Arial" panose="020B0604020202020204" pitchFamily="34" charset="0"/>
              </a:rPr>
              <a:t>Practicing ‘reconnection’</a:t>
            </a:r>
          </a:p>
        </p:txBody>
      </p:sp>
      <p:graphicFrame>
        <p:nvGraphicFramePr>
          <p:cNvPr id="3" name="Espace réservé du contenu 2">
            <a:extLst>
              <a:ext uri="{FF2B5EF4-FFF2-40B4-BE49-F238E27FC236}">
                <a16:creationId xmlns:a16="http://schemas.microsoft.com/office/drawing/2014/main" id="{D0F3B78E-5CEB-B9A7-6800-14DE3C4543C4}"/>
              </a:ext>
            </a:extLst>
          </p:cNvPr>
          <p:cNvGraphicFramePr>
            <a:graphicFrameLocks noGrp="1"/>
          </p:cNvGraphicFramePr>
          <p:nvPr>
            <p:ph idx="1"/>
            <p:extLst>
              <p:ext uri="{D42A27DB-BD31-4B8C-83A1-F6EECF244321}">
                <p14:modId xmlns:p14="http://schemas.microsoft.com/office/powerpoint/2010/main" val="3183664657"/>
              </p:ext>
            </p:extLst>
          </p:nvPr>
        </p:nvGraphicFramePr>
        <p:xfrm>
          <a:off x="385763" y="1585913"/>
          <a:ext cx="11615736" cy="7200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2700501"/>
      </p:ext>
    </p:extLst>
  </p:cSld>
  <p:clrMapOvr>
    <a:masterClrMapping/>
  </p:clrMapOvr>
  <p:transition spd="med"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B84C-B407-0140-A1D4-F2FFFF367630}"/>
              </a:ext>
            </a:extLst>
          </p:cNvPr>
          <p:cNvSpPr>
            <a:spLocks noGrp="1"/>
          </p:cNvSpPr>
          <p:nvPr>
            <p:ph type="title"/>
          </p:nvPr>
        </p:nvSpPr>
        <p:spPr>
          <a:xfrm>
            <a:off x="952500" y="648394"/>
            <a:ext cx="11099800" cy="897774"/>
          </a:xfrm>
        </p:spPr>
        <p:txBody>
          <a:bodyPr anchor="t">
            <a:normAutofit fontScale="90000"/>
          </a:bodyPr>
          <a:lstStyle/>
          <a:p>
            <a:r>
              <a:rPr lang="en-US" dirty="0">
                <a:latin typeface="Brown Light" panose="02000000000000000000" pitchFamily="2" charset="77"/>
              </a:rPr>
              <a:t>Books for reconnection</a:t>
            </a:r>
            <a:br>
              <a:rPr lang="en-US"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15155238-1C33-994F-BEF4-ABC2AD344A61}"/>
              </a:ext>
            </a:extLst>
          </p:cNvPr>
          <p:cNvSpPr>
            <a:spLocks noGrp="1"/>
          </p:cNvSpPr>
          <p:nvPr>
            <p:ph idx="1"/>
          </p:nvPr>
        </p:nvSpPr>
        <p:spPr>
          <a:xfrm>
            <a:off x="1096019" y="1948064"/>
            <a:ext cx="4467873" cy="6071674"/>
          </a:xfrm>
        </p:spPr>
        <p:txBody>
          <a:bodyPr anchor="t">
            <a:noAutofit/>
          </a:bodyPr>
          <a:lstStyle/>
          <a:p>
            <a:pPr>
              <a:buSzPct val="100000"/>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Inspiration </a:t>
            </a:r>
          </a:p>
          <a:p>
            <a:pPr>
              <a:buSzPct val="100000"/>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New ways of connecting (to self and others)</a:t>
            </a:r>
          </a:p>
          <a:p>
            <a:pPr>
              <a:buSzPct val="100000"/>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Solidarity and humanity </a:t>
            </a:r>
          </a:p>
          <a:p>
            <a:pPr>
              <a:buSzPct val="100000"/>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Insight and understanding </a:t>
            </a:r>
          </a:p>
          <a:p>
            <a:pPr>
              <a:buSzPct val="100000"/>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Learning (creating book clubs)</a:t>
            </a:r>
          </a:p>
          <a:p>
            <a:pPr>
              <a:buSzPct val="100000"/>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Support (bibliotherapy)</a:t>
            </a:r>
          </a:p>
          <a:p>
            <a:pPr marL="0" indent="0" algn="ctr">
              <a:lnSpc>
                <a:spcPct val="120000"/>
              </a:lnSpc>
              <a:spcBef>
                <a:spcPts val="0"/>
              </a:spcBef>
              <a:buNone/>
            </a:pPr>
            <a:endPar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p:txBody>
      </p:sp>
      <p:pic>
        <p:nvPicPr>
          <p:cNvPr id="8" name="Picture 7" descr="A drawing of an open book with birds flying&#10;&#10;Description automatically generated">
            <a:extLst>
              <a:ext uri="{FF2B5EF4-FFF2-40B4-BE49-F238E27FC236}">
                <a16:creationId xmlns:a16="http://schemas.microsoft.com/office/drawing/2014/main" id="{78D962E8-CF76-418B-83C7-D1C841E172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1981" y="1948064"/>
            <a:ext cx="6146800" cy="5232400"/>
          </a:xfrm>
          <a:prstGeom prst="rect">
            <a:avLst/>
          </a:prstGeom>
        </p:spPr>
      </p:pic>
    </p:spTree>
    <p:extLst>
      <p:ext uri="{BB962C8B-B14F-4D97-AF65-F5344CB8AC3E}">
        <p14:creationId xmlns:p14="http://schemas.microsoft.com/office/powerpoint/2010/main" val="4105437512"/>
      </p:ext>
    </p:extLst>
  </p:cSld>
  <p:clrMapOvr>
    <a:masterClrMapping/>
  </p:clrMapOvr>
  <p:transition spd="med" advTm="45846"/>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2540501" y="662179"/>
            <a:ext cx="7693402" cy="675692"/>
          </a:xfrm>
        </p:spPr>
        <p:txBody>
          <a:bodyPr anchor="b">
            <a:noAutofit/>
          </a:bodyPr>
          <a:lstStyle/>
          <a:p>
            <a:pPr>
              <a:lnSpc>
                <a:spcPct val="120000"/>
              </a:lnSpc>
            </a:pPr>
            <a:r>
              <a:rPr lang="en-US" sz="3200" dirty="0">
                <a:latin typeface="Brown Light" panose="02000000000000000000" pitchFamily="2" charset="77"/>
                <a:cs typeface="Arial" panose="020B0604020202020204" pitchFamily="34" charset="0"/>
              </a:rPr>
              <a:t>Mapping the darkness</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7415086" y="2684215"/>
            <a:ext cx="4046037" cy="4385169"/>
          </a:xfrm>
        </p:spPr>
        <p:txBody>
          <a:bodyPr anchor="t">
            <a:normAutofit/>
          </a:bodyPr>
          <a:lstStyle/>
          <a:p>
            <a:pPr lvl="0">
              <a:buSzPct val="100000"/>
            </a:pPr>
            <a:r>
              <a:rPr lang="en-GB" sz="2200" dirty="0">
                <a:solidFill>
                  <a:srgbClr val="102350"/>
                </a:solidFill>
                <a:latin typeface="Brown Light" panose="02000000000000000000" pitchFamily="2" charset="77"/>
              </a:rPr>
              <a:t>Anguish</a:t>
            </a:r>
          </a:p>
          <a:p>
            <a:pPr lvl="0">
              <a:buSzPct val="100000"/>
            </a:pPr>
            <a:r>
              <a:rPr lang="en-GB" sz="2200" dirty="0">
                <a:solidFill>
                  <a:srgbClr val="102350"/>
                </a:solidFill>
                <a:latin typeface="Brown Light" panose="02000000000000000000" pitchFamily="2" charset="77"/>
              </a:rPr>
              <a:t>Hopelessness and despair </a:t>
            </a:r>
          </a:p>
          <a:p>
            <a:pPr lvl="0">
              <a:buSzPct val="100000"/>
            </a:pPr>
            <a:r>
              <a:rPr lang="en-GB" sz="2200" dirty="0">
                <a:solidFill>
                  <a:srgbClr val="102350"/>
                </a:solidFill>
                <a:latin typeface="Brown Light" panose="02000000000000000000" pitchFamily="2" charset="77"/>
              </a:rPr>
              <a:t>Sadness</a:t>
            </a:r>
          </a:p>
          <a:p>
            <a:pPr lvl="0">
              <a:buSzPct val="100000"/>
            </a:pPr>
            <a:r>
              <a:rPr lang="en-GB" sz="2200" dirty="0">
                <a:solidFill>
                  <a:srgbClr val="102350"/>
                </a:solidFill>
                <a:latin typeface="Brown Light" panose="02000000000000000000" pitchFamily="2" charset="77"/>
              </a:rPr>
              <a:t>Grief</a:t>
            </a:r>
          </a:p>
          <a:p>
            <a:pPr lvl="0">
              <a:buSzPct val="100000"/>
            </a:pPr>
            <a:r>
              <a:rPr lang="en-GB" sz="2200" dirty="0">
                <a:solidFill>
                  <a:srgbClr val="102350"/>
                </a:solidFill>
                <a:latin typeface="Brown Light" panose="02000000000000000000" pitchFamily="2" charset="77"/>
              </a:rPr>
              <a:t>Shame and guilt</a:t>
            </a:r>
          </a:p>
          <a:p>
            <a:pPr marL="0" indent="0">
              <a:lnSpc>
                <a:spcPct val="120000"/>
              </a:lnSpc>
              <a:buSzPct val="100000"/>
              <a:buNone/>
            </a:pPr>
            <a:endParaRPr lang="en-GB" sz="2099" dirty="0">
              <a:solidFill>
                <a:srgbClr val="102350"/>
              </a:solidFill>
              <a:latin typeface="Century Gothic" panose="020B0502020202020204" pitchFamily="34" charset="0"/>
            </a:endParaRPr>
          </a:p>
        </p:txBody>
      </p:sp>
      <p:pic>
        <p:nvPicPr>
          <p:cNvPr id="7" name="Picture 6" descr="A silhouette of a person's head&#10;&#10;Description automatically generated">
            <a:extLst>
              <a:ext uri="{FF2B5EF4-FFF2-40B4-BE49-F238E27FC236}">
                <a16:creationId xmlns:a16="http://schemas.microsoft.com/office/drawing/2014/main" id="{5EBBA59C-3130-5595-F7B1-274947131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677" y="2684214"/>
            <a:ext cx="4176819" cy="4098197"/>
          </a:xfrm>
          <a:prstGeom prst="rect">
            <a:avLst/>
          </a:prstGeom>
        </p:spPr>
      </p:pic>
    </p:spTree>
    <p:extLst>
      <p:ext uri="{BB962C8B-B14F-4D97-AF65-F5344CB8AC3E}">
        <p14:creationId xmlns:p14="http://schemas.microsoft.com/office/powerpoint/2010/main" val="417245312"/>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2655699" y="1053976"/>
            <a:ext cx="7693402" cy="675692"/>
          </a:xfrm>
        </p:spPr>
        <p:txBody>
          <a:bodyPr anchor="b">
            <a:noAutofit/>
          </a:bodyPr>
          <a:lstStyle/>
          <a:p>
            <a:pPr>
              <a:lnSpc>
                <a:spcPct val="120000"/>
              </a:lnSpc>
            </a:pPr>
            <a:r>
              <a:rPr lang="en-US" sz="3200" dirty="0">
                <a:latin typeface="Brown Light" panose="02000000000000000000" pitchFamily="2" charset="77"/>
                <a:cs typeface="Arial" panose="020B0604020202020204" pitchFamily="34" charset="0"/>
              </a:rPr>
              <a:t>anguish</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1388759" y="2422449"/>
            <a:ext cx="10227281" cy="5601483"/>
          </a:xfrm>
        </p:spPr>
        <p:txBody>
          <a:bodyPr anchor="t">
            <a:normAutofit/>
          </a:bodyPr>
          <a:lstStyle/>
          <a:p>
            <a:pPr marL="0" indent="0">
              <a:lnSpc>
                <a:spcPct val="120000"/>
              </a:lnSpc>
              <a:buNone/>
            </a:pPr>
            <a:r>
              <a:rPr lang="en-GB" sz="2200" dirty="0">
                <a:solidFill>
                  <a:srgbClr val="102350"/>
                </a:solidFill>
                <a:latin typeface="Brown Light" panose="02000000000000000000" pitchFamily="2" charset="77"/>
              </a:rPr>
              <a:t>Anguish is an almost unbearable and traumatic swirl of shock, incredulity, grief and powerlessness. Shock and incredulity can take our breath away, and grief and powerlessness often come for our hearts and our minds.</a:t>
            </a:r>
          </a:p>
          <a:p>
            <a:pPr marL="0" indent="0">
              <a:lnSpc>
                <a:spcPct val="120000"/>
              </a:lnSpc>
              <a:buNone/>
            </a:pPr>
            <a:r>
              <a:rPr lang="en-GB" sz="2200" dirty="0">
                <a:solidFill>
                  <a:srgbClr val="102350"/>
                </a:solidFill>
                <a:latin typeface="Brown Light" panose="02000000000000000000" pitchFamily="2" charset="77"/>
              </a:rPr>
              <a:t>We are unable to change, reverse, or negotiate what has happened. And even in those situations where we can temporarily reroute anguish with to-do lists and tasks, it finds its way back in.</a:t>
            </a:r>
          </a:p>
          <a:p>
            <a:pPr marL="0" indent="0">
              <a:buNone/>
            </a:pPr>
            <a:r>
              <a:rPr lang="en-GB" sz="1600" dirty="0">
                <a:solidFill>
                  <a:srgbClr val="102350"/>
                </a:solidFill>
                <a:latin typeface="Brown Light" panose="02000000000000000000" pitchFamily="2" charset="77"/>
              </a:rPr>
              <a:t>Atlas of the Heart,  p.91 </a:t>
            </a:r>
          </a:p>
          <a:p>
            <a:pPr marL="0" indent="0">
              <a:lnSpc>
                <a:spcPct val="120000"/>
              </a:lnSpc>
              <a:buSzPct val="100000"/>
              <a:buNone/>
            </a:pPr>
            <a:endParaRPr lang="en-GB" sz="2099"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3322271695"/>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2397625" y="662179"/>
            <a:ext cx="7693402" cy="675692"/>
          </a:xfrm>
        </p:spPr>
        <p:txBody>
          <a:bodyPr anchor="b">
            <a:noAutofit/>
          </a:bodyPr>
          <a:lstStyle/>
          <a:p>
            <a:pPr>
              <a:lnSpc>
                <a:spcPct val="120000"/>
              </a:lnSpc>
            </a:pPr>
            <a:r>
              <a:rPr lang="en-US" sz="3200" dirty="0">
                <a:latin typeface="Brown Light" panose="02000000000000000000" pitchFamily="2" charset="77"/>
                <a:cs typeface="Arial" panose="020B0604020202020204" pitchFamily="34" charset="0"/>
              </a:rPr>
              <a:t>Hopelessness and despair</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1388759" y="2076058"/>
            <a:ext cx="10227281" cy="5601483"/>
          </a:xfrm>
        </p:spPr>
        <p:txBody>
          <a:bodyPr anchor="t">
            <a:normAutofit/>
          </a:bodyPr>
          <a:lstStyle/>
          <a:p>
            <a:pPr marL="0" indent="0">
              <a:lnSpc>
                <a:spcPct val="120000"/>
              </a:lnSpc>
              <a:spcBef>
                <a:spcPts val="0"/>
              </a:spcBef>
              <a:buNone/>
            </a:pPr>
            <a:r>
              <a:rPr lang="en-GB" sz="2200" dirty="0">
                <a:solidFill>
                  <a:srgbClr val="102350"/>
                </a:solidFill>
                <a:latin typeface="Brown Light" panose="02000000000000000000" pitchFamily="2" charset="77"/>
              </a:rPr>
              <a:t>Hopelessness arises out of a combination of negative life events and negative thought patterns, particularly self-blame and the perceived inability to change our circumstances.</a:t>
            </a:r>
          </a:p>
          <a:p>
            <a:pPr marL="0" indent="0">
              <a:lnSpc>
                <a:spcPct val="140000"/>
              </a:lnSpc>
              <a:spcBef>
                <a:spcPts val="0"/>
              </a:spcBef>
              <a:buNone/>
            </a:pPr>
            <a:endParaRPr lang="en-GB" sz="2800" dirty="0">
              <a:solidFill>
                <a:srgbClr val="102350"/>
              </a:solidFill>
              <a:latin typeface="Brown Light" panose="02000000000000000000" pitchFamily="2" charset="77"/>
            </a:endParaRPr>
          </a:p>
          <a:p>
            <a:pPr marL="0" indent="0">
              <a:lnSpc>
                <a:spcPct val="140000"/>
              </a:lnSpc>
              <a:spcBef>
                <a:spcPts val="0"/>
              </a:spcBef>
              <a:buNone/>
            </a:pPr>
            <a:r>
              <a:rPr lang="en-GB" sz="1700" dirty="0">
                <a:solidFill>
                  <a:srgbClr val="102350"/>
                </a:solidFill>
                <a:latin typeface="Brown Light" panose="02000000000000000000" pitchFamily="2" charset="77"/>
              </a:rPr>
              <a:t>Atlas of the Heart p.101</a:t>
            </a:r>
          </a:p>
          <a:p>
            <a:pPr marL="0" indent="0">
              <a:lnSpc>
                <a:spcPct val="140000"/>
              </a:lnSpc>
              <a:spcBef>
                <a:spcPts val="0"/>
              </a:spcBef>
              <a:buNone/>
            </a:pPr>
            <a:endParaRPr lang="en-GB" sz="2800" dirty="0">
              <a:solidFill>
                <a:srgbClr val="102350"/>
              </a:solidFill>
              <a:latin typeface="Brown Light" panose="02000000000000000000" pitchFamily="2" charset="77"/>
            </a:endParaRPr>
          </a:p>
          <a:p>
            <a:pPr marL="0" indent="0">
              <a:lnSpc>
                <a:spcPct val="120000"/>
              </a:lnSpc>
              <a:spcBef>
                <a:spcPts val="0"/>
              </a:spcBef>
              <a:buNone/>
            </a:pPr>
            <a:r>
              <a:rPr lang="en-GB" sz="2200" dirty="0">
                <a:solidFill>
                  <a:srgbClr val="102350"/>
                </a:solidFill>
                <a:latin typeface="Brown Light" panose="02000000000000000000" pitchFamily="2" charset="77"/>
              </a:rPr>
              <a:t>Despair is a sense of hopelessness about a person’s entire life and future. When extreme hopelessness seeps into all corners of our lives and combines with extreme sadness, we feel despair. </a:t>
            </a:r>
          </a:p>
          <a:p>
            <a:pPr>
              <a:lnSpc>
                <a:spcPct val="140000"/>
              </a:lnSpc>
              <a:spcBef>
                <a:spcPts val="0"/>
              </a:spcBef>
            </a:pPr>
            <a:endParaRPr lang="en-GB" sz="2800" dirty="0">
              <a:solidFill>
                <a:srgbClr val="102350"/>
              </a:solidFill>
              <a:latin typeface="Brown Light" panose="02000000000000000000" pitchFamily="2" charset="77"/>
            </a:endParaRPr>
          </a:p>
          <a:p>
            <a:pPr marL="0" indent="0">
              <a:lnSpc>
                <a:spcPct val="140000"/>
              </a:lnSpc>
              <a:spcBef>
                <a:spcPts val="0"/>
              </a:spcBef>
              <a:buNone/>
            </a:pPr>
            <a:r>
              <a:rPr lang="en-GB" sz="1700" dirty="0">
                <a:solidFill>
                  <a:srgbClr val="102350"/>
                </a:solidFill>
                <a:latin typeface="Brown Light" panose="02000000000000000000" pitchFamily="2" charset="77"/>
              </a:rPr>
              <a:t>Atlas of the Heart p.102</a:t>
            </a:r>
          </a:p>
          <a:p>
            <a:pPr marL="0" indent="0">
              <a:lnSpc>
                <a:spcPct val="120000"/>
              </a:lnSpc>
              <a:buSzPct val="100000"/>
              <a:buNone/>
            </a:pPr>
            <a:endParaRPr lang="en-GB" sz="2099"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1958178375"/>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1443287" y="695576"/>
            <a:ext cx="10118225" cy="1295008"/>
          </a:xfrm>
        </p:spPr>
        <p:txBody>
          <a:bodyPr anchor="b">
            <a:noAutofit/>
          </a:bodyPr>
          <a:lstStyle/>
          <a:p>
            <a:pPr>
              <a:lnSpc>
                <a:spcPct val="120000"/>
              </a:lnSpc>
            </a:pPr>
            <a:r>
              <a:rPr lang="en-US" sz="3129" dirty="0">
                <a:latin typeface="Brown Light" panose="02000000000000000000" pitchFamily="2" charset="77"/>
                <a:cs typeface="Arial" panose="020B0604020202020204" pitchFamily="34" charset="0"/>
              </a:rPr>
              <a:t>Working with Hopelessness and despair: cultivating hope</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1388758" y="2614954"/>
            <a:ext cx="10227281" cy="4164089"/>
          </a:xfrm>
        </p:spPr>
        <p:txBody>
          <a:bodyPr anchor="t">
            <a:normAutofit fontScale="62500" lnSpcReduction="20000"/>
          </a:bodyPr>
          <a:lstStyle/>
          <a:p>
            <a:pPr marL="0" indent="0">
              <a:lnSpc>
                <a:spcPct val="140000"/>
              </a:lnSpc>
              <a:spcBef>
                <a:spcPts val="0"/>
              </a:spcBef>
              <a:buNone/>
            </a:pPr>
            <a:r>
              <a:rPr lang="en-GB" sz="3500" dirty="0">
                <a:solidFill>
                  <a:srgbClr val="102350"/>
                </a:solidFill>
                <a:latin typeface="Brown Light" panose="02000000000000000000" pitchFamily="2" charset="77"/>
              </a:rPr>
              <a:t>Hope is a function of struggle - we develop hope not during the easy or comfortable times but through adversity and discomfort. </a:t>
            </a:r>
          </a:p>
          <a:p>
            <a:pPr marL="0" indent="0">
              <a:lnSpc>
                <a:spcPct val="140000"/>
              </a:lnSpc>
              <a:spcBef>
                <a:spcPts val="0"/>
              </a:spcBef>
              <a:buNone/>
            </a:pPr>
            <a:r>
              <a:rPr lang="en-GB" sz="3500" dirty="0">
                <a:solidFill>
                  <a:srgbClr val="102350"/>
                </a:solidFill>
                <a:latin typeface="Brown Light" panose="02000000000000000000" pitchFamily="2" charset="77"/>
              </a:rPr>
              <a:t> </a:t>
            </a:r>
          </a:p>
          <a:p>
            <a:pPr marL="0" indent="0">
              <a:lnSpc>
                <a:spcPct val="140000"/>
              </a:lnSpc>
              <a:spcBef>
                <a:spcPts val="0"/>
              </a:spcBef>
              <a:buNone/>
            </a:pPr>
            <a:r>
              <a:rPr lang="en-GB" sz="2600" dirty="0">
                <a:solidFill>
                  <a:srgbClr val="102350"/>
                </a:solidFill>
                <a:latin typeface="Brown Light" panose="02000000000000000000" pitchFamily="2" charset="77"/>
              </a:rPr>
              <a:t>Atlas of the Heart p.100</a:t>
            </a:r>
          </a:p>
          <a:p>
            <a:pPr marL="0" indent="0">
              <a:lnSpc>
                <a:spcPct val="140000"/>
              </a:lnSpc>
              <a:spcBef>
                <a:spcPts val="0"/>
              </a:spcBef>
              <a:buNone/>
            </a:pPr>
            <a:r>
              <a:rPr lang="en-GB" sz="3500" dirty="0">
                <a:solidFill>
                  <a:srgbClr val="102350"/>
                </a:solidFill>
                <a:latin typeface="Brown Light" panose="02000000000000000000" pitchFamily="2" charset="77"/>
              </a:rPr>
              <a:t> </a:t>
            </a:r>
          </a:p>
          <a:p>
            <a:pPr marL="0" indent="0">
              <a:lnSpc>
                <a:spcPct val="140000"/>
              </a:lnSpc>
              <a:spcBef>
                <a:spcPts val="0"/>
              </a:spcBef>
              <a:buNone/>
            </a:pPr>
            <a:r>
              <a:rPr lang="en-GB" sz="3500" dirty="0">
                <a:solidFill>
                  <a:srgbClr val="102350"/>
                </a:solidFill>
                <a:latin typeface="Brown Light" panose="02000000000000000000" pitchFamily="2" charset="77"/>
              </a:rPr>
              <a:t>Hope can be learned in childhood and adolescence and developed through boundaries, consistency and support. </a:t>
            </a:r>
          </a:p>
          <a:p>
            <a:pPr marL="0" indent="0">
              <a:lnSpc>
                <a:spcPct val="140000"/>
              </a:lnSpc>
              <a:spcBef>
                <a:spcPts val="0"/>
              </a:spcBef>
              <a:buNone/>
            </a:pPr>
            <a:r>
              <a:rPr lang="en-GB" sz="3500" dirty="0">
                <a:solidFill>
                  <a:srgbClr val="102350"/>
                </a:solidFill>
                <a:latin typeface="Brown Light" panose="02000000000000000000" pitchFamily="2" charset="77"/>
              </a:rPr>
              <a:t> </a:t>
            </a:r>
          </a:p>
          <a:p>
            <a:pPr marL="0" indent="0">
              <a:lnSpc>
                <a:spcPct val="140000"/>
              </a:lnSpc>
              <a:spcBef>
                <a:spcPts val="0"/>
              </a:spcBef>
              <a:buNone/>
            </a:pPr>
            <a:r>
              <a:rPr lang="en-GB" sz="3500" dirty="0">
                <a:solidFill>
                  <a:srgbClr val="102350"/>
                </a:solidFill>
                <a:latin typeface="Brown Light" panose="02000000000000000000" pitchFamily="2" charset="77"/>
              </a:rPr>
              <a:t>Asking ‘what’s right?’ can draw our attention to the ‘hope’ that can emerge from struggle and adversity. </a:t>
            </a:r>
          </a:p>
          <a:p>
            <a:pPr marL="0" indent="0">
              <a:lnSpc>
                <a:spcPct val="120000"/>
              </a:lnSpc>
              <a:buSzPct val="100000"/>
              <a:buNone/>
            </a:pPr>
            <a:endParaRPr lang="en-GB" sz="2099"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2420520019"/>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1493294" y="642938"/>
            <a:ext cx="10018212" cy="1209283"/>
          </a:xfrm>
        </p:spPr>
        <p:txBody>
          <a:bodyPr anchor="b">
            <a:noAutofit/>
          </a:bodyPr>
          <a:lstStyle/>
          <a:p>
            <a:pPr>
              <a:lnSpc>
                <a:spcPct val="120000"/>
              </a:lnSpc>
            </a:pPr>
            <a:r>
              <a:rPr lang="en-US" sz="3200" dirty="0">
                <a:latin typeface="Brown Light" panose="02000000000000000000" pitchFamily="2" charset="77"/>
                <a:cs typeface="Arial" panose="020B0604020202020204" pitchFamily="34" charset="0"/>
              </a:rPr>
              <a:t>Working with Hopelessness and despair: cultivating hope</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868863" y="2422449"/>
            <a:ext cx="10227281" cy="5601483"/>
          </a:xfrm>
        </p:spPr>
        <p:txBody>
          <a:bodyPr anchor="t">
            <a:normAutofit/>
          </a:bodyPr>
          <a:lstStyle/>
          <a:p>
            <a:pPr marL="0" indent="0">
              <a:lnSpc>
                <a:spcPct val="120000"/>
              </a:lnSpc>
              <a:spcBef>
                <a:spcPts val="0"/>
              </a:spcBef>
              <a:buNone/>
            </a:pPr>
            <a:r>
              <a:rPr lang="en-GB" sz="2200" dirty="0">
                <a:solidFill>
                  <a:srgbClr val="102350"/>
                </a:solidFill>
                <a:latin typeface="Brown Light" panose="02000000000000000000" pitchFamily="2" charset="77"/>
              </a:rPr>
              <a:t>We need hope like we need air. </a:t>
            </a:r>
          </a:p>
          <a:p>
            <a:pPr marL="0" indent="0">
              <a:lnSpc>
                <a:spcPct val="120000"/>
              </a:lnSpc>
              <a:spcBef>
                <a:spcPts val="0"/>
              </a:spcBef>
              <a:buNone/>
            </a:pPr>
            <a:endParaRPr lang="en-GB" sz="2400" dirty="0">
              <a:solidFill>
                <a:srgbClr val="102350"/>
              </a:solidFill>
              <a:latin typeface="Brown Light" panose="02000000000000000000" pitchFamily="2" charset="77"/>
            </a:endParaRPr>
          </a:p>
          <a:p>
            <a:pPr marL="0" indent="0">
              <a:lnSpc>
                <a:spcPct val="120000"/>
              </a:lnSpc>
              <a:spcBef>
                <a:spcPts val="0"/>
              </a:spcBef>
              <a:buNone/>
            </a:pPr>
            <a:r>
              <a:rPr lang="en-GB" sz="1600" dirty="0">
                <a:solidFill>
                  <a:srgbClr val="102350"/>
                </a:solidFill>
                <a:latin typeface="Brown Light" panose="02000000000000000000" pitchFamily="2" charset="77"/>
              </a:rPr>
              <a:t>C.R. Snyder: ‘Trilogy of goals, pathways, and agency’ </a:t>
            </a:r>
          </a:p>
          <a:p>
            <a:pPr marL="0" indent="0">
              <a:lnSpc>
                <a:spcPct val="120000"/>
              </a:lnSpc>
              <a:spcBef>
                <a:spcPts val="0"/>
              </a:spcBef>
              <a:buNone/>
            </a:pPr>
            <a:r>
              <a:rPr lang="en-GB" sz="2400" dirty="0">
                <a:solidFill>
                  <a:srgbClr val="102350"/>
                </a:solidFill>
                <a:latin typeface="Brown Light" panose="02000000000000000000" pitchFamily="2" charset="77"/>
              </a:rPr>
              <a:t> </a:t>
            </a:r>
          </a:p>
          <a:p>
            <a:pPr marL="0" indent="0">
              <a:lnSpc>
                <a:spcPct val="120000"/>
              </a:lnSpc>
              <a:spcBef>
                <a:spcPts val="0"/>
              </a:spcBef>
              <a:buSzPct val="100000"/>
              <a:buNone/>
            </a:pPr>
            <a:r>
              <a:rPr lang="en-GB" sz="2200" dirty="0">
                <a:solidFill>
                  <a:srgbClr val="102350"/>
                </a:solidFill>
                <a:latin typeface="Brown Light" panose="02000000000000000000" pitchFamily="2" charset="77"/>
              </a:rPr>
              <a:t>Hope can be experienced when:</a:t>
            </a:r>
          </a:p>
          <a:p>
            <a:pPr marL="0" indent="0">
              <a:lnSpc>
                <a:spcPct val="120000"/>
              </a:lnSpc>
              <a:spcBef>
                <a:spcPts val="0"/>
              </a:spcBef>
              <a:buSzPct val="100000"/>
              <a:buNone/>
            </a:pPr>
            <a:r>
              <a:rPr lang="en-GB" sz="2200" dirty="0">
                <a:solidFill>
                  <a:srgbClr val="102350"/>
                </a:solidFill>
                <a:latin typeface="Brown Light" panose="02000000000000000000" pitchFamily="2" charset="77"/>
              </a:rPr>
              <a:t> </a:t>
            </a:r>
          </a:p>
          <a:p>
            <a:pPr lvl="0">
              <a:lnSpc>
                <a:spcPct val="120000"/>
              </a:lnSpc>
              <a:spcBef>
                <a:spcPts val="0"/>
              </a:spcBef>
              <a:buSzPct val="100000"/>
            </a:pPr>
            <a:r>
              <a:rPr lang="en-GB" sz="2200" dirty="0">
                <a:solidFill>
                  <a:srgbClr val="102350"/>
                </a:solidFill>
                <a:latin typeface="Brown Light" panose="02000000000000000000" pitchFamily="2" charset="77"/>
              </a:rPr>
              <a:t>We have the ability to set realistic goals</a:t>
            </a:r>
          </a:p>
          <a:p>
            <a:pPr lvl="0">
              <a:lnSpc>
                <a:spcPct val="120000"/>
              </a:lnSpc>
              <a:spcBef>
                <a:spcPts val="0"/>
              </a:spcBef>
              <a:buSzPct val="100000"/>
            </a:pPr>
            <a:r>
              <a:rPr lang="en-GB" sz="2200" dirty="0">
                <a:solidFill>
                  <a:srgbClr val="102350"/>
                </a:solidFill>
                <a:latin typeface="Brown Light" panose="02000000000000000000" pitchFamily="2" charset="77"/>
              </a:rPr>
              <a:t>We can work out how to achieve these goals, be flexible and set alternatives</a:t>
            </a:r>
          </a:p>
          <a:p>
            <a:pPr lvl="0">
              <a:lnSpc>
                <a:spcPct val="120000"/>
              </a:lnSpc>
              <a:spcBef>
                <a:spcPts val="0"/>
              </a:spcBef>
              <a:buSzPct val="100000"/>
            </a:pPr>
            <a:r>
              <a:rPr lang="en-GB" sz="2200" dirty="0">
                <a:solidFill>
                  <a:srgbClr val="102350"/>
                </a:solidFill>
                <a:latin typeface="Brown Light" panose="02000000000000000000" pitchFamily="2" charset="77"/>
              </a:rPr>
              <a:t>We have agency (self-belief)</a:t>
            </a:r>
          </a:p>
          <a:p>
            <a:pPr marL="0" indent="0">
              <a:lnSpc>
                <a:spcPct val="120000"/>
              </a:lnSpc>
              <a:spcBef>
                <a:spcPts val="0"/>
              </a:spcBef>
              <a:buNone/>
            </a:pPr>
            <a:endParaRPr lang="en-GB" sz="2400" dirty="0">
              <a:solidFill>
                <a:srgbClr val="102350"/>
              </a:solidFill>
              <a:latin typeface="Brown Light" panose="02000000000000000000" pitchFamily="2" charset="77"/>
            </a:endParaRPr>
          </a:p>
          <a:p>
            <a:pPr marL="0" indent="0">
              <a:lnSpc>
                <a:spcPct val="120000"/>
              </a:lnSpc>
              <a:spcBef>
                <a:spcPts val="0"/>
              </a:spcBef>
              <a:buNone/>
            </a:pPr>
            <a:r>
              <a:rPr lang="en-GB" sz="1600" dirty="0">
                <a:solidFill>
                  <a:srgbClr val="102350"/>
                </a:solidFill>
                <a:latin typeface="Brown Light" panose="02000000000000000000" pitchFamily="2" charset="77"/>
              </a:rPr>
              <a:t>Atlas of the Heart p.97</a:t>
            </a:r>
          </a:p>
          <a:p>
            <a:pPr marL="0" indent="0">
              <a:lnSpc>
                <a:spcPct val="120000"/>
              </a:lnSpc>
              <a:buSzPct val="100000"/>
              <a:buNone/>
            </a:pPr>
            <a:endParaRPr lang="en-GB" sz="2099"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3537443717"/>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1486150" y="575186"/>
            <a:ext cx="10032500" cy="1400552"/>
          </a:xfrm>
        </p:spPr>
        <p:txBody>
          <a:bodyPr anchor="b">
            <a:noAutofit/>
          </a:bodyPr>
          <a:lstStyle/>
          <a:p>
            <a:pPr>
              <a:lnSpc>
                <a:spcPct val="120000"/>
              </a:lnSpc>
            </a:pPr>
            <a:r>
              <a:rPr lang="en-US" sz="3200" dirty="0">
                <a:latin typeface="Brown Light" panose="02000000000000000000" pitchFamily="2" charset="77"/>
                <a:cs typeface="Arial" panose="020B0604020202020204" pitchFamily="34" charset="0"/>
              </a:rPr>
              <a:t>Working with Hopelessness and </a:t>
            </a:r>
            <a:r>
              <a:rPr lang="en-US" sz="3200" dirty="0" err="1">
                <a:latin typeface="Brown Light" panose="02000000000000000000" pitchFamily="2" charset="77"/>
                <a:cs typeface="Arial" panose="020B0604020202020204" pitchFamily="34" charset="0"/>
              </a:rPr>
              <a:t>dEspair</a:t>
            </a:r>
            <a:r>
              <a:rPr lang="en-US" sz="3200" dirty="0">
                <a:latin typeface="Brown Light" panose="02000000000000000000" pitchFamily="2" charset="77"/>
                <a:cs typeface="Arial" panose="020B0604020202020204" pitchFamily="34" charset="0"/>
              </a:rPr>
              <a:t>: cultivating resilience</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868863" y="2422450"/>
            <a:ext cx="10227281" cy="4781238"/>
          </a:xfrm>
        </p:spPr>
        <p:txBody>
          <a:bodyPr anchor="t">
            <a:normAutofit fontScale="92500" lnSpcReduction="10000"/>
          </a:bodyPr>
          <a:lstStyle/>
          <a:p>
            <a:pPr marL="0" indent="0">
              <a:lnSpc>
                <a:spcPct val="120000"/>
              </a:lnSpc>
              <a:buSzPct val="100000"/>
              <a:buNone/>
            </a:pPr>
            <a:r>
              <a:rPr lang="en-GB" sz="2400" dirty="0">
                <a:solidFill>
                  <a:srgbClr val="102350"/>
                </a:solidFill>
                <a:latin typeface="Brown Light" panose="02000000000000000000" pitchFamily="2" charset="77"/>
              </a:rPr>
              <a:t>Martin Seligman’s research on resilience: The 3 Ps</a:t>
            </a:r>
          </a:p>
          <a:p>
            <a:pPr lvl="0">
              <a:lnSpc>
                <a:spcPct val="120000"/>
              </a:lnSpc>
              <a:buSzPct val="100000"/>
            </a:pPr>
            <a:r>
              <a:rPr lang="en-GB" sz="2400" dirty="0">
                <a:solidFill>
                  <a:srgbClr val="102350"/>
                </a:solidFill>
                <a:latin typeface="Brown Light" panose="02000000000000000000" pitchFamily="2" charset="77"/>
              </a:rPr>
              <a:t>Personalisation (self-blame and self-criticism). The importance of noticing context and practicing self-compassion and acceptance.</a:t>
            </a:r>
          </a:p>
          <a:p>
            <a:pPr lvl="0">
              <a:lnSpc>
                <a:spcPct val="120000"/>
              </a:lnSpc>
              <a:buSzPct val="100000"/>
            </a:pPr>
            <a:r>
              <a:rPr lang="en-GB" sz="2400" dirty="0">
                <a:solidFill>
                  <a:srgbClr val="102350"/>
                </a:solidFill>
                <a:latin typeface="Brown Light" panose="02000000000000000000" pitchFamily="2" charset="77"/>
              </a:rPr>
              <a:t>Permanence (there is no light versus there will be light again)</a:t>
            </a:r>
          </a:p>
          <a:p>
            <a:pPr lvl="0">
              <a:lnSpc>
                <a:spcPct val="120000"/>
              </a:lnSpc>
              <a:buSzPct val="100000"/>
            </a:pPr>
            <a:r>
              <a:rPr lang="en-GB" sz="2400" dirty="0">
                <a:solidFill>
                  <a:srgbClr val="102350"/>
                </a:solidFill>
                <a:latin typeface="Brown Light" panose="02000000000000000000" pitchFamily="2" charset="77"/>
              </a:rPr>
              <a:t>Pervasiveness (failure to notice any chinks in the darkness which let in the light).  </a:t>
            </a:r>
          </a:p>
          <a:p>
            <a:pPr marL="0" indent="0">
              <a:lnSpc>
                <a:spcPct val="120000"/>
              </a:lnSpc>
              <a:buSzPct val="100000"/>
              <a:buNone/>
            </a:pPr>
            <a:r>
              <a:rPr lang="en-GB" sz="1700" dirty="0">
                <a:solidFill>
                  <a:srgbClr val="102350"/>
                </a:solidFill>
                <a:latin typeface="Brown Light" panose="02000000000000000000" pitchFamily="2" charset="77"/>
              </a:rPr>
              <a:t>Atlas of the Heart p.103-104</a:t>
            </a:r>
          </a:p>
          <a:p>
            <a:pPr marL="0" indent="0">
              <a:lnSpc>
                <a:spcPct val="120000"/>
              </a:lnSpc>
              <a:buSzPct val="100000"/>
              <a:buNone/>
            </a:pPr>
            <a:endParaRPr lang="en-GB" sz="2099"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3094625291"/>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1759200" y="860700"/>
            <a:ext cx="10032500" cy="675692"/>
          </a:xfrm>
        </p:spPr>
        <p:txBody>
          <a:bodyPr anchor="b">
            <a:noAutofit/>
          </a:bodyPr>
          <a:lstStyle/>
          <a:p>
            <a:pPr>
              <a:lnSpc>
                <a:spcPct val="120000"/>
              </a:lnSpc>
            </a:pPr>
            <a:r>
              <a:rPr lang="en-US" sz="3200" dirty="0">
                <a:latin typeface="Brown Light" panose="02000000000000000000" pitchFamily="2" charset="77"/>
                <a:cs typeface="Arial" panose="020B0604020202020204" pitchFamily="34" charset="0"/>
              </a:rPr>
              <a:t>cultivating hope and resilience</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1759200" y="2302134"/>
            <a:ext cx="10227281" cy="5601483"/>
          </a:xfrm>
        </p:spPr>
        <p:txBody>
          <a:bodyPr anchor="t">
            <a:normAutofit/>
          </a:bodyPr>
          <a:lstStyle/>
          <a:p>
            <a:pPr marL="0" indent="0">
              <a:lnSpc>
                <a:spcPct val="120000"/>
              </a:lnSpc>
              <a:buSzPct val="100000"/>
              <a:buNone/>
            </a:pPr>
            <a:r>
              <a:rPr lang="en-GB" sz="2200" dirty="0">
                <a:solidFill>
                  <a:srgbClr val="102350"/>
                </a:solidFill>
                <a:latin typeface="Brown Light" panose="02000000000000000000" pitchFamily="2" charset="77"/>
              </a:rPr>
              <a:t>Remember that in the darkness, we need only create the briefest flickers of light. Together these tiny flickers of light will illuminate the path from disconnection to reconnection. </a:t>
            </a:r>
          </a:p>
          <a:p>
            <a:pPr marL="0" indent="0">
              <a:lnSpc>
                <a:spcPct val="120000"/>
              </a:lnSpc>
              <a:buSzPct val="100000"/>
              <a:buNone/>
            </a:pPr>
            <a:endParaRPr lang="en-GB" sz="2099" dirty="0">
              <a:solidFill>
                <a:srgbClr val="102350"/>
              </a:solidFill>
              <a:latin typeface="Century Gothic" panose="020B0502020202020204" pitchFamily="34" charset="0"/>
            </a:endParaRPr>
          </a:p>
        </p:txBody>
      </p:sp>
      <p:pic>
        <p:nvPicPr>
          <p:cNvPr id="5" name="Picture 4" descr="A cartoon of a person holding a sword&#10;&#10;Description automatically generated">
            <a:extLst>
              <a:ext uri="{FF2B5EF4-FFF2-40B4-BE49-F238E27FC236}">
                <a16:creationId xmlns:a16="http://schemas.microsoft.com/office/drawing/2014/main" id="{DC05A1B4-0920-4EEA-64D8-E6E2B4F74D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6640" y="4155521"/>
            <a:ext cx="7772400" cy="4513838"/>
          </a:xfrm>
          <a:prstGeom prst="rect">
            <a:avLst/>
          </a:prstGeom>
        </p:spPr>
      </p:pic>
    </p:spTree>
    <p:extLst>
      <p:ext uri="{BB962C8B-B14F-4D97-AF65-F5344CB8AC3E}">
        <p14:creationId xmlns:p14="http://schemas.microsoft.com/office/powerpoint/2010/main" val="792543081"/>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1486150" y="764447"/>
            <a:ext cx="10032500" cy="675692"/>
          </a:xfrm>
        </p:spPr>
        <p:txBody>
          <a:bodyPr anchor="b">
            <a:noAutofit/>
          </a:bodyPr>
          <a:lstStyle/>
          <a:p>
            <a:pPr>
              <a:lnSpc>
                <a:spcPct val="120000"/>
              </a:lnSpc>
            </a:pPr>
            <a:r>
              <a:rPr lang="en-US" sz="3200" dirty="0">
                <a:latin typeface="Brown Light" panose="02000000000000000000" pitchFamily="2" charset="77"/>
                <a:cs typeface="Arial" panose="020B0604020202020204" pitchFamily="34" charset="0"/>
              </a:rPr>
              <a:t>sadness</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1388759" y="2374323"/>
            <a:ext cx="10227281" cy="5601483"/>
          </a:xfrm>
        </p:spPr>
        <p:txBody>
          <a:bodyPr anchor="t">
            <a:normAutofit/>
          </a:bodyPr>
          <a:lstStyle/>
          <a:p>
            <a:pPr marL="0" indent="0">
              <a:lnSpc>
                <a:spcPct val="120000"/>
              </a:lnSpc>
              <a:buNone/>
            </a:pPr>
            <a:r>
              <a:rPr lang="en-GB" sz="2200" dirty="0">
                <a:solidFill>
                  <a:srgbClr val="102350"/>
                </a:solidFill>
                <a:latin typeface="Brown Light" panose="02000000000000000000" pitchFamily="2" charset="77"/>
              </a:rPr>
              <a:t>Sadness is important and we need it…To be human is to know sadness. Owning our sadness is courageous and a necessary step in finding out way back to ourselves and each other.  </a:t>
            </a:r>
          </a:p>
          <a:p>
            <a:pPr marL="0" indent="0">
              <a:lnSpc>
                <a:spcPct val="120000"/>
              </a:lnSpc>
              <a:buNone/>
            </a:pPr>
            <a:r>
              <a:rPr lang="en-GB" sz="1600" dirty="0">
                <a:solidFill>
                  <a:srgbClr val="102350"/>
                </a:solidFill>
                <a:latin typeface="Brown Light" panose="02000000000000000000" pitchFamily="2" charset="77"/>
              </a:rPr>
              <a:t>Atlas of the Heart p. 106</a:t>
            </a:r>
          </a:p>
          <a:p>
            <a:pPr marL="0" indent="0">
              <a:lnSpc>
                <a:spcPct val="120000"/>
              </a:lnSpc>
              <a:buSzPct val="100000"/>
              <a:buNone/>
            </a:pPr>
            <a:endParaRPr lang="en-GB" sz="2099"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3535778477"/>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1486150" y="860701"/>
            <a:ext cx="10032500" cy="675692"/>
          </a:xfrm>
        </p:spPr>
        <p:txBody>
          <a:bodyPr anchor="b">
            <a:noAutofit/>
          </a:bodyPr>
          <a:lstStyle/>
          <a:p>
            <a:pPr>
              <a:lnSpc>
                <a:spcPct val="120000"/>
              </a:lnSpc>
            </a:pPr>
            <a:r>
              <a:rPr lang="en-US" sz="3200" dirty="0">
                <a:latin typeface="Brown Light" panose="02000000000000000000" pitchFamily="2" charset="77"/>
                <a:cs typeface="Arial" panose="020B0604020202020204" pitchFamily="34" charset="0"/>
              </a:rPr>
              <a:t>sadness</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1388759" y="2076058"/>
            <a:ext cx="10227281" cy="5601483"/>
          </a:xfrm>
        </p:spPr>
        <p:txBody>
          <a:bodyPr anchor="t">
            <a:normAutofit/>
          </a:bodyPr>
          <a:lstStyle/>
          <a:p>
            <a:pPr marL="0" lvl="0" indent="0">
              <a:lnSpc>
                <a:spcPct val="140000"/>
              </a:lnSpc>
              <a:spcBef>
                <a:spcPts val="0"/>
              </a:spcBef>
              <a:buSzPct val="100000"/>
              <a:buNone/>
            </a:pPr>
            <a:r>
              <a:rPr lang="en-GB" sz="2200" dirty="0">
                <a:solidFill>
                  <a:srgbClr val="102350"/>
                </a:solidFill>
                <a:latin typeface="Brown Light" panose="02000000000000000000" pitchFamily="2" charset="77"/>
              </a:rPr>
              <a:t>Sadness and depression are not the same thing.</a:t>
            </a:r>
          </a:p>
          <a:p>
            <a:pPr lvl="0">
              <a:lnSpc>
                <a:spcPct val="140000"/>
              </a:lnSpc>
              <a:spcBef>
                <a:spcPts val="0"/>
              </a:spcBef>
              <a:buSzPct val="100000"/>
            </a:pPr>
            <a:endParaRPr lang="en-GB" sz="2200" dirty="0">
              <a:solidFill>
                <a:srgbClr val="102350"/>
              </a:solidFill>
              <a:latin typeface="Brown Light" panose="02000000000000000000" pitchFamily="2" charset="77"/>
            </a:endParaRPr>
          </a:p>
          <a:p>
            <a:pPr marL="0" lvl="0" indent="0">
              <a:lnSpc>
                <a:spcPct val="140000"/>
              </a:lnSpc>
              <a:spcBef>
                <a:spcPts val="0"/>
              </a:spcBef>
              <a:buSzPct val="100000"/>
              <a:buNone/>
            </a:pPr>
            <a:r>
              <a:rPr lang="en-GB" sz="2200" dirty="0">
                <a:solidFill>
                  <a:srgbClr val="102350"/>
                </a:solidFill>
                <a:latin typeface="Brown Light" panose="02000000000000000000" pitchFamily="2" charset="77"/>
              </a:rPr>
              <a:t>Sadness and grief are not the same thing.</a:t>
            </a:r>
          </a:p>
          <a:p>
            <a:pPr marL="0" lvl="0" indent="0">
              <a:lnSpc>
                <a:spcPct val="140000"/>
              </a:lnSpc>
              <a:spcBef>
                <a:spcPts val="0"/>
              </a:spcBef>
              <a:buSzPct val="100000"/>
              <a:buNone/>
            </a:pPr>
            <a:endParaRPr lang="en-GB" sz="2200" dirty="0">
              <a:solidFill>
                <a:srgbClr val="102350"/>
              </a:solidFill>
              <a:latin typeface="Brown Light" panose="02000000000000000000" pitchFamily="2" charset="77"/>
            </a:endParaRPr>
          </a:p>
          <a:p>
            <a:pPr marL="0" lvl="0" indent="0">
              <a:lnSpc>
                <a:spcPct val="140000"/>
              </a:lnSpc>
              <a:spcBef>
                <a:spcPts val="0"/>
              </a:spcBef>
              <a:buSzPct val="100000"/>
              <a:buNone/>
            </a:pPr>
            <a:r>
              <a:rPr lang="en-GB" sz="2200" dirty="0">
                <a:solidFill>
                  <a:srgbClr val="102350"/>
                </a:solidFill>
                <a:latin typeface="Brown Light" panose="02000000000000000000" pitchFamily="2" charset="77"/>
              </a:rPr>
              <a:t>There are positive aspects to sadness (such as the impetus to evaluate life, seek support and connection and make changes)</a:t>
            </a:r>
          </a:p>
          <a:p>
            <a:pPr marL="0" lvl="0" indent="0">
              <a:lnSpc>
                <a:spcPct val="140000"/>
              </a:lnSpc>
              <a:spcBef>
                <a:spcPts val="0"/>
              </a:spcBef>
              <a:buSzPct val="100000"/>
              <a:buNone/>
            </a:pPr>
            <a:endParaRPr lang="en-GB" sz="2200" dirty="0">
              <a:solidFill>
                <a:srgbClr val="102350"/>
              </a:solidFill>
              <a:latin typeface="Brown Light" panose="02000000000000000000" pitchFamily="2" charset="77"/>
            </a:endParaRPr>
          </a:p>
          <a:p>
            <a:pPr marL="0" lvl="0" indent="0">
              <a:lnSpc>
                <a:spcPct val="140000"/>
              </a:lnSpc>
              <a:spcBef>
                <a:spcPts val="0"/>
              </a:spcBef>
              <a:buSzPct val="100000"/>
              <a:buNone/>
            </a:pPr>
            <a:r>
              <a:rPr lang="en-GB" sz="2200" dirty="0">
                <a:solidFill>
                  <a:srgbClr val="102350"/>
                </a:solidFill>
                <a:latin typeface="Brown Light" panose="02000000000000000000" pitchFamily="2" charset="77"/>
              </a:rPr>
              <a:t>There is a reason that we love sad movies (We like to be moved. We like to feel connected to what it means to be human. </a:t>
            </a:r>
          </a:p>
          <a:p>
            <a:pPr marL="0" indent="0">
              <a:lnSpc>
                <a:spcPct val="140000"/>
              </a:lnSpc>
              <a:spcBef>
                <a:spcPts val="0"/>
              </a:spcBef>
              <a:buSzPct val="100000"/>
              <a:buNone/>
            </a:pPr>
            <a:r>
              <a:rPr lang="en-GB" sz="2800" dirty="0">
                <a:solidFill>
                  <a:srgbClr val="102350"/>
                </a:solidFill>
                <a:latin typeface="Brown Light" panose="02000000000000000000" pitchFamily="2" charset="77"/>
              </a:rPr>
              <a:t> </a:t>
            </a:r>
          </a:p>
          <a:p>
            <a:pPr marL="0" indent="0">
              <a:lnSpc>
                <a:spcPct val="140000"/>
              </a:lnSpc>
              <a:spcBef>
                <a:spcPts val="0"/>
              </a:spcBef>
              <a:buSzPct val="100000"/>
              <a:buNone/>
            </a:pPr>
            <a:r>
              <a:rPr lang="en-GB" sz="1700" dirty="0">
                <a:solidFill>
                  <a:srgbClr val="102350"/>
                </a:solidFill>
                <a:latin typeface="Brown Light" panose="02000000000000000000" pitchFamily="2" charset="77"/>
              </a:rPr>
              <a:t>Atlas of the Heart p.106-108</a:t>
            </a:r>
          </a:p>
          <a:p>
            <a:pPr marL="0" indent="0">
              <a:lnSpc>
                <a:spcPct val="120000"/>
              </a:lnSpc>
              <a:buSzPct val="100000"/>
              <a:buNone/>
            </a:pPr>
            <a:endParaRPr lang="en-GB" sz="2099"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1995035122"/>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1486150" y="860701"/>
            <a:ext cx="10032500" cy="675692"/>
          </a:xfrm>
        </p:spPr>
        <p:txBody>
          <a:bodyPr anchor="b">
            <a:noAutofit/>
          </a:bodyPr>
          <a:lstStyle/>
          <a:p>
            <a:pPr>
              <a:lnSpc>
                <a:spcPct val="120000"/>
              </a:lnSpc>
            </a:pPr>
            <a:r>
              <a:rPr lang="en-US" sz="3200" dirty="0">
                <a:latin typeface="Brown Light" panose="02000000000000000000" pitchFamily="2" charset="77"/>
                <a:cs typeface="Arial" panose="020B0604020202020204" pitchFamily="34" charset="0"/>
              </a:rPr>
              <a:t>Working with sadness</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1219868" y="2779340"/>
            <a:ext cx="4597400" cy="4194919"/>
          </a:xfrm>
        </p:spPr>
        <p:txBody>
          <a:bodyPr anchor="t">
            <a:normAutofit/>
          </a:bodyPr>
          <a:lstStyle/>
          <a:p>
            <a:pPr lvl="0">
              <a:buSzPct val="100000"/>
            </a:pPr>
            <a:r>
              <a:rPr lang="en-GB" sz="2200" dirty="0">
                <a:solidFill>
                  <a:srgbClr val="102350"/>
                </a:solidFill>
                <a:latin typeface="Brown Light" panose="02000000000000000000" pitchFamily="2" charset="77"/>
              </a:rPr>
              <a:t>Bearing witness</a:t>
            </a:r>
          </a:p>
          <a:p>
            <a:pPr lvl="0">
              <a:buSzPct val="100000"/>
            </a:pPr>
            <a:r>
              <a:rPr lang="en-GB" sz="2200" dirty="0">
                <a:solidFill>
                  <a:srgbClr val="102350"/>
                </a:solidFill>
                <a:latin typeface="Brown Light" panose="02000000000000000000" pitchFamily="2" charset="77"/>
              </a:rPr>
              <a:t>Accepting and allowing </a:t>
            </a:r>
          </a:p>
          <a:p>
            <a:pPr lvl="0">
              <a:buSzPct val="100000"/>
            </a:pPr>
            <a:r>
              <a:rPr lang="en-GB" sz="2200" dirty="0">
                <a:solidFill>
                  <a:srgbClr val="102350"/>
                </a:solidFill>
                <a:latin typeface="Brown Light" panose="02000000000000000000" pitchFamily="2" charset="77"/>
              </a:rPr>
              <a:t>Noticing what it is telling us</a:t>
            </a:r>
          </a:p>
          <a:p>
            <a:pPr marL="0" indent="0">
              <a:lnSpc>
                <a:spcPct val="120000"/>
              </a:lnSpc>
              <a:buSzPct val="100000"/>
              <a:buNone/>
            </a:pPr>
            <a:r>
              <a:rPr lang="en-GB" sz="2200" dirty="0">
                <a:solidFill>
                  <a:srgbClr val="102350"/>
                </a:solidFill>
                <a:latin typeface="Brown Light" panose="02000000000000000000" pitchFamily="2" charset="77"/>
              </a:rPr>
              <a:t>To bear witness to grief is also to bear witness to the most incredible love </a:t>
            </a:r>
          </a:p>
        </p:txBody>
      </p:sp>
      <p:pic>
        <p:nvPicPr>
          <p:cNvPr id="5" name="Picture 4" descr="A black and red paint splatter&#10;&#10;Description automatically generated">
            <a:extLst>
              <a:ext uri="{FF2B5EF4-FFF2-40B4-BE49-F238E27FC236}">
                <a16:creationId xmlns:a16="http://schemas.microsoft.com/office/drawing/2014/main" id="{454117AA-305D-2DA4-446C-72B72FBC9C8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6837"/>
                    </a14:imgEffect>
                    <a14:imgEffect>
                      <a14:saturation sat="211000"/>
                    </a14:imgEffect>
                    <a14:imgEffect>
                      <a14:brightnessContrast contrast="88000"/>
                    </a14:imgEffect>
                  </a14:imgLayer>
                </a14:imgProps>
              </a:ext>
              <a:ext uri="{28A0092B-C50C-407E-A947-70E740481C1C}">
                <a14:useLocalDpi xmlns:a14="http://schemas.microsoft.com/office/drawing/2010/main" val="0"/>
              </a:ext>
            </a:extLst>
          </a:blip>
          <a:stretch>
            <a:fillRect/>
          </a:stretch>
        </p:blipFill>
        <p:spPr>
          <a:xfrm>
            <a:off x="6502400" y="2120899"/>
            <a:ext cx="4597400" cy="5511800"/>
          </a:xfrm>
          <a:prstGeom prst="rect">
            <a:avLst/>
          </a:prstGeom>
        </p:spPr>
      </p:pic>
    </p:spTree>
    <p:extLst>
      <p:ext uri="{BB962C8B-B14F-4D97-AF65-F5344CB8AC3E}">
        <p14:creationId xmlns:p14="http://schemas.microsoft.com/office/powerpoint/2010/main" val="3508279212"/>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2566033" y="588531"/>
            <a:ext cx="7872734" cy="749615"/>
          </a:xfrm>
        </p:spPr>
        <p:txBody>
          <a:bodyPr anchor="b">
            <a:noAutofit/>
          </a:bodyPr>
          <a:lstStyle/>
          <a:p>
            <a:pPr>
              <a:lnSpc>
                <a:spcPct val="120000"/>
              </a:lnSpc>
            </a:pPr>
            <a:r>
              <a:rPr lang="en-US" sz="3200" dirty="0">
                <a:latin typeface="Brown Light" panose="02000000000000000000" pitchFamily="2" charset="77"/>
              </a:rPr>
              <a:t>Seeing and being in the darkness</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952500" y="2175520"/>
            <a:ext cx="11099800" cy="5402559"/>
          </a:xfrm>
        </p:spPr>
        <p:txBody>
          <a:bodyPr anchor="t">
            <a:normAutofit/>
          </a:bodyPr>
          <a:lstStyle/>
          <a:p>
            <a:pPr lvl="0">
              <a:buSzPct val="100000"/>
            </a:pPr>
            <a:r>
              <a:rPr lang="en-GB" sz="2200" dirty="0">
                <a:solidFill>
                  <a:srgbClr val="102350"/>
                </a:solidFill>
                <a:latin typeface="Brown Light" panose="02000000000000000000" pitchFamily="2" charset="77"/>
              </a:rPr>
              <a:t>From disconnection to reconnection: therapeutic skills for practice </a:t>
            </a:r>
          </a:p>
          <a:p>
            <a:pPr lvl="0">
              <a:buSzPct val="100000"/>
            </a:pPr>
            <a:r>
              <a:rPr lang="en-GB" sz="2200" dirty="0">
                <a:solidFill>
                  <a:srgbClr val="102350"/>
                </a:solidFill>
                <a:latin typeface="Brown Light" panose="02000000000000000000" pitchFamily="2" charset="77"/>
              </a:rPr>
              <a:t>Introduction to </a:t>
            </a:r>
            <a:r>
              <a:rPr lang="en-GB" sz="2200" dirty="0" err="1">
                <a:solidFill>
                  <a:srgbClr val="102350"/>
                </a:solidFill>
                <a:latin typeface="Brown Light" panose="02000000000000000000" pitchFamily="2" charset="77"/>
              </a:rPr>
              <a:t>Brené</a:t>
            </a:r>
            <a:r>
              <a:rPr lang="en-GB" sz="2200" dirty="0">
                <a:solidFill>
                  <a:srgbClr val="102350"/>
                </a:solidFill>
                <a:latin typeface="Brown Light" panose="02000000000000000000" pitchFamily="2" charset="77"/>
              </a:rPr>
              <a:t> Brown’s ‘Atlas of the Heart’</a:t>
            </a:r>
          </a:p>
          <a:p>
            <a:pPr lvl="0">
              <a:buSzPct val="100000"/>
            </a:pPr>
            <a:r>
              <a:rPr lang="en-GB" sz="2200" dirty="0">
                <a:solidFill>
                  <a:srgbClr val="102350"/>
                </a:solidFill>
                <a:latin typeface="Brown Light" panose="02000000000000000000" pitchFamily="2" charset="77"/>
              </a:rPr>
              <a:t>Defining disconnection, connection and reconnection </a:t>
            </a:r>
          </a:p>
          <a:p>
            <a:pPr lvl="0">
              <a:buSzPct val="100000"/>
            </a:pPr>
            <a:r>
              <a:rPr lang="en-GB" sz="2200" dirty="0">
                <a:solidFill>
                  <a:srgbClr val="102350"/>
                </a:solidFill>
                <a:latin typeface="Brown Light" panose="02000000000000000000" pitchFamily="2" charset="77"/>
              </a:rPr>
              <a:t>The words that we choose, matter.</a:t>
            </a:r>
          </a:p>
          <a:p>
            <a:pPr lvl="0">
              <a:buSzPct val="100000"/>
            </a:pPr>
            <a:r>
              <a:rPr lang="en-GB" sz="2200" dirty="0">
                <a:solidFill>
                  <a:srgbClr val="102350"/>
                </a:solidFill>
                <a:latin typeface="Brown Light" panose="02000000000000000000" pitchFamily="2" charset="77"/>
              </a:rPr>
              <a:t>Seeing in the darkness: defining the emotions of disconnection </a:t>
            </a:r>
          </a:p>
          <a:p>
            <a:pPr marL="0" indent="0">
              <a:lnSpc>
                <a:spcPct val="120000"/>
              </a:lnSpc>
              <a:buSzPct val="100000"/>
              <a:buNone/>
            </a:pPr>
            <a:endParaRPr lang="en-GB" sz="2800" dirty="0">
              <a:solidFill>
                <a:srgbClr val="102350"/>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706822130"/>
      </p:ext>
    </p:extLst>
  </p:cSld>
  <p:clrMapOvr>
    <a:masterClrMapping/>
  </p:clrMapOvr>
  <p:transition spd="med" advTm="10107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1486150" y="1053976"/>
            <a:ext cx="10032500" cy="675692"/>
          </a:xfrm>
        </p:spPr>
        <p:txBody>
          <a:bodyPr anchor="b">
            <a:noAutofit/>
          </a:bodyPr>
          <a:lstStyle/>
          <a:p>
            <a:pPr>
              <a:lnSpc>
                <a:spcPct val="120000"/>
              </a:lnSpc>
            </a:pPr>
            <a:r>
              <a:rPr lang="en-US" sz="3200" dirty="0">
                <a:latin typeface="Brown Light" panose="02000000000000000000" pitchFamily="2" charset="77"/>
                <a:cs typeface="Arial" panose="020B0604020202020204" pitchFamily="34" charset="0"/>
              </a:rPr>
              <a:t>grief</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1388759" y="2398386"/>
            <a:ext cx="10227281" cy="5601483"/>
          </a:xfrm>
        </p:spPr>
        <p:txBody>
          <a:bodyPr anchor="t">
            <a:normAutofit/>
          </a:bodyPr>
          <a:lstStyle/>
          <a:p>
            <a:pPr marL="0" indent="0">
              <a:lnSpc>
                <a:spcPct val="130000"/>
              </a:lnSpc>
              <a:buNone/>
            </a:pPr>
            <a:r>
              <a:rPr lang="en-GB" sz="2200" dirty="0">
                <a:solidFill>
                  <a:srgbClr val="102350"/>
                </a:solidFill>
                <a:latin typeface="Brown Light" panose="02000000000000000000" pitchFamily="2" charset="77"/>
              </a:rPr>
              <a:t>Grief does not obey your plans, or your wishes. Grief will do whatever it wants to you, whenever it wants to. In that regard, Grief has a lot in common with Love.</a:t>
            </a:r>
          </a:p>
          <a:p>
            <a:pPr marL="0" indent="0">
              <a:lnSpc>
                <a:spcPct val="130000"/>
              </a:lnSpc>
              <a:buNone/>
            </a:pPr>
            <a:r>
              <a:rPr lang="en-GB" sz="2200" dirty="0">
                <a:solidFill>
                  <a:srgbClr val="102350"/>
                </a:solidFill>
                <a:latin typeface="Brown Light" panose="02000000000000000000" pitchFamily="2" charset="77"/>
              </a:rPr>
              <a:t>Elizabeth Gilbert</a:t>
            </a:r>
          </a:p>
          <a:p>
            <a:pPr marL="0" indent="0">
              <a:lnSpc>
                <a:spcPct val="130000"/>
              </a:lnSpc>
              <a:buNone/>
            </a:pPr>
            <a:endParaRPr lang="en-GB" sz="2200" dirty="0">
              <a:solidFill>
                <a:srgbClr val="102350"/>
              </a:solidFill>
              <a:latin typeface="Brown Light" panose="02000000000000000000" pitchFamily="2" charset="77"/>
            </a:endParaRPr>
          </a:p>
          <a:p>
            <a:pPr marL="0" indent="0">
              <a:lnSpc>
                <a:spcPct val="130000"/>
              </a:lnSpc>
              <a:buNone/>
            </a:pPr>
            <a:r>
              <a:rPr lang="en-GB" sz="1400" dirty="0">
                <a:solidFill>
                  <a:srgbClr val="102350"/>
                </a:solidFill>
                <a:latin typeface="Brown Light" panose="02000000000000000000" pitchFamily="2" charset="77"/>
              </a:rPr>
              <a:t>Atlas of the Heart p.110</a:t>
            </a:r>
          </a:p>
          <a:p>
            <a:pPr marL="0" lvl="0" indent="0">
              <a:buNone/>
            </a:pPr>
            <a:endParaRPr lang="en-GB" sz="2099"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1129503502"/>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1486150" y="788510"/>
            <a:ext cx="10032500" cy="675692"/>
          </a:xfrm>
        </p:spPr>
        <p:txBody>
          <a:bodyPr anchor="b">
            <a:noAutofit/>
          </a:bodyPr>
          <a:lstStyle/>
          <a:p>
            <a:pPr>
              <a:lnSpc>
                <a:spcPct val="120000"/>
              </a:lnSpc>
            </a:pPr>
            <a:r>
              <a:rPr lang="en-US" sz="3200" dirty="0">
                <a:latin typeface="Brown Light" panose="02000000000000000000" pitchFamily="2" charset="77"/>
                <a:cs typeface="Arial" panose="020B0604020202020204" pitchFamily="34" charset="0"/>
              </a:rPr>
              <a:t>grief</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2136231" y="2076058"/>
            <a:ext cx="8732337" cy="5601483"/>
          </a:xfrm>
        </p:spPr>
        <p:txBody>
          <a:bodyPr anchor="t">
            <a:normAutofit/>
          </a:bodyPr>
          <a:lstStyle/>
          <a:p>
            <a:pPr lvl="0">
              <a:lnSpc>
                <a:spcPct val="130000"/>
              </a:lnSpc>
              <a:spcBef>
                <a:spcPts val="0"/>
              </a:spcBef>
              <a:buSzPct val="100000"/>
              <a:buFont typeface="Arial" panose="020B0604020202020204" pitchFamily="34" charset="0"/>
              <a:buChar char="•"/>
            </a:pPr>
            <a:r>
              <a:rPr lang="en-GB" sz="2200" dirty="0">
                <a:solidFill>
                  <a:srgbClr val="102350"/>
                </a:solidFill>
                <a:latin typeface="Brown Light" panose="02000000000000000000" pitchFamily="2" charset="77"/>
              </a:rPr>
              <a:t>A process which includes many emotions</a:t>
            </a:r>
          </a:p>
          <a:p>
            <a:pPr lvl="0">
              <a:lnSpc>
                <a:spcPct val="130000"/>
              </a:lnSpc>
              <a:spcBef>
                <a:spcPts val="0"/>
              </a:spcBef>
              <a:buSzPct val="100000"/>
              <a:buFont typeface="Arial" panose="020B0604020202020204" pitchFamily="34" charset="0"/>
              <a:buChar char="•"/>
            </a:pPr>
            <a:r>
              <a:rPr lang="en-GB" sz="2200" dirty="0">
                <a:solidFill>
                  <a:srgbClr val="102350"/>
                </a:solidFill>
                <a:latin typeface="Brown Light" panose="02000000000000000000" pitchFamily="2" charset="77"/>
              </a:rPr>
              <a:t>Not a linear process (nor is it predictable)</a:t>
            </a:r>
          </a:p>
          <a:p>
            <a:pPr marL="0" indent="0">
              <a:spcBef>
                <a:spcPts val="0"/>
              </a:spcBef>
              <a:buSzPct val="100000"/>
              <a:buNone/>
            </a:pPr>
            <a:r>
              <a:rPr lang="en-GB" sz="2200" dirty="0">
                <a:solidFill>
                  <a:srgbClr val="102350"/>
                </a:solidFill>
                <a:latin typeface="Brown Light" panose="02000000000000000000" pitchFamily="2" charset="77"/>
              </a:rPr>
              <a:t> </a:t>
            </a:r>
          </a:p>
          <a:p>
            <a:pPr marL="0" indent="0">
              <a:spcBef>
                <a:spcPts val="0"/>
              </a:spcBef>
              <a:buSzPct val="100000"/>
              <a:buNone/>
            </a:pPr>
            <a:r>
              <a:rPr lang="en-GB" sz="2200" dirty="0">
                <a:solidFill>
                  <a:srgbClr val="102350"/>
                </a:solidFill>
                <a:latin typeface="Brown Light" panose="02000000000000000000" pitchFamily="2" charset="77"/>
              </a:rPr>
              <a:t>3 foundational elements </a:t>
            </a:r>
          </a:p>
          <a:p>
            <a:pPr marL="0" indent="0">
              <a:spcBef>
                <a:spcPts val="0"/>
              </a:spcBef>
              <a:buSzPct val="100000"/>
              <a:buNone/>
            </a:pPr>
            <a:endParaRPr lang="en-GB" sz="2200" dirty="0">
              <a:solidFill>
                <a:srgbClr val="102350"/>
              </a:solidFill>
              <a:latin typeface="Brown Light" panose="02000000000000000000" pitchFamily="2" charset="77"/>
            </a:endParaRPr>
          </a:p>
          <a:p>
            <a:pPr marL="457200" lvl="0" indent="-457200">
              <a:lnSpc>
                <a:spcPct val="120000"/>
              </a:lnSpc>
              <a:spcBef>
                <a:spcPts val="0"/>
              </a:spcBef>
              <a:buSzPct val="100000"/>
              <a:buFont typeface="+mj-lt"/>
              <a:buAutoNum type="arabicPeriod"/>
            </a:pPr>
            <a:r>
              <a:rPr lang="en-GB" sz="2200" dirty="0">
                <a:solidFill>
                  <a:srgbClr val="102350"/>
                </a:solidFill>
                <a:latin typeface="Brown Light" panose="02000000000000000000" pitchFamily="2" charset="77"/>
              </a:rPr>
              <a:t>Loss (different types of loss, not always tangible)</a:t>
            </a:r>
          </a:p>
          <a:p>
            <a:pPr marL="457200" lvl="0" indent="-457200">
              <a:lnSpc>
                <a:spcPct val="120000"/>
              </a:lnSpc>
              <a:spcBef>
                <a:spcPts val="0"/>
              </a:spcBef>
              <a:buSzPct val="100000"/>
              <a:buFont typeface="+mj-lt"/>
              <a:buAutoNum type="arabicPeriod"/>
            </a:pPr>
            <a:r>
              <a:rPr lang="en-GB" sz="2200" dirty="0">
                <a:solidFill>
                  <a:srgbClr val="102350"/>
                </a:solidFill>
                <a:latin typeface="Brown Light" panose="02000000000000000000" pitchFamily="2" charset="77"/>
              </a:rPr>
              <a:t>Longing (not conscious wanting; involuntary yearning for wholeness)</a:t>
            </a:r>
          </a:p>
          <a:p>
            <a:pPr marL="457200" lvl="0" indent="-457200">
              <a:lnSpc>
                <a:spcPct val="120000"/>
              </a:lnSpc>
              <a:spcBef>
                <a:spcPts val="0"/>
              </a:spcBef>
              <a:buSzPct val="100000"/>
              <a:buFont typeface="+mj-lt"/>
              <a:buAutoNum type="arabicPeriod"/>
            </a:pPr>
            <a:r>
              <a:rPr lang="en-GB" sz="2200" dirty="0">
                <a:solidFill>
                  <a:srgbClr val="102350"/>
                </a:solidFill>
                <a:latin typeface="Brown Light" panose="02000000000000000000" pitchFamily="2" charset="77"/>
              </a:rPr>
              <a:t>Feeling lost (requires us to reorient every part of our physical, emotional, and social worlds)</a:t>
            </a:r>
          </a:p>
          <a:p>
            <a:pPr marL="0" indent="0">
              <a:spcBef>
                <a:spcPts val="0"/>
              </a:spcBef>
              <a:buNone/>
            </a:pPr>
            <a:endParaRPr lang="en-GB" sz="2400" dirty="0">
              <a:solidFill>
                <a:srgbClr val="102350"/>
              </a:solidFill>
              <a:latin typeface="Brown Light" panose="02000000000000000000" pitchFamily="2" charset="77"/>
            </a:endParaRPr>
          </a:p>
          <a:p>
            <a:pPr marL="0" indent="0">
              <a:spcBef>
                <a:spcPts val="0"/>
              </a:spcBef>
              <a:buNone/>
            </a:pPr>
            <a:endParaRPr lang="en-GB" sz="2400" dirty="0">
              <a:solidFill>
                <a:srgbClr val="102350"/>
              </a:solidFill>
              <a:latin typeface="Brown Light" panose="02000000000000000000" pitchFamily="2" charset="77"/>
            </a:endParaRPr>
          </a:p>
          <a:p>
            <a:pPr marL="0" indent="0">
              <a:spcBef>
                <a:spcPts val="0"/>
              </a:spcBef>
              <a:buNone/>
            </a:pPr>
            <a:r>
              <a:rPr lang="en-GB" sz="1600" dirty="0">
                <a:solidFill>
                  <a:srgbClr val="102350"/>
                </a:solidFill>
                <a:latin typeface="Brown Light" panose="02000000000000000000" pitchFamily="2" charset="77"/>
              </a:rPr>
              <a:t>Atlas of the Heart p.110-111</a:t>
            </a:r>
          </a:p>
          <a:p>
            <a:pPr marL="0" lvl="0" indent="0">
              <a:buNone/>
            </a:pPr>
            <a:endParaRPr lang="en-GB" sz="2099"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702510435"/>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1486150" y="1053976"/>
            <a:ext cx="10032500" cy="675692"/>
          </a:xfrm>
        </p:spPr>
        <p:txBody>
          <a:bodyPr anchor="b">
            <a:noAutofit/>
          </a:bodyPr>
          <a:lstStyle/>
          <a:p>
            <a:pPr>
              <a:lnSpc>
                <a:spcPct val="120000"/>
              </a:lnSpc>
            </a:pPr>
            <a:r>
              <a:rPr lang="en-US" sz="3200" dirty="0">
                <a:latin typeface="Brown Light" panose="02000000000000000000" pitchFamily="2" charset="77"/>
                <a:cs typeface="Arial" panose="020B0604020202020204" pitchFamily="34" charset="0"/>
              </a:rPr>
              <a:t>grief</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1486150" y="2350259"/>
            <a:ext cx="10227281" cy="5601483"/>
          </a:xfrm>
        </p:spPr>
        <p:txBody>
          <a:bodyPr anchor="t">
            <a:normAutofit/>
          </a:bodyPr>
          <a:lstStyle/>
          <a:p>
            <a:pPr marL="0" indent="0">
              <a:lnSpc>
                <a:spcPct val="120000"/>
              </a:lnSpc>
              <a:buNone/>
            </a:pPr>
            <a:r>
              <a:rPr lang="en-GB" sz="2200" dirty="0">
                <a:solidFill>
                  <a:srgbClr val="102350"/>
                </a:solidFill>
                <a:latin typeface="Brown Light" panose="02000000000000000000" pitchFamily="2" charset="77"/>
              </a:rPr>
              <a:t>The more difficult it is for us to articulate our experiences of loss, longing and feeling lost to the people around us, the more disconnected and alone we feel. Talking about grief is difficult in a world that wants us to ‘get over it’ or a community which is quick to pathologize grief.</a:t>
            </a:r>
          </a:p>
          <a:p>
            <a:pPr marL="0" indent="0">
              <a:lnSpc>
                <a:spcPct val="120000"/>
              </a:lnSpc>
              <a:buNone/>
            </a:pPr>
            <a:endParaRPr lang="en-GB" sz="2200" dirty="0">
              <a:solidFill>
                <a:srgbClr val="102350"/>
              </a:solidFill>
              <a:latin typeface="Brown Light" panose="02000000000000000000" pitchFamily="2" charset="77"/>
            </a:endParaRPr>
          </a:p>
          <a:p>
            <a:pPr marL="0" indent="0">
              <a:lnSpc>
                <a:spcPct val="120000"/>
              </a:lnSpc>
              <a:buNone/>
            </a:pPr>
            <a:r>
              <a:rPr lang="en-GB" sz="1600" dirty="0">
                <a:solidFill>
                  <a:srgbClr val="102350"/>
                </a:solidFill>
                <a:latin typeface="Brown Light" panose="02000000000000000000" pitchFamily="2" charset="77"/>
              </a:rPr>
              <a:t>Atlas of the Heart p.111</a:t>
            </a:r>
          </a:p>
          <a:p>
            <a:pPr marL="0" lvl="0" indent="0">
              <a:buNone/>
            </a:pPr>
            <a:endParaRPr lang="en-GB" sz="2099"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2360108313"/>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1486150" y="1053976"/>
            <a:ext cx="10032500" cy="675692"/>
          </a:xfrm>
        </p:spPr>
        <p:txBody>
          <a:bodyPr anchor="b">
            <a:noAutofit/>
          </a:bodyPr>
          <a:lstStyle/>
          <a:p>
            <a:pPr>
              <a:lnSpc>
                <a:spcPct val="120000"/>
              </a:lnSpc>
            </a:pPr>
            <a:r>
              <a:rPr lang="en-US" sz="3129" dirty="0">
                <a:latin typeface="Brown Light" panose="02000000000000000000" pitchFamily="2" charset="77"/>
                <a:cs typeface="Arial" panose="020B0604020202020204" pitchFamily="34" charset="0"/>
              </a:rPr>
              <a:t>grief</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1388759" y="2350259"/>
            <a:ext cx="10227281" cy="4628057"/>
          </a:xfrm>
        </p:spPr>
        <p:txBody>
          <a:bodyPr anchor="t">
            <a:normAutofit fontScale="77500" lnSpcReduction="20000"/>
          </a:bodyPr>
          <a:lstStyle/>
          <a:p>
            <a:pPr>
              <a:lnSpc>
                <a:spcPct val="140000"/>
              </a:lnSpc>
              <a:spcBef>
                <a:spcPts val="0"/>
              </a:spcBef>
              <a:buSzPct val="100000"/>
            </a:pPr>
            <a:r>
              <a:rPr lang="en-GB" sz="2800" dirty="0">
                <a:solidFill>
                  <a:srgbClr val="102350"/>
                </a:solidFill>
                <a:latin typeface="Brown Light" panose="02000000000000000000" pitchFamily="2" charset="77"/>
              </a:rPr>
              <a:t>Every experience of grief is different and unique. What everyone has in common is the need for their grief to be witnessed. </a:t>
            </a:r>
          </a:p>
          <a:p>
            <a:pPr marL="0" indent="0">
              <a:lnSpc>
                <a:spcPct val="140000"/>
              </a:lnSpc>
              <a:spcBef>
                <a:spcPts val="0"/>
              </a:spcBef>
              <a:buSzPct val="100000"/>
              <a:buNone/>
            </a:pPr>
            <a:endParaRPr lang="en-GB" sz="2800" dirty="0">
              <a:solidFill>
                <a:srgbClr val="102350"/>
              </a:solidFill>
              <a:latin typeface="Brown Light" panose="02000000000000000000" pitchFamily="2" charset="77"/>
            </a:endParaRPr>
          </a:p>
          <a:p>
            <a:pPr>
              <a:lnSpc>
                <a:spcPct val="140000"/>
              </a:lnSpc>
              <a:spcBef>
                <a:spcPts val="0"/>
              </a:spcBef>
              <a:buSzPct val="100000"/>
            </a:pPr>
            <a:r>
              <a:rPr lang="en-GB" sz="2800" dirty="0">
                <a:solidFill>
                  <a:srgbClr val="102350"/>
                </a:solidFill>
                <a:latin typeface="Brown Light" panose="02000000000000000000" pitchFamily="2" charset="77"/>
              </a:rPr>
              <a:t>Most people who struggle with complicated loss feel a great press ‘to tell the story’, to find someone willing to hear what others cannot, and who can join them in making sense of the death. </a:t>
            </a:r>
          </a:p>
          <a:p>
            <a:pPr>
              <a:lnSpc>
                <a:spcPct val="140000"/>
              </a:lnSpc>
              <a:spcBef>
                <a:spcPts val="0"/>
              </a:spcBef>
              <a:buSzPct val="100000"/>
            </a:pPr>
            <a:endParaRPr lang="en-GB" sz="2800" dirty="0">
              <a:solidFill>
                <a:srgbClr val="102350"/>
              </a:solidFill>
              <a:latin typeface="Brown Light" panose="02000000000000000000" pitchFamily="2" charset="77"/>
            </a:endParaRPr>
          </a:p>
          <a:p>
            <a:pPr>
              <a:lnSpc>
                <a:spcPct val="140000"/>
              </a:lnSpc>
              <a:spcBef>
                <a:spcPts val="0"/>
              </a:spcBef>
              <a:buSzPct val="100000"/>
            </a:pPr>
            <a:r>
              <a:rPr lang="en-GB" sz="2800" dirty="0">
                <a:solidFill>
                  <a:srgbClr val="102350"/>
                </a:solidFill>
                <a:latin typeface="Brown Light" panose="02000000000000000000" pitchFamily="2" charset="77"/>
              </a:rPr>
              <a:t>The need for connection and storytelling. </a:t>
            </a:r>
          </a:p>
          <a:p>
            <a:pPr marL="0" indent="0">
              <a:lnSpc>
                <a:spcPct val="140000"/>
              </a:lnSpc>
              <a:spcBef>
                <a:spcPts val="0"/>
              </a:spcBef>
              <a:buSzPct val="100000"/>
              <a:buNone/>
            </a:pPr>
            <a:r>
              <a:rPr lang="en-GB" dirty="0">
                <a:solidFill>
                  <a:srgbClr val="102350"/>
                </a:solidFill>
                <a:latin typeface="Brown Light" panose="02000000000000000000" pitchFamily="2" charset="77"/>
              </a:rPr>
              <a:t> </a:t>
            </a:r>
          </a:p>
          <a:p>
            <a:pPr marL="0" indent="0">
              <a:lnSpc>
                <a:spcPct val="140000"/>
              </a:lnSpc>
              <a:spcBef>
                <a:spcPts val="0"/>
              </a:spcBef>
              <a:buSzPct val="100000"/>
              <a:buNone/>
            </a:pPr>
            <a:endParaRPr lang="en-GB" dirty="0">
              <a:solidFill>
                <a:srgbClr val="102350"/>
              </a:solidFill>
              <a:latin typeface="Brown Light" panose="02000000000000000000" pitchFamily="2" charset="77"/>
            </a:endParaRPr>
          </a:p>
          <a:p>
            <a:pPr marL="0" indent="0">
              <a:lnSpc>
                <a:spcPct val="140000"/>
              </a:lnSpc>
              <a:spcBef>
                <a:spcPts val="0"/>
              </a:spcBef>
              <a:buSzPct val="100000"/>
              <a:buNone/>
            </a:pPr>
            <a:r>
              <a:rPr lang="en-GB" sz="2100" dirty="0">
                <a:solidFill>
                  <a:srgbClr val="102350"/>
                </a:solidFill>
                <a:latin typeface="Brown Light" panose="02000000000000000000" pitchFamily="2" charset="77"/>
              </a:rPr>
              <a:t>Atlas of the Heart p.111-112</a:t>
            </a:r>
          </a:p>
          <a:p>
            <a:pPr marL="0" lvl="0" indent="0">
              <a:buNone/>
            </a:pPr>
            <a:endParaRPr lang="en-GB" sz="2099"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597246793"/>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1486150" y="1053976"/>
            <a:ext cx="10032500" cy="675692"/>
          </a:xfrm>
        </p:spPr>
        <p:txBody>
          <a:bodyPr anchor="b">
            <a:noAutofit/>
          </a:bodyPr>
          <a:lstStyle/>
          <a:p>
            <a:pPr>
              <a:lnSpc>
                <a:spcPct val="120000"/>
              </a:lnSpc>
            </a:pPr>
            <a:r>
              <a:rPr lang="en-US" sz="3200" dirty="0">
                <a:latin typeface="Brown Light" panose="02000000000000000000" pitchFamily="2" charset="77"/>
                <a:cs typeface="Arial" panose="020B0604020202020204" pitchFamily="34" charset="0"/>
              </a:rPr>
              <a:t>Different types of grief</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1291369" y="2422449"/>
            <a:ext cx="10227281" cy="5601483"/>
          </a:xfrm>
        </p:spPr>
        <p:txBody>
          <a:bodyPr anchor="t">
            <a:normAutofit fontScale="70000" lnSpcReduction="20000"/>
          </a:bodyPr>
          <a:lstStyle/>
          <a:p>
            <a:pPr marL="0" indent="0">
              <a:lnSpc>
                <a:spcPct val="140000"/>
              </a:lnSpc>
              <a:spcBef>
                <a:spcPts val="0"/>
              </a:spcBef>
              <a:buSzPct val="100000"/>
              <a:buNone/>
            </a:pPr>
            <a:r>
              <a:rPr lang="en-GB" dirty="0">
                <a:solidFill>
                  <a:srgbClr val="102350"/>
                </a:solidFill>
                <a:latin typeface="Brown Light" panose="02000000000000000000" pitchFamily="2" charset="77"/>
              </a:rPr>
              <a:t>Different types of grief:</a:t>
            </a:r>
          </a:p>
          <a:p>
            <a:pPr marL="0" indent="0">
              <a:lnSpc>
                <a:spcPct val="140000"/>
              </a:lnSpc>
              <a:spcBef>
                <a:spcPts val="0"/>
              </a:spcBef>
              <a:buSzPct val="100000"/>
              <a:buNone/>
            </a:pPr>
            <a:r>
              <a:rPr lang="en-GB" dirty="0">
                <a:solidFill>
                  <a:srgbClr val="102350"/>
                </a:solidFill>
                <a:latin typeface="Brown Light" panose="02000000000000000000" pitchFamily="2" charset="77"/>
              </a:rPr>
              <a:t> </a:t>
            </a:r>
          </a:p>
          <a:p>
            <a:pPr>
              <a:lnSpc>
                <a:spcPct val="140000"/>
              </a:lnSpc>
              <a:spcBef>
                <a:spcPts val="0"/>
              </a:spcBef>
              <a:buSzPct val="100000"/>
            </a:pPr>
            <a:r>
              <a:rPr lang="en-GB" b="1" dirty="0">
                <a:solidFill>
                  <a:srgbClr val="102350"/>
                </a:solidFill>
                <a:latin typeface="Brown Light" panose="02000000000000000000" pitchFamily="2" charset="77"/>
              </a:rPr>
              <a:t>Acute grief. </a:t>
            </a:r>
            <a:r>
              <a:rPr lang="en-GB" dirty="0">
                <a:solidFill>
                  <a:srgbClr val="102350"/>
                </a:solidFill>
                <a:latin typeface="Brown Light" panose="02000000000000000000" pitchFamily="2" charset="77"/>
              </a:rPr>
              <a:t>Grief dominates our lives.</a:t>
            </a:r>
          </a:p>
          <a:p>
            <a:pPr marL="0" indent="0">
              <a:lnSpc>
                <a:spcPct val="140000"/>
              </a:lnSpc>
              <a:spcBef>
                <a:spcPts val="0"/>
              </a:spcBef>
              <a:buSzPct val="100000"/>
              <a:buNone/>
            </a:pPr>
            <a:endParaRPr lang="en-GB" dirty="0">
              <a:solidFill>
                <a:srgbClr val="102350"/>
              </a:solidFill>
              <a:latin typeface="Brown Light" panose="02000000000000000000" pitchFamily="2" charset="77"/>
            </a:endParaRPr>
          </a:p>
          <a:p>
            <a:pPr>
              <a:lnSpc>
                <a:spcPct val="140000"/>
              </a:lnSpc>
              <a:spcBef>
                <a:spcPts val="0"/>
              </a:spcBef>
              <a:buSzPct val="100000"/>
            </a:pPr>
            <a:r>
              <a:rPr lang="en-GB" b="1" dirty="0">
                <a:solidFill>
                  <a:srgbClr val="102350"/>
                </a:solidFill>
                <a:latin typeface="Brown Light" panose="02000000000000000000" pitchFamily="2" charset="77"/>
              </a:rPr>
              <a:t>Integrated grief. </a:t>
            </a:r>
            <a:r>
              <a:rPr lang="en-GB" dirty="0">
                <a:solidFill>
                  <a:srgbClr val="102350"/>
                </a:solidFill>
                <a:latin typeface="Brown Light" panose="02000000000000000000" pitchFamily="2" charset="77"/>
              </a:rPr>
              <a:t>Grief finds a place in our lives, but it is not our whole lives.</a:t>
            </a:r>
          </a:p>
          <a:p>
            <a:pPr marL="0" indent="0">
              <a:lnSpc>
                <a:spcPct val="140000"/>
              </a:lnSpc>
              <a:spcBef>
                <a:spcPts val="0"/>
              </a:spcBef>
              <a:buSzPct val="100000"/>
              <a:buNone/>
            </a:pPr>
            <a:endParaRPr lang="en-GB" dirty="0">
              <a:solidFill>
                <a:srgbClr val="102350"/>
              </a:solidFill>
              <a:latin typeface="Brown Light" panose="02000000000000000000" pitchFamily="2" charset="77"/>
            </a:endParaRPr>
          </a:p>
          <a:p>
            <a:pPr>
              <a:lnSpc>
                <a:spcPct val="140000"/>
              </a:lnSpc>
              <a:spcBef>
                <a:spcPts val="0"/>
              </a:spcBef>
              <a:buSzPct val="100000"/>
            </a:pPr>
            <a:r>
              <a:rPr lang="en-GB" b="1" dirty="0">
                <a:solidFill>
                  <a:srgbClr val="102350"/>
                </a:solidFill>
                <a:latin typeface="Brown Light" panose="02000000000000000000" pitchFamily="2" charset="77"/>
              </a:rPr>
              <a:t>Complicated grief. </a:t>
            </a:r>
            <a:r>
              <a:rPr lang="en-GB" dirty="0">
                <a:solidFill>
                  <a:srgbClr val="102350"/>
                </a:solidFill>
                <a:latin typeface="Brown Light" panose="02000000000000000000" pitchFamily="2" charset="77"/>
              </a:rPr>
              <a:t>Something interferes with adaptation and integration.</a:t>
            </a:r>
          </a:p>
          <a:p>
            <a:pPr marL="0" indent="0">
              <a:lnSpc>
                <a:spcPct val="140000"/>
              </a:lnSpc>
              <a:spcBef>
                <a:spcPts val="0"/>
              </a:spcBef>
              <a:buSzPct val="100000"/>
              <a:buNone/>
            </a:pPr>
            <a:endParaRPr lang="en-GB" dirty="0">
              <a:solidFill>
                <a:srgbClr val="102350"/>
              </a:solidFill>
              <a:latin typeface="Brown Light" panose="02000000000000000000" pitchFamily="2" charset="77"/>
            </a:endParaRPr>
          </a:p>
          <a:p>
            <a:pPr>
              <a:lnSpc>
                <a:spcPct val="140000"/>
              </a:lnSpc>
              <a:spcBef>
                <a:spcPts val="0"/>
              </a:spcBef>
              <a:buSzPct val="100000"/>
            </a:pPr>
            <a:r>
              <a:rPr lang="en-GB" b="1" dirty="0">
                <a:solidFill>
                  <a:srgbClr val="102350"/>
                </a:solidFill>
                <a:latin typeface="Brown Light" panose="02000000000000000000" pitchFamily="2" charset="77"/>
              </a:rPr>
              <a:t>Disenfranchised grief. </a:t>
            </a:r>
            <a:r>
              <a:rPr lang="en-GB" dirty="0">
                <a:solidFill>
                  <a:srgbClr val="102350"/>
                </a:solidFill>
                <a:latin typeface="Brown Light" panose="02000000000000000000" pitchFamily="2" charset="77"/>
              </a:rPr>
              <a:t>The experience of loss is not valued or understood as a ‘loss’ by others.</a:t>
            </a:r>
          </a:p>
          <a:p>
            <a:pPr marL="0" indent="0">
              <a:lnSpc>
                <a:spcPct val="140000"/>
              </a:lnSpc>
              <a:spcBef>
                <a:spcPts val="0"/>
              </a:spcBef>
              <a:buSzPct val="100000"/>
              <a:buNone/>
            </a:pPr>
            <a:endParaRPr lang="en-GB" dirty="0">
              <a:solidFill>
                <a:srgbClr val="102350"/>
              </a:solidFill>
              <a:latin typeface="Brown Light" panose="02000000000000000000" pitchFamily="2" charset="77"/>
            </a:endParaRPr>
          </a:p>
          <a:p>
            <a:pPr marL="0" indent="0">
              <a:lnSpc>
                <a:spcPct val="140000"/>
              </a:lnSpc>
              <a:spcBef>
                <a:spcPts val="0"/>
              </a:spcBef>
              <a:buSzPct val="100000"/>
              <a:buNone/>
            </a:pPr>
            <a:r>
              <a:rPr lang="en-GB" sz="2300" dirty="0">
                <a:solidFill>
                  <a:srgbClr val="102350"/>
                </a:solidFill>
                <a:latin typeface="Brown Light" panose="02000000000000000000" pitchFamily="2" charset="77"/>
              </a:rPr>
              <a:t>Atlas of the Heart p.113</a:t>
            </a:r>
          </a:p>
          <a:p>
            <a:pPr marL="0" lvl="0" indent="0">
              <a:buNone/>
            </a:pPr>
            <a:endParaRPr lang="en-GB" sz="2099"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1589095589"/>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1662947" y="1053976"/>
            <a:ext cx="10032500" cy="675692"/>
          </a:xfrm>
        </p:spPr>
        <p:txBody>
          <a:bodyPr anchor="b">
            <a:noAutofit/>
          </a:bodyPr>
          <a:lstStyle/>
          <a:p>
            <a:pPr>
              <a:lnSpc>
                <a:spcPct val="120000"/>
              </a:lnSpc>
            </a:pPr>
            <a:r>
              <a:rPr lang="en-US" sz="3200" dirty="0">
                <a:latin typeface="Brown Light" panose="02000000000000000000" pitchFamily="2" charset="77"/>
                <a:cs typeface="Arial" panose="020B0604020202020204" pitchFamily="34" charset="0"/>
              </a:rPr>
              <a:t>Shame and guilt</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1388759" y="2254007"/>
            <a:ext cx="10227281" cy="5601483"/>
          </a:xfrm>
        </p:spPr>
        <p:txBody>
          <a:bodyPr anchor="t">
            <a:normAutofit fontScale="92500" lnSpcReduction="10000"/>
          </a:bodyPr>
          <a:lstStyle/>
          <a:p>
            <a:pPr marL="0" indent="0">
              <a:spcBef>
                <a:spcPts val="0"/>
              </a:spcBef>
              <a:buNone/>
            </a:pPr>
            <a:r>
              <a:rPr lang="en-GB" b="1" dirty="0">
                <a:solidFill>
                  <a:srgbClr val="102350"/>
                </a:solidFill>
              </a:rPr>
              <a:t> </a:t>
            </a:r>
            <a:endParaRPr lang="en-GB" dirty="0">
              <a:solidFill>
                <a:srgbClr val="102350"/>
              </a:solidFill>
            </a:endParaRPr>
          </a:p>
          <a:p>
            <a:pPr>
              <a:lnSpc>
                <a:spcPct val="130000"/>
              </a:lnSpc>
              <a:spcBef>
                <a:spcPts val="0"/>
              </a:spcBef>
              <a:buFont typeface="Arial" panose="020B0604020202020204" pitchFamily="34" charset="0"/>
              <a:buChar char="•"/>
            </a:pPr>
            <a:r>
              <a:rPr lang="en-GB" sz="2400" b="1" dirty="0">
                <a:solidFill>
                  <a:srgbClr val="102350"/>
                </a:solidFill>
                <a:latin typeface="Brown Light" panose="02000000000000000000" pitchFamily="2" charset="77"/>
              </a:rPr>
              <a:t>Shame. </a:t>
            </a:r>
            <a:r>
              <a:rPr lang="en-GB" sz="2400" dirty="0">
                <a:solidFill>
                  <a:srgbClr val="102350"/>
                </a:solidFill>
                <a:latin typeface="Brown Light" panose="02000000000000000000" pitchFamily="2" charset="77"/>
              </a:rPr>
              <a:t>I am bad. The focus is on self, not behaviour. The result is feeling flawed and unworthy of love, belonging and connection. Shame is not a driver of positive change.</a:t>
            </a:r>
          </a:p>
          <a:p>
            <a:pPr>
              <a:lnSpc>
                <a:spcPct val="130000"/>
              </a:lnSpc>
              <a:spcBef>
                <a:spcPts val="0"/>
              </a:spcBef>
              <a:buFont typeface="Arial" panose="020B0604020202020204" pitchFamily="34" charset="0"/>
              <a:buChar char="•"/>
            </a:pPr>
            <a:endParaRPr lang="en-GB" sz="2600" dirty="0">
              <a:solidFill>
                <a:srgbClr val="102350"/>
              </a:solidFill>
              <a:latin typeface="Brown Light" panose="02000000000000000000" pitchFamily="2" charset="77"/>
            </a:endParaRPr>
          </a:p>
          <a:p>
            <a:pPr>
              <a:lnSpc>
                <a:spcPct val="130000"/>
              </a:lnSpc>
              <a:spcBef>
                <a:spcPts val="0"/>
              </a:spcBef>
              <a:buFont typeface="Arial" panose="020B0604020202020204" pitchFamily="34" charset="0"/>
              <a:buChar char="•"/>
            </a:pPr>
            <a:r>
              <a:rPr lang="en-GB" sz="2400" b="1" dirty="0">
                <a:solidFill>
                  <a:srgbClr val="102350"/>
                </a:solidFill>
                <a:latin typeface="Brown Light" panose="02000000000000000000" pitchFamily="2" charset="77"/>
              </a:rPr>
              <a:t>Guilt. </a:t>
            </a:r>
            <a:r>
              <a:rPr lang="en-GB" sz="2400" dirty="0">
                <a:solidFill>
                  <a:srgbClr val="102350"/>
                </a:solidFill>
                <a:latin typeface="Brown Light" panose="02000000000000000000" pitchFamily="2" charset="77"/>
              </a:rPr>
              <a:t>I did something bad. The focus is on behaviour. Guilt is the discomfort we feel when we evaluate what we’ve done or failed to do against our values. It can drive positive change and behaviour. </a:t>
            </a:r>
          </a:p>
          <a:p>
            <a:pPr marL="0" indent="0">
              <a:lnSpc>
                <a:spcPct val="130000"/>
              </a:lnSpc>
              <a:spcBef>
                <a:spcPts val="0"/>
              </a:spcBef>
              <a:buNone/>
            </a:pPr>
            <a:endParaRPr lang="en-GB" sz="2600" dirty="0">
              <a:solidFill>
                <a:srgbClr val="102350"/>
              </a:solidFill>
              <a:latin typeface="Brown Light" panose="02000000000000000000" pitchFamily="2" charset="77"/>
            </a:endParaRPr>
          </a:p>
          <a:p>
            <a:pPr marL="0" indent="0">
              <a:lnSpc>
                <a:spcPct val="130000"/>
              </a:lnSpc>
              <a:spcBef>
                <a:spcPts val="0"/>
              </a:spcBef>
              <a:buNone/>
            </a:pPr>
            <a:r>
              <a:rPr lang="en-GB" sz="1700" dirty="0">
                <a:solidFill>
                  <a:srgbClr val="102350"/>
                </a:solidFill>
                <a:latin typeface="Brown Light" panose="02000000000000000000" pitchFamily="2" charset="77"/>
              </a:rPr>
              <a:t>Atlas of the Heart p.134</a:t>
            </a:r>
          </a:p>
          <a:p>
            <a:pPr marL="0" indent="0">
              <a:lnSpc>
                <a:spcPct val="130000"/>
              </a:lnSpc>
              <a:spcBef>
                <a:spcPts val="0"/>
              </a:spcBef>
              <a:buNone/>
            </a:pPr>
            <a:r>
              <a:rPr lang="en-GB" sz="2600" dirty="0">
                <a:solidFill>
                  <a:srgbClr val="102350"/>
                </a:solidFill>
                <a:latin typeface="Brown Light" panose="02000000000000000000" pitchFamily="2" charset="77"/>
              </a:rPr>
              <a:t> </a:t>
            </a:r>
          </a:p>
          <a:p>
            <a:pPr marL="0" indent="0">
              <a:lnSpc>
                <a:spcPct val="130000"/>
              </a:lnSpc>
              <a:spcBef>
                <a:spcPts val="0"/>
              </a:spcBef>
              <a:buNone/>
            </a:pPr>
            <a:r>
              <a:rPr lang="en-GB" sz="2400" dirty="0">
                <a:solidFill>
                  <a:srgbClr val="102350"/>
                </a:solidFill>
                <a:latin typeface="Brown Light" panose="02000000000000000000" pitchFamily="2" charset="77"/>
              </a:rPr>
              <a:t>It is important to make a clear distinction between the two, there can be something powerful about the shift from shame to guilt in our work. </a:t>
            </a:r>
          </a:p>
          <a:p>
            <a:pPr marL="0" lvl="0" indent="0">
              <a:buNone/>
            </a:pPr>
            <a:endParaRPr lang="en-GB" sz="2099"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3831844580"/>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1486150" y="884763"/>
            <a:ext cx="10032500" cy="675692"/>
          </a:xfrm>
        </p:spPr>
        <p:txBody>
          <a:bodyPr anchor="b">
            <a:noAutofit/>
          </a:bodyPr>
          <a:lstStyle/>
          <a:p>
            <a:pPr>
              <a:lnSpc>
                <a:spcPct val="120000"/>
              </a:lnSpc>
            </a:pPr>
            <a:r>
              <a:rPr lang="en-US" sz="3200" dirty="0">
                <a:latin typeface="Brown Light" panose="02000000000000000000" pitchFamily="2" charset="77"/>
                <a:cs typeface="Arial" panose="020B0604020202020204" pitchFamily="34" charset="0"/>
              </a:rPr>
              <a:t>Shame</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958495" y="3138484"/>
            <a:ext cx="5543905" cy="4060047"/>
          </a:xfrm>
        </p:spPr>
        <p:txBody>
          <a:bodyPr anchor="t">
            <a:normAutofit/>
          </a:bodyPr>
          <a:lstStyle/>
          <a:p>
            <a:pPr marL="0" indent="0">
              <a:spcBef>
                <a:spcPts val="0"/>
              </a:spcBef>
              <a:buNone/>
            </a:pPr>
            <a:r>
              <a:rPr lang="en-GB" b="1" dirty="0">
                <a:solidFill>
                  <a:srgbClr val="102350"/>
                </a:solidFill>
              </a:rPr>
              <a:t> </a:t>
            </a:r>
            <a:endParaRPr lang="en-GB" dirty="0">
              <a:solidFill>
                <a:srgbClr val="102350"/>
              </a:solidFill>
            </a:endParaRPr>
          </a:p>
          <a:p>
            <a:pPr marL="514350" lvl="0" indent="-514350">
              <a:lnSpc>
                <a:spcPct val="120000"/>
              </a:lnSpc>
              <a:spcBef>
                <a:spcPts val="0"/>
              </a:spcBef>
              <a:buSzPct val="100000"/>
              <a:buFont typeface="+mj-lt"/>
              <a:buAutoNum type="arabicPeriod"/>
            </a:pPr>
            <a:r>
              <a:rPr lang="en-GB" sz="2200" dirty="0">
                <a:solidFill>
                  <a:srgbClr val="102350"/>
                </a:solidFill>
                <a:latin typeface="Brown Light" panose="02000000000000000000" pitchFamily="2" charset="77"/>
              </a:rPr>
              <a:t>Shame is universal. </a:t>
            </a:r>
          </a:p>
          <a:p>
            <a:pPr marL="514350" lvl="0" indent="-514350">
              <a:lnSpc>
                <a:spcPct val="120000"/>
              </a:lnSpc>
              <a:spcBef>
                <a:spcPts val="0"/>
              </a:spcBef>
              <a:buSzPct val="100000"/>
              <a:buFont typeface="+mj-lt"/>
              <a:buAutoNum type="arabicPeriod"/>
            </a:pPr>
            <a:endParaRPr lang="en-GB" sz="2200" dirty="0">
              <a:solidFill>
                <a:srgbClr val="102350"/>
              </a:solidFill>
              <a:latin typeface="Brown Light" panose="02000000000000000000" pitchFamily="2" charset="77"/>
            </a:endParaRPr>
          </a:p>
          <a:p>
            <a:pPr marL="514350" lvl="0" indent="-514350">
              <a:lnSpc>
                <a:spcPct val="120000"/>
              </a:lnSpc>
              <a:spcBef>
                <a:spcPts val="0"/>
              </a:spcBef>
              <a:buSzPct val="100000"/>
              <a:buFont typeface="+mj-lt"/>
              <a:buAutoNum type="arabicPeriod"/>
            </a:pPr>
            <a:r>
              <a:rPr lang="en-GB" sz="2200" dirty="0">
                <a:solidFill>
                  <a:srgbClr val="102350"/>
                </a:solidFill>
                <a:latin typeface="Brown Light" panose="02000000000000000000" pitchFamily="2" charset="77"/>
              </a:rPr>
              <a:t>We’re all afraid to talk about it.</a:t>
            </a:r>
          </a:p>
          <a:p>
            <a:pPr marL="514350" lvl="0" indent="-514350">
              <a:lnSpc>
                <a:spcPct val="120000"/>
              </a:lnSpc>
              <a:spcBef>
                <a:spcPts val="0"/>
              </a:spcBef>
              <a:buSzPct val="100000"/>
              <a:buFont typeface="+mj-lt"/>
              <a:buAutoNum type="arabicPeriod"/>
            </a:pPr>
            <a:endParaRPr lang="en-GB" sz="2200" dirty="0">
              <a:solidFill>
                <a:srgbClr val="102350"/>
              </a:solidFill>
              <a:latin typeface="Brown Light" panose="02000000000000000000" pitchFamily="2" charset="77"/>
            </a:endParaRPr>
          </a:p>
          <a:p>
            <a:pPr marL="514350" lvl="0" indent="-514350">
              <a:lnSpc>
                <a:spcPct val="120000"/>
              </a:lnSpc>
              <a:spcBef>
                <a:spcPts val="0"/>
              </a:spcBef>
              <a:buSzPct val="100000"/>
              <a:buFont typeface="+mj-lt"/>
              <a:buAutoNum type="arabicPeriod"/>
            </a:pPr>
            <a:r>
              <a:rPr lang="en-GB" sz="2200" dirty="0">
                <a:solidFill>
                  <a:srgbClr val="102350"/>
                </a:solidFill>
                <a:latin typeface="Brown Light" panose="02000000000000000000" pitchFamily="2" charset="77"/>
              </a:rPr>
              <a:t>The less we talk about it, the more control it has over us.</a:t>
            </a:r>
          </a:p>
          <a:p>
            <a:pPr marL="514350" lvl="0" indent="-514350">
              <a:lnSpc>
                <a:spcPct val="120000"/>
              </a:lnSpc>
              <a:spcBef>
                <a:spcPts val="0"/>
              </a:spcBef>
              <a:buSzPct val="100000"/>
              <a:buFont typeface="+mj-lt"/>
              <a:buAutoNum type="arabicPeriod"/>
            </a:pPr>
            <a:endParaRPr lang="en-GB" sz="2200" dirty="0">
              <a:solidFill>
                <a:srgbClr val="102350"/>
              </a:solidFill>
              <a:latin typeface="Brown Light" panose="02000000000000000000" pitchFamily="2" charset="77"/>
            </a:endParaRPr>
          </a:p>
          <a:p>
            <a:pPr marL="514350" lvl="0" indent="-514350">
              <a:lnSpc>
                <a:spcPct val="120000"/>
              </a:lnSpc>
              <a:spcBef>
                <a:spcPts val="0"/>
              </a:spcBef>
              <a:buSzPct val="100000"/>
              <a:buFont typeface="+mj-lt"/>
              <a:buAutoNum type="arabicPeriod"/>
            </a:pPr>
            <a:r>
              <a:rPr lang="en-GB" sz="2200" dirty="0">
                <a:solidFill>
                  <a:srgbClr val="102350"/>
                </a:solidFill>
                <a:latin typeface="Brown Light" panose="02000000000000000000" pitchFamily="2" charset="77"/>
              </a:rPr>
              <a:t>Shame hates being spoken. </a:t>
            </a:r>
          </a:p>
          <a:p>
            <a:pPr marL="0" lvl="0" indent="0">
              <a:buNone/>
            </a:pPr>
            <a:endParaRPr lang="en-GB" sz="2099" dirty="0">
              <a:solidFill>
                <a:srgbClr val="102350"/>
              </a:solidFill>
              <a:latin typeface="Century Gothic" panose="020B0502020202020204" pitchFamily="34" charset="0"/>
            </a:endParaRPr>
          </a:p>
        </p:txBody>
      </p:sp>
      <p:pic>
        <p:nvPicPr>
          <p:cNvPr id="5" name="Picture 4" descr="A black and white drawing of a person holding a large ball&#10;&#10;Description automatically generated">
            <a:extLst>
              <a:ext uri="{FF2B5EF4-FFF2-40B4-BE49-F238E27FC236}">
                <a16:creationId xmlns:a16="http://schemas.microsoft.com/office/drawing/2014/main" id="{02D360D7-594B-995A-33CE-79B8E899E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5050" y="2076058"/>
            <a:ext cx="4673600" cy="6184900"/>
          </a:xfrm>
          <a:prstGeom prst="rect">
            <a:avLst/>
          </a:prstGeom>
        </p:spPr>
      </p:pic>
    </p:spTree>
    <p:extLst>
      <p:ext uri="{BB962C8B-B14F-4D97-AF65-F5344CB8AC3E}">
        <p14:creationId xmlns:p14="http://schemas.microsoft.com/office/powerpoint/2010/main" val="3634329588"/>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1486150" y="1053976"/>
            <a:ext cx="10032500" cy="675692"/>
          </a:xfrm>
        </p:spPr>
        <p:txBody>
          <a:bodyPr anchor="b">
            <a:noAutofit/>
          </a:bodyPr>
          <a:lstStyle/>
          <a:p>
            <a:pPr>
              <a:lnSpc>
                <a:spcPct val="120000"/>
              </a:lnSpc>
            </a:pPr>
            <a:r>
              <a:rPr lang="en-US" sz="3200" dirty="0">
                <a:latin typeface="Brown Light" panose="02000000000000000000" pitchFamily="2" charset="77"/>
                <a:cs typeface="Arial" panose="020B0604020202020204" pitchFamily="34" charset="0"/>
              </a:rPr>
              <a:t>Shame</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1388759" y="2398387"/>
            <a:ext cx="10227281" cy="5037130"/>
          </a:xfrm>
        </p:spPr>
        <p:txBody>
          <a:bodyPr anchor="t">
            <a:normAutofit/>
          </a:bodyPr>
          <a:lstStyle/>
          <a:p>
            <a:pPr marL="0" indent="0">
              <a:spcBef>
                <a:spcPts val="0"/>
              </a:spcBef>
              <a:buSzPct val="100000"/>
              <a:buNone/>
            </a:pPr>
            <a:r>
              <a:rPr lang="en-GB" sz="2400" b="1" dirty="0">
                <a:solidFill>
                  <a:srgbClr val="102350"/>
                </a:solidFill>
              </a:rPr>
              <a:t> </a:t>
            </a:r>
            <a:endParaRPr lang="en-GB" sz="2400" dirty="0">
              <a:solidFill>
                <a:srgbClr val="102350"/>
              </a:solidFill>
            </a:endParaRPr>
          </a:p>
          <a:p>
            <a:pPr>
              <a:lnSpc>
                <a:spcPct val="130000"/>
              </a:lnSpc>
              <a:spcBef>
                <a:spcPts val="0"/>
              </a:spcBef>
              <a:buSzPct val="100000"/>
            </a:pPr>
            <a:r>
              <a:rPr lang="en-GB" sz="2200" dirty="0">
                <a:solidFill>
                  <a:srgbClr val="102350"/>
                </a:solidFill>
                <a:latin typeface="Brown Light" panose="02000000000000000000" pitchFamily="2" charset="77"/>
              </a:rPr>
              <a:t>Shame is the fear of disconnection. It is the intensely painful feeling or experience of believing that we are flawed and therefore unworthy of love, belonging and connection.</a:t>
            </a:r>
          </a:p>
          <a:p>
            <a:pPr marL="0" indent="0">
              <a:lnSpc>
                <a:spcPct val="130000"/>
              </a:lnSpc>
              <a:spcBef>
                <a:spcPts val="0"/>
              </a:spcBef>
              <a:buSzPct val="100000"/>
              <a:buNone/>
            </a:pPr>
            <a:endParaRPr lang="en-GB" sz="2200" dirty="0">
              <a:solidFill>
                <a:srgbClr val="102350"/>
              </a:solidFill>
              <a:latin typeface="Brown Light" panose="02000000000000000000" pitchFamily="2" charset="77"/>
            </a:endParaRPr>
          </a:p>
          <a:p>
            <a:pPr>
              <a:lnSpc>
                <a:spcPct val="130000"/>
              </a:lnSpc>
              <a:spcBef>
                <a:spcPts val="0"/>
              </a:spcBef>
              <a:buSzPct val="100000"/>
            </a:pPr>
            <a:r>
              <a:rPr lang="en-GB" sz="2200" dirty="0">
                <a:solidFill>
                  <a:srgbClr val="102350"/>
                </a:solidFill>
                <a:latin typeface="Brown Light" panose="02000000000000000000" pitchFamily="2" charset="77"/>
              </a:rPr>
              <a:t>Shame thrives on secrecy, silence and judgement. </a:t>
            </a:r>
          </a:p>
          <a:p>
            <a:pPr marL="0" indent="0">
              <a:lnSpc>
                <a:spcPct val="130000"/>
              </a:lnSpc>
              <a:spcBef>
                <a:spcPts val="0"/>
              </a:spcBef>
              <a:buNone/>
            </a:pPr>
            <a:endParaRPr lang="en-GB" dirty="0">
              <a:solidFill>
                <a:srgbClr val="102350"/>
              </a:solidFill>
              <a:latin typeface="Brown Light" panose="02000000000000000000" pitchFamily="2" charset="77"/>
            </a:endParaRPr>
          </a:p>
          <a:p>
            <a:pPr marL="0" indent="0">
              <a:lnSpc>
                <a:spcPct val="130000"/>
              </a:lnSpc>
              <a:spcBef>
                <a:spcPts val="0"/>
              </a:spcBef>
              <a:buNone/>
            </a:pPr>
            <a:r>
              <a:rPr lang="en-GB" sz="1600" dirty="0">
                <a:solidFill>
                  <a:srgbClr val="102350"/>
                </a:solidFill>
                <a:latin typeface="Brown Light" panose="02000000000000000000" pitchFamily="2" charset="77"/>
              </a:rPr>
              <a:t>Atlas of the Heart p.137</a:t>
            </a:r>
          </a:p>
          <a:p>
            <a:pPr marL="0" lvl="0" indent="0">
              <a:buNone/>
            </a:pPr>
            <a:endParaRPr lang="en-GB" sz="2099"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3708769993"/>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1486150" y="884763"/>
            <a:ext cx="10032500" cy="675692"/>
          </a:xfrm>
        </p:spPr>
        <p:txBody>
          <a:bodyPr anchor="b">
            <a:noAutofit/>
          </a:bodyPr>
          <a:lstStyle/>
          <a:p>
            <a:pPr>
              <a:lnSpc>
                <a:spcPct val="120000"/>
              </a:lnSpc>
            </a:pPr>
            <a:r>
              <a:rPr lang="en-US" sz="3200" dirty="0">
                <a:latin typeface="Brown Light" panose="02000000000000000000" pitchFamily="2" charset="77"/>
                <a:cs typeface="Arial" panose="020B0604020202020204" pitchFamily="34" charset="0"/>
              </a:rPr>
              <a:t>Shame</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1388759" y="1925054"/>
            <a:ext cx="10227281" cy="4652209"/>
          </a:xfrm>
        </p:spPr>
        <p:txBody>
          <a:bodyPr anchor="b">
            <a:normAutofit fontScale="92500"/>
          </a:bodyPr>
          <a:lstStyle/>
          <a:p>
            <a:pPr marL="0" indent="0">
              <a:spcBef>
                <a:spcPts val="0"/>
              </a:spcBef>
              <a:buNone/>
            </a:pPr>
            <a:r>
              <a:rPr lang="en-GB" b="1" dirty="0">
                <a:solidFill>
                  <a:srgbClr val="102350"/>
                </a:solidFill>
              </a:rPr>
              <a:t> </a:t>
            </a:r>
            <a:endParaRPr lang="en-GB" dirty="0">
              <a:solidFill>
                <a:srgbClr val="102350"/>
              </a:solidFill>
            </a:endParaRPr>
          </a:p>
          <a:p>
            <a:pPr marL="0" indent="0">
              <a:lnSpc>
                <a:spcPct val="120000"/>
              </a:lnSpc>
              <a:buNone/>
            </a:pPr>
            <a:r>
              <a:rPr lang="en-GB" sz="2400" dirty="0">
                <a:solidFill>
                  <a:srgbClr val="102350"/>
                </a:solidFill>
                <a:latin typeface="Brown Light" panose="02000000000000000000" pitchFamily="2" charset="77"/>
              </a:rPr>
              <a:t>The antidote to shame is empathy and self-compassion. Shame is a social emotion, sharing our experiences of shame can lead to experiences of empathy. But first self-compassion is needed so that we might feel safe to share these experiences (remember that shame thrives on secrecy and not being spoken). </a:t>
            </a:r>
          </a:p>
          <a:p>
            <a:pPr marL="0" indent="0">
              <a:buNone/>
            </a:pPr>
            <a:r>
              <a:rPr lang="en-GB" dirty="0">
                <a:solidFill>
                  <a:srgbClr val="102350"/>
                </a:solidFill>
              </a:rPr>
              <a:t> </a:t>
            </a:r>
          </a:p>
          <a:p>
            <a:pPr marL="0" indent="0">
              <a:buNone/>
            </a:pPr>
            <a:r>
              <a:rPr lang="en-GB" sz="1900" dirty="0">
                <a:solidFill>
                  <a:srgbClr val="102350"/>
                </a:solidFill>
                <a:latin typeface="Brown Light" panose="02000000000000000000" pitchFamily="2" charset="77"/>
              </a:rPr>
              <a:t>Atlas of the Heart p.137</a:t>
            </a:r>
          </a:p>
          <a:p>
            <a:pPr marL="0" lvl="0" indent="0">
              <a:buNone/>
            </a:pPr>
            <a:endParaRPr lang="en-GB" sz="2099"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3538041649"/>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1486150" y="885534"/>
            <a:ext cx="10032500" cy="675692"/>
          </a:xfrm>
        </p:spPr>
        <p:txBody>
          <a:bodyPr anchor="b">
            <a:noAutofit/>
          </a:bodyPr>
          <a:lstStyle/>
          <a:p>
            <a:pPr>
              <a:lnSpc>
                <a:spcPct val="120000"/>
              </a:lnSpc>
            </a:pPr>
            <a:r>
              <a:rPr lang="en-US" sz="3200" dirty="0">
                <a:latin typeface="Brown Light" panose="02000000000000000000" pitchFamily="2" charset="77"/>
                <a:cs typeface="Arial" panose="020B0604020202020204" pitchFamily="34" charset="0"/>
              </a:rPr>
              <a:t>Self-compassion</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3299242" y="2326196"/>
            <a:ext cx="6831348" cy="5601483"/>
          </a:xfrm>
        </p:spPr>
        <p:txBody>
          <a:bodyPr anchor="t">
            <a:normAutofit/>
          </a:bodyPr>
          <a:lstStyle/>
          <a:p>
            <a:pPr marL="0" indent="0">
              <a:spcBef>
                <a:spcPts val="0"/>
              </a:spcBef>
              <a:buNone/>
            </a:pPr>
            <a:r>
              <a:rPr lang="en-GB" sz="2200" dirty="0">
                <a:solidFill>
                  <a:srgbClr val="102350"/>
                </a:solidFill>
                <a:latin typeface="Brown Light" panose="02000000000000000000" pitchFamily="2" charset="77"/>
              </a:rPr>
              <a:t>Kristin Neff identifies elements of self-compassion: </a:t>
            </a:r>
          </a:p>
          <a:p>
            <a:pPr marL="0" indent="0">
              <a:spcBef>
                <a:spcPts val="0"/>
              </a:spcBef>
              <a:buNone/>
            </a:pPr>
            <a:endParaRPr lang="en-GB" sz="2200" dirty="0">
              <a:solidFill>
                <a:srgbClr val="102350"/>
              </a:solidFill>
              <a:latin typeface="Brown Light" panose="02000000000000000000" pitchFamily="2" charset="77"/>
            </a:endParaRPr>
          </a:p>
          <a:p>
            <a:pPr>
              <a:spcBef>
                <a:spcPts val="0"/>
              </a:spcBef>
              <a:buSzPct val="100000"/>
              <a:buFont typeface="Arial" panose="020B0604020202020204" pitchFamily="34" charset="0"/>
              <a:buChar char="•"/>
            </a:pPr>
            <a:r>
              <a:rPr lang="en-GB" sz="2200" dirty="0">
                <a:solidFill>
                  <a:srgbClr val="102350"/>
                </a:solidFill>
                <a:latin typeface="Brown Light" panose="02000000000000000000" pitchFamily="2" charset="77"/>
              </a:rPr>
              <a:t>Self-kindness rather than self-judgement </a:t>
            </a:r>
          </a:p>
          <a:p>
            <a:pPr marL="0" indent="0">
              <a:spcBef>
                <a:spcPts val="0"/>
              </a:spcBef>
              <a:buSzPct val="100000"/>
              <a:buNone/>
            </a:pPr>
            <a:endParaRPr lang="en-GB" sz="2200" dirty="0">
              <a:solidFill>
                <a:srgbClr val="102350"/>
              </a:solidFill>
              <a:latin typeface="Brown Light" panose="02000000000000000000" pitchFamily="2" charset="77"/>
            </a:endParaRPr>
          </a:p>
          <a:p>
            <a:pPr lvl="0">
              <a:spcBef>
                <a:spcPts val="0"/>
              </a:spcBef>
              <a:buSzPct val="100000"/>
              <a:buFont typeface="Arial" panose="020B0604020202020204" pitchFamily="34" charset="0"/>
              <a:buChar char="•"/>
            </a:pPr>
            <a:r>
              <a:rPr lang="en-GB" sz="2200" dirty="0">
                <a:solidFill>
                  <a:srgbClr val="102350"/>
                </a:solidFill>
                <a:latin typeface="Brown Light" panose="02000000000000000000" pitchFamily="2" charset="77"/>
              </a:rPr>
              <a:t>Common humanity rather than isolation</a:t>
            </a:r>
          </a:p>
          <a:p>
            <a:pPr marL="0" indent="0">
              <a:spcBef>
                <a:spcPts val="0"/>
              </a:spcBef>
              <a:buSzPct val="100000"/>
              <a:buNone/>
            </a:pPr>
            <a:r>
              <a:rPr lang="en-GB" sz="2200" dirty="0">
                <a:solidFill>
                  <a:srgbClr val="102350"/>
                </a:solidFill>
                <a:latin typeface="Brown Light" panose="02000000000000000000" pitchFamily="2" charset="77"/>
              </a:rPr>
              <a:t> </a:t>
            </a:r>
          </a:p>
          <a:p>
            <a:pPr lvl="0">
              <a:spcBef>
                <a:spcPts val="0"/>
              </a:spcBef>
              <a:buSzPct val="100000"/>
              <a:buFont typeface="Arial" panose="020B0604020202020204" pitchFamily="34" charset="0"/>
              <a:buChar char="•"/>
            </a:pPr>
            <a:r>
              <a:rPr lang="en-GB" sz="2200" dirty="0">
                <a:solidFill>
                  <a:srgbClr val="102350"/>
                </a:solidFill>
                <a:latin typeface="Brown Light" panose="02000000000000000000" pitchFamily="2" charset="77"/>
              </a:rPr>
              <a:t>Mindfulness rather than over-identification</a:t>
            </a:r>
          </a:p>
          <a:p>
            <a:pPr marL="0" indent="0">
              <a:spcBef>
                <a:spcPts val="0"/>
              </a:spcBef>
              <a:buNone/>
            </a:pPr>
            <a:r>
              <a:rPr lang="en-GB" sz="2200" dirty="0">
                <a:solidFill>
                  <a:srgbClr val="102350"/>
                </a:solidFill>
                <a:latin typeface="Brown Light" panose="02000000000000000000" pitchFamily="2" charset="77"/>
              </a:rPr>
              <a:t> </a:t>
            </a:r>
          </a:p>
          <a:p>
            <a:pPr>
              <a:spcBef>
                <a:spcPts val="0"/>
              </a:spcBef>
            </a:pPr>
            <a:endParaRPr lang="en-GB" sz="1600" dirty="0">
              <a:solidFill>
                <a:srgbClr val="102350"/>
              </a:solidFill>
              <a:latin typeface="Brown Light" panose="02000000000000000000" pitchFamily="2" charset="77"/>
            </a:endParaRPr>
          </a:p>
          <a:p>
            <a:pPr marL="0" indent="0">
              <a:spcBef>
                <a:spcPts val="0"/>
              </a:spcBef>
              <a:buNone/>
            </a:pPr>
            <a:r>
              <a:rPr lang="en-GB" sz="1600" dirty="0">
                <a:solidFill>
                  <a:srgbClr val="102350"/>
                </a:solidFill>
                <a:latin typeface="Brown Light" panose="02000000000000000000" pitchFamily="2" charset="77"/>
              </a:rPr>
              <a:t>Atlas of the Heart p.138</a:t>
            </a:r>
          </a:p>
          <a:p>
            <a:pPr marL="0" indent="0">
              <a:spcBef>
                <a:spcPts val="0"/>
              </a:spcBef>
              <a:buNone/>
            </a:pPr>
            <a:endParaRPr lang="en-GB" sz="2099"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3745815373"/>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2566033" y="588531"/>
            <a:ext cx="7872734" cy="749615"/>
          </a:xfrm>
        </p:spPr>
        <p:txBody>
          <a:bodyPr anchor="b">
            <a:noAutofit/>
          </a:bodyPr>
          <a:lstStyle/>
          <a:p>
            <a:pPr>
              <a:lnSpc>
                <a:spcPct val="120000"/>
              </a:lnSpc>
            </a:pPr>
            <a:r>
              <a:rPr lang="en-US" sz="3200" dirty="0">
                <a:latin typeface="Brown Light" panose="02000000000000000000" pitchFamily="2" charset="77"/>
              </a:rPr>
              <a:t>‘atlas of the heart’</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952500" y="2057400"/>
            <a:ext cx="11099800" cy="5240867"/>
          </a:xfrm>
        </p:spPr>
        <p:txBody>
          <a:bodyPr anchor="t">
            <a:normAutofit/>
          </a:bodyPr>
          <a:lstStyle/>
          <a:p>
            <a:pPr lvl="0">
              <a:buSzPct val="100000"/>
            </a:pPr>
            <a:r>
              <a:rPr lang="en-GB" sz="2200" dirty="0">
                <a:solidFill>
                  <a:srgbClr val="102350"/>
                </a:solidFill>
                <a:latin typeface="Brown Light" panose="02000000000000000000" pitchFamily="2" charset="77"/>
              </a:rPr>
              <a:t>Map of human emotions: ‘the places we go when…’</a:t>
            </a:r>
          </a:p>
          <a:p>
            <a:pPr lvl="0">
              <a:buSzPct val="100000"/>
            </a:pPr>
            <a:r>
              <a:rPr lang="en-GB" sz="2200" dirty="0">
                <a:solidFill>
                  <a:srgbClr val="102350"/>
                </a:solidFill>
                <a:latin typeface="Brown Light" panose="02000000000000000000" pitchFamily="2" charset="77"/>
              </a:rPr>
              <a:t>Definitions of emotions (‘knowing’ enables us to work with them)</a:t>
            </a:r>
          </a:p>
          <a:p>
            <a:pPr lvl="0">
              <a:buSzPct val="100000"/>
            </a:pPr>
            <a:r>
              <a:rPr lang="en-GB" sz="2200" dirty="0">
                <a:solidFill>
                  <a:srgbClr val="102350"/>
                </a:solidFill>
                <a:latin typeface="Brown Light" panose="02000000000000000000" pitchFamily="2" charset="77"/>
              </a:rPr>
              <a:t>Related, but different </a:t>
            </a:r>
          </a:p>
          <a:p>
            <a:pPr lvl="0">
              <a:buSzPct val="100000"/>
            </a:pPr>
            <a:r>
              <a:rPr lang="en-GB" sz="2200" dirty="0">
                <a:solidFill>
                  <a:srgbClr val="102350"/>
                </a:solidFill>
                <a:latin typeface="Brown Light" panose="02000000000000000000" pitchFamily="2" charset="77"/>
              </a:rPr>
              <a:t>Feelings are for feeling (permission and acceptance)</a:t>
            </a:r>
          </a:p>
          <a:p>
            <a:pPr marL="0" indent="0">
              <a:lnSpc>
                <a:spcPct val="120000"/>
              </a:lnSpc>
              <a:buSzPct val="100000"/>
              <a:buNone/>
            </a:pPr>
            <a:endParaRPr lang="en-GB" sz="2800" dirty="0">
              <a:solidFill>
                <a:srgbClr val="102350"/>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2419016667"/>
      </p:ext>
    </p:extLst>
  </p:cSld>
  <p:clrMapOvr>
    <a:masterClrMapping/>
  </p:clrMapOvr>
  <p:transition spd="med" advTm="9481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1735136" y="1053976"/>
            <a:ext cx="10032500" cy="675692"/>
          </a:xfrm>
        </p:spPr>
        <p:txBody>
          <a:bodyPr anchor="b">
            <a:noAutofit/>
          </a:bodyPr>
          <a:lstStyle/>
          <a:p>
            <a:pPr>
              <a:lnSpc>
                <a:spcPct val="120000"/>
              </a:lnSpc>
            </a:pPr>
            <a:r>
              <a:rPr lang="en-US" sz="3200" dirty="0">
                <a:latin typeface="Brown Light" panose="02000000000000000000" pitchFamily="2" charset="77"/>
                <a:cs typeface="Arial" panose="020B0604020202020204" pitchFamily="34" charset="0"/>
              </a:rPr>
              <a:t>Shame resilience</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3062663" y="2237919"/>
            <a:ext cx="6879474" cy="5277761"/>
          </a:xfrm>
        </p:spPr>
        <p:txBody>
          <a:bodyPr anchor="t">
            <a:normAutofit fontScale="85000" lnSpcReduction="10000"/>
          </a:bodyPr>
          <a:lstStyle/>
          <a:p>
            <a:pPr marL="0" indent="0" algn="ctr">
              <a:buSzPct val="100000"/>
              <a:buNone/>
            </a:pPr>
            <a:r>
              <a:rPr lang="en-GB" sz="2400" dirty="0">
                <a:solidFill>
                  <a:srgbClr val="102350"/>
                </a:solidFill>
                <a:latin typeface="Brown Light" panose="02000000000000000000" pitchFamily="2" charset="77"/>
              </a:rPr>
              <a:t>Four elements:</a:t>
            </a:r>
          </a:p>
          <a:p>
            <a:pPr marL="514350" lvl="0" indent="-514350" algn="ctr">
              <a:buSzPct val="100000"/>
              <a:buAutoNum type="arabicPeriod"/>
            </a:pPr>
            <a:r>
              <a:rPr lang="en-GB" sz="2400" dirty="0">
                <a:solidFill>
                  <a:srgbClr val="102350"/>
                </a:solidFill>
                <a:latin typeface="Brown Light" panose="02000000000000000000" pitchFamily="2" charset="77"/>
              </a:rPr>
              <a:t>Recognising shame and understanding its triggers</a:t>
            </a:r>
          </a:p>
          <a:p>
            <a:pPr marL="514350" lvl="0" indent="-514350" algn="ctr">
              <a:buSzPct val="100000"/>
              <a:buAutoNum type="arabicPeriod"/>
            </a:pPr>
            <a:r>
              <a:rPr lang="en-GB" sz="2400" dirty="0">
                <a:solidFill>
                  <a:srgbClr val="102350"/>
                </a:solidFill>
                <a:latin typeface="Brown Light" panose="02000000000000000000" pitchFamily="2" charset="77"/>
              </a:rPr>
              <a:t>Practicing critical-awareness </a:t>
            </a:r>
          </a:p>
          <a:p>
            <a:pPr marL="514350" lvl="0" indent="-514350" algn="ctr">
              <a:buSzPct val="100000"/>
              <a:buAutoNum type="arabicPeriod"/>
            </a:pPr>
            <a:r>
              <a:rPr lang="en-GB" sz="2400" dirty="0">
                <a:solidFill>
                  <a:srgbClr val="102350"/>
                </a:solidFill>
                <a:latin typeface="Brown Light" panose="02000000000000000000" pitchFamily="2" charset="77"/>
              </a:rPr>
              <a:t>Reaching out</a:t>
            </a:r>
          </a:p>
          <a:p>
            <a:pPr marL="514350" lvl="0" indent="-514350" algn="ctr">
              <a:buSzPct val="100000"/>
              <a:buAutoNum type="arabicPeriod"/>
            </a:pPr>
            <a:r>
              <a:rPr lang="en-GB" sz="2400" dirty="0">
                <a:solidFill>
                  <a:srgbClr val="102350"/>
                </a:solidFill>
                <a:latin typeface="Brown Light" panose="02000000000000000000" pitchFamily="2" charset="77"/>
              </a:rPr>
              <a:t>Speaking shame </a:t>
            </a:r>
          </a:p>
          <a:p>
            <a:pPr marL="0" indent="0" algn="ctr">
              <a:buSzPct val="100000"/>
              <a:buNone/>
            </a:pPr>
            <a:endParaRPr lang="en-GB" sz="2600" dirty="0">
              <a:solidFill>
                <a:srgbClr val="102350"/>
              </a:solidFill>
              <a:latin typeface="Brown Light" panose="02000000000000000000" pitchFamily="2" charset="77"/>
            </a:endParaRPr>
          </a:p>
          <a:p>
            <a:pPr marL="0" indent="0" algn="ctr">
              <a:buSzPct val="100000"/>
              <a:buNone/>
            </a:pPr>
            <a:r>
              <a:rPr lang="en-GB" sz="1700" dirty="0">
                <a:solidFill>
                  <a:srgbClr val="102350"/>
                </a:solidFill>
                <a:latin typeface="Brown Light" panose="02000000000000000000" pitchFamily="2" charset="77"/>
              </a:rPr>
              <a:t>Atlas of the Heart p.139</a:t>
            </a:r>
          </a:p>
          <a:p>
            <a:pPr marL="0" indent="0">
              <a:spcBef>
                <a:spcPts val="0"/>
              </a:spcBef>
              <a:buNone/>
            </a:pPr>
            <a:endParaRPr lang="en-GB" sz="2099"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188102700"/>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1486150" y="1053976"/>
            <a:ext cx="10032500" cy="675692"/>
          </a:xfrm>
        </p:spPr>
        <p:txBody>
          <a:bodyPr anchor="b">
            <a:noAutofit/>
          </a:bodyPr>
          <a:lstStyle/>
          <a:p>
            <a:pPr>
              <a:lnSpc>
                <a:spcPct val="120000"/>
              </a:lnSpc>
            </a:pPr>
            <a:r>
              <a:rPr lang="en-US" sz="3200" dirty="0">
                <a:latin typeface="Brown Light" panose="02000000000000000000" pitchFamily="2" charset="77"/>
                <a:cs typeface="Arial" panose="020B0604020202020204" pitchFamily="34" charset="0"/>
              </a:rPr>
              <a:t>Other emotions of disconnection</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1486150" y="3128256"/>
            <a:ext cx="5411620" cy="3497088"/>
          </a:xfrm>
        </p:spPr>
        <p:txBody>
          <a:bodyPr anchor="t">
            <a:normAutofit/>
          </a:bodyPr>
          <a:lstStyle/>
          <a:p>
            <a:pPr>
              <a:buSzPct val="100000"/>
            </a:pPr>
            <a:r>
              <a:rPr lang="en-GB" sz="2200" dirty="0">
                <a:solidFill>
                  <a:srgbClr val="102350"/>
                </a:solidFill>
                <a:latin typeface="Brown Light" panose="02000000000000000000" pitchFamily="2" charset="77"/>
              </a:rPr>
              <a:t>Betrayal (trust)</a:t>
            </a:r>
          </a:p>
          <a:p>
            <a:pPr>
              <a:buSzPct val="100000"/>
            </a:pPr>
            <a:r>
              <a:rPr lang="en-GB" sz="2200" dirty="0">
                <a:solidFill>
                  <a:srgbClr val="102350"/>
                </a:solidFill>
                <a:latin typeface="Brown Light" panose="02000000000000000000" pitchFamily="2" charset="77"/>
              </a:rPr>
              <a:t>Heartbreak (love)</a:t>
            </a:r>
          </a:p>
          <a:p>
            <a:pPr>
              <a:buSzPct val="100000"/>
            </a:pPr>
            <a:r>
              <a:rPr lang="en-GB" sz="2200" dirty="0">
                <a:solidFill>
                  <a:srgbClr val="102350"/>
                </a:solidFill>
                <a:latin typeface="Brown Light" panose="02000000000000000000" pitchFamily="2" charset="77"/>
              </a:rPr>
              <a:t>Disappointment (hopes and dreams)</a:t>
            </a:r>
          </a:p>
          <a:p>
            <a:pPr>
              <a:buSzPct val="100000"/>
            </a:pPr>
            <a:r>
              <a:rPr lang="en-GB" sz="2200" dirty="0">
                <a:solidFill>
                  <a:srgbClr val="102350"/>
                </a:solidFill>
                <a:latin typeface="Brown Light" panose="02000000000000000000" pitchFamily="2" charset="77"/>
              </a:rPr>
              <a:t>Anger (control)</a:t>
            </a:r>
          </a:p>
          <a:p>
            <a:pPr marL="0" indent="0">
              <a:spcBef>
                <a:spcPts val="0"/>
              </a:spcBef>
              <a:buNone/>
            </a:pPr>
            <a:endParaRPr lang="en-GB" sz="2099" dirty="0">
              <a:solidFill>
                <a:srgbClr val="102350"/>
              </a:solidFill>
              <a:latin typeface="Century Gothic" panose="020B0502020202020204" pitchFamily="34" charset="0"/>
            </a:endParaRPr>
          </a:p>
        </p:txBody>
      </p:sp>
      <p:pic>
        <p:nvPicPr>
          <p:cNvPr id="5" name="Picture 4" descr="A black and white drawing of a person&#10;&#10;Description automatically generated">
            <a:extLst>
              <a:ext uri="{FF2B5EF4-FFF2-40B4-BE49-F238E27FC236}">
                <a16:creationId xmlns:a16="http://schemas.microsoft.com/office/drawing/2014/main" id="{A66FF6E7-BAAD-607D-A5F9-0269145905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7770" y="1907583"/>
            <a:ext cx="5170791" cy="4717761"/>
          </a:xfrm>
          <a:prstGeom prst="rect">
            <a:avLst/>
          </a:prstGeom>
        </p:spPr>
      </p:pic>
    </p:spTree>
    <p:extLst>
      <p:ext uri="{BB962C8B-B14F-4D97-AF65-F5344CB8AC3E}">
        <p14:creationId xmlns:p14="http://schemas.microsoft.com/office/powerpoint/2010/main" val="2870725765"/>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1486150" y="813344"/>
            <a:ext cx="10032500" cy="675692"/>
          </a:xfrm>
        </p:spPr>
        <p:txBody>
          <a:bodyPr anchor="b">
            <a:noAutofit/>
          </a:bodyPr>
          <a:lstStyle/>
          <a:p>
            <a:pPr>
              <a:lnSpc>
                <a:spcPct val="120000"/>
              </a:lnSpc>
            </a:pPr>
            <a:r>
              <a:rPr lang="en-US" sz="3200" dirty="0">
                <a:latin typeface="Brown Light" panose="02000000000000000000" pitchFamily="2" charset="77"/>
                <a:cs typeface="Arial" panose="020B0604020202020204" pitchFamily="34" charset="0"/>
              </a:rPr>
              <a:t>from disconnection to reconnection</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4157537" y="2374323"/>
            <a:ext cx="4689726" cy="5197551"/>
          </a:xfrm>
        </p:spPr>
        <p:txBody>
          <a:bodyPr anchor="t">
            <a:normAutofit fontScale="85000" lnSpcReduction="20000"/>
          </a:bodyPr>
          <a:lstStyle/>
          <a:p>
            <a:pPr>
              <a:buSzPct val="100000"/>
            </a:pPr>
            <a:r>
              <a:rPr lang="en-GB" sz="2600" dirty="0">
                <a:solidFill>
                  <a:srgbClr val="102350"/>
                </a:solidFill>
                <a:latin typeface="Brown Light" panose="02000000000000000000" pitchFamily="2" charset="77"/>
              </a:rPr>
              <a:t>Noticing and naming</a:t>
            </a:r>
          </a:p>
          <a:p>
            <a:pPr>
              <a:buSzPct val="100000"/>
            </a:pPr>
            <a:r>
              <a:rPr lang="en-GB" sz="2600" dirty="0">
                <a:solidFill>
                  <a:srgbClr val="102350"/>
                </a:solidFill>
                <a:latin typeface="Brown Light" panose="02000000000000000000" pitchFamily="2" charset="77"/>
              </a:rPr>
              <a:t>Seeking to understand </a:t>
            </a:r>
          </a:p>
          <a:p>
            <a:pPr>
              <a:buSzPct val="100000"/>
            </a:pPr>
            <a:r>
              <a:rPr lang="en-GB" sz="2600" dirty="0">
                <a:solidFill>
                  <a:srgbClr val="102350"/>
                </a:solidFill>
                <a:latin typeface="Brown Light" panose="02000000000000000000" pitchFamily="2" charset="77"/>
              </a:rPr>
              <a:t>Bearing witness</a:t>
            </a:r>
          </a:p>
          <a:p>
            <a:pPr>
              <a:buSzPct val="100000"/>
            </a:pPr>
            <a:r>
              <a:rPr lang="en-GB" sz="2600" dirty="0">
                <a:solidFill>
                  <a:srgbClr val="102350"/>
                </a:solidFill>
                <a:latin typeface="Brown Light" panose="02000000000000000000" pitchFamily="2" charset="77"/>
              </a:rPr>
              <a:t>Offering empathy </a:t>
            </a:r>
          </a:p>
          <a:p>
            <a:pPr>
              <a:buSzPct val="100000"/>
            </a:pPr>
            <a:r>
              <a:rPr lang="en-GB" sz="2600" dirty="0">
                <a:solidFill>
                  <a:srgbClr val="102350"/>
                </a:solidFill>
                <a:latin typeface="Brown Light" panose="02000000000000000000" pitchFamily="2" charset="77"/>
              </a:rPr>
              <a:t>Practicing compassion </a:t>
            </a:r>
          </a:p>
          <a:p>
            <a:pPr>
              <a:buSzPct val="100000"/>
            </a:pPr>
            <a:r>
              <a:rPr lang="en-GB" sz="2600" dirty="0">
                <a:solidFill>
                  <a:srgbClr val="102350"/>
                </a:solidFill>
                <a:latin typeface="Brown Light" panose="02000000000000000000" pitchFamily="2" charset="77"/>
              </a:rPr>
              <a:t>Withholding judgement </a:t>
            </a:r>
          </a:p>
          <a:p>
            <a:pPr>
              <a:buSzPct val="100000"/>
            </a:pPr>
            <a:r>
              <a:rPr lang="en-GB" sz="2600" dirty="0">
                <a:solidFill>
                  <a:srgbClr val="102350"/>
                </a:solidFill>
                <a:latin typeface="Brown Light" panose="02000000000000000000" pitchFamily="2" charset="77"/>
              </a:rPr>
              <a:t>Creating acceptance </a:t>
            </a:r>
          </a:p>
          <a:p>
            <a:pPr marL="0" indent="0">
              <a:spcBef>
                <a:spcPts val="0"/>
              </a:spcBef>
              <a:buNone/>
            </a:pPr>
            <a:endParaRPr lang="en-GB" sz="2099"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2078552298"/>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a bear holding a box&#10;&#10;Description automatically generated">
            <a:hlinkClick r:id="rId2"/>
            <a:extLst>
              <a:ext uri="{FF2B5EF4-FFF2-40B4-BE49-F238E27FC236}">
                <a16:creationId xmlns:a16="http://schemas.microsoft.com/office/drawing/2014/main" id="{F78319B5-BA32-5DE2-E8BD-7FD587D83AB2}"/>
              </a:ext>
            </a:extLst>
          </p:cNvPr>
          <p:cNvPicPr>
            <a:picLocks noChangeAspect="1"/>
          </p:cNvPicPr>
          <p:nvPr/>
        </p:nvPicPr>
        <p:blipFill>
          <a:blip r:embed="rId3"/>
          <a:stretch>
            <a:fillRect/>
          </a:stretch>
        </p:blipFill>
        <p:spPr>
          <a:xfrm>
            <a:off x="2540752" y="1905565"/>
            <a:ext cx="7923294" cy="5942470"/>
          </a:xfrm>
          <a:prstGeom prst="rect">
            <a:avLst/>
          </a:prstGeom>
        </p:spPr>
      </p:pic>
      <p:sp>
        <p:nvSpPr>
          <p:cNvPr id="7" name="Espace réservé du numéro de diapositive 6">
            <a:extLst>
              <a:ext uri="{FF2B5EF4-FFF2-40B4-BE49-F238E27FC236}">
                <a16:creationId xmlns:a16="http://schemas.microsoft.com/office/drawing/2014/main" id="{3C41CE74-AE70-F643-8F68-06B4CD5F050F}"/>
              </a:ext>
            </a:extLst>
          </p:cNvPr>
          <p:cNvSpPr>
            <a:spLocks noGrp="1"/>
          </p:cNvSpPr>
          <p:nvPr>
            <p:ph type="sldNum" sz="quarter" idx="16"/>
          </p:nvPr>
        </p:nvSpPr>
        <p:spPr>
          <a:xfrm>
            <a:off x="9184640" y="7999306"/>
            <a:ext cx="2926080" cy="389467"/>
          </a:xfrm>
        </p:spPr>
        <p:txBody>
          <a:bodyPr vert="horz" wrap="none" lIns="130048" tIns="65024" rIns="130048" bIns="65024" rtlCol="0" anchor="ctr">
            <a:normAutofit/>
          </a:bodyPr>
          <a:lstStyle/>
          <a:p>
            <a:pPr defTabSz="1300460">
              <a:lnSpc>
                <a:spcPct val="90000"/>
              </a:lnSpc>
              <a:spcAft>
                <a:spcPts val="853"/>
              </a:spcAft>
            </a:pPr>
            <a:fld id="{44985AED-8FEE-7045-8332-BD85CC6E9C5A}" type="slidenum">
              <a:rPr lang="en-US" sz="1707">
                <a:latin typeface="+mn-lt"/>
                <a:cs typeface="+mn-cs"/>
              </a:rPr>
              <a:pPr defTabSz="1300460">
                <a:lnSpc>
                  <a:spcPct val="90000"/>
                </a:lnSpc>
                <a:spcAft>
                  <a:spcPts val="853"/>
                </a:spcAft>
              </a:pPr>
              <a:t>53</a:t>
            </a:fld>
            <a:endParaRPr lang="en-US" sz="1707">
              <a:latin typeface="+mn-lt"/>
              <a:cs typeface="+mn-cs"/>
            </a:endParaRPr>
          </a:p>
        </p:txBody>
      </p:sp>
    </p:spTree>
    <p:extLst>
      <p:ext uri="{BB962C8B-B14F-4D97-AF65-F5344CB8AC3E}">
        <p14:creationId xmlns:p14="http://schemas.microsoft.com/office/powerpoint/2010/main" val="3325502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C72DA7-6750-B74A-BE79-F94098FA3683}"/>
              </a:ext>
            </a:extLst>
          </p:cNvPr>
          <p:cNvPicPr>
            <a:picLocks noChangeAspect="1"/>
          </p:cNvPicPr>
          <p:nvPr/>
        </p:nvPicPr>
        <p:blipFill>
          <a:blip r:embed="rId2"/>
          <a:stretch>
            <a:fillRect/>
          </a:stretch>
        </p:blipFill>
        <p:spPr>
          <a:xfrm>
            <a:off x="-15556" y="1"/>
            <a:ext cx="13035912" cy="9753600"/>
          </a:xfrm>
          <a:prstGeom prst="rect">
            <a:avLst/>
          </a:prstGeom>
        </p:spPr>
      </p:pic>
    </p:spTree>
    <p:extLst>
      <p:ext uri="{BB962C8B-B14F-4D97-AF65-F5344CB8AC3E}">
        <p14:creationId xmlns:p14="http://schemas.microsoft.com/office/powerpoint/2010/main" val="2128358298"/>
      </p:ext>
    </p:extLst>
  </p:cSld>
  <p:clrMapOvr>
    <a:masterClrMapping/>
  </p:clrMapOvr>
  <p:transition spd="med" advTm="7104"/>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2566033" y="588531"/>
            <a:ext cx="7872734" cy="749615"/>
          </a:xfrm>
        </p:spPr>
        <p:txBody>
          <a:bodyPr anchor="b">
            <a:noAutofit/>
          </a:bodyPr>
          <a:lstStyle/>
          <a:p>
            <a:pPr>
              <a:lnSpc>
                <a:spcPct val="120000"/>
              </a:lnSpc>
            </a:pPr>
            <a:r>
              <a:rPr lang="en-US" sz="3200" dirty="0">
                <a:latin typeface="Brown Light" panose="02000000000000000000" pitchFamily="2" charset="77"/>
              </a:rPr>
              <a:t>Changing practice</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952500" y="2171700"/>
            <a:ext cx="11099800" cy="5126567"/>
          </a:xfrm>
        </p:spPr>
        <p:txBody>
          <a:bodyPr anchor="t">
            <a:normAutofit/>
          </a:bodyPr>
          <a:lstStyle/>
          <a:p>
            <a:pPr lvl="0">
              <a:lnSpc>
                <a:spcPct val="120000"/>
              </a:lnSpc>
              <a:buSzPct val="100000"/>
            </a:pPr>
            <a:r>
              <a:rPr lang="en-GB" sz="2400" dirty="0">
                <a:solidFill>
                  <a:srgbClr val="102350"/>
                </a:solidFill>
                <a:latin typeface="Brown Light" panose="02000000000000000000" pitchFamily="2" charset="77"/>
              </a:rPr>
              <a:t>Understanding ‘anguish’ in bereavement work  </a:t>
            </a:r>
          </a:p>
          <a:p>
            <a:pPr lvl="0">
              <a:lnSpc>
                <a:spcPct val="120000"/>
              </a:lnSpc>
              <a:buSzPct val="100000"/>
            </a:pPr>
            <a:r>
              <a:rPr lang="en-GB" sz="2400" dirty="0">
                <a:solidFill>
                  <a:srgbClr val="102350"/>
                </a:solidFill>
                <a:latin typeface="Brown Light" panose="02000000000000000000" pitchFamily="2" charset="77"/>
              </a:rPr>
              <a:t>The difference between ‘shame’ and ‘blame’, ‘belonging’ and ‘connection’</a:t>
            </a:r>
          </a:p>
          <a:p>
            <a:pPr lvl="0">
              <a:lnSpc>
                <a:spcPct val="120000"/>
              </a:lnSpc>
              <a:buSzPct val="100000"/>
            </a:pPr>
            <a:r>
              <a:rPr lang="en-GB" sz="2400" dirty="0">
                <a:solidFill>
                  <a:srgbClr val="102350"/>
                </a:solidFill>
                <a:latin typeface="Brown Light" panose="02000000000000000000" pitchFamily="2" charset="77"/>
              </a:rPr>
              <a:t>Knowing that ‘anger’ can be constructive or destructive - restoring control </a:t>
            </a:r>
          </a:p>
          <a:p>
            <a:pPr lvl="0">
              <a:lnSpc>
                <a:spcPct val="120000"/>
              </a:lnSpc>
              <a:buSzPct val="100000"/>
            </a:pPr>
            <a:r>
              <a:rPr lang="en-GB" sz="2400" dirty="0">
                <a:solidFill>
                  <a:srgbClr val="102350"/>
                </a:solidFill>
                <a:latin typeface="Brown Light" panose="02000000000000000000" pitchFamily="2" charset="77"/>
              </a:rPr>
              <a:t>A framework for feelings to be explored, understood and accepted (going to these places and looking at the view, rather than wishing we were not there).</a:t>
            </a:r>
          </a:p>
          <a:p>
            <a:pPr marL="0" indent="0">
              <a:lnSpc>
                <a:spcPct val="120000"/>
              </a:lnSpc>
              <a:buSzPct val="100000"/>
              <a:buNone/>
            </a:pPr>
            <a:endParaRPr lang="en-GB" sz="2800" dirty="0">
              <a:solidFill>
                <a:srgbClr val="102350"/>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1510540432"/>
      </p:ext>
    </p:extLst>
  </p:cSld>
  <p:clrMapOvr>
    <a:masterClrMapping/>
  </p:clrMapOvr>
  <p:transition spd="med" advTm="6861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2566033" y="588531"/>
            <a:ext cx="7872734" cy="749615"/>
          </a:xfrm>
        </p:spPr>
        <p:txBody>
          <a:bodyPr anchor="b">
            <a:noAutofit/>
          </a:bodyPr>
          <a:lstStyle/>
          <a:p>
            <a:pPr>
              <a:lnSpc>
                <a:spcPct val="120000"/>
              </a:lnSpc>
            </a:pPr>
            <a:r>
              <a:rPr lang="en-US" sz="3200" dirty="0">
                <a:latin typeface="Brown Light" panose="02000000000000000000" pitchFamily="2" charset="77"/>
              </a:rPr>
              <a:t>Defining disconnection</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952500" y="1727200"/>
            <a:ext cx="11099800" cy="6620933"/>
          </a:xfrm>
        </p:spPr>
        <p:txBody>
          <a:bodyPr anchor="t">
            <a:normAutofit/>
          </a:bodyPr>
          <a:lstStyle/>
          <a:p>
            <a:pPr marL="0" indent="0" algn="ctr">
              <a:lnSpc>
                <a:spcPct val="120000"/>
              </a:lnSpc>
              <a:spcBef>
                <a:spcPts val="0"/>
              </a:spcBef>
              <a:buNone/>
            </a:pPr>
            <a:r>
              <a:rPr lang="en-GB" sz="2200" dirty="0">
                <a:solidFill>
                  <a:srgbClr val="102350"/>
                </a:solidFill>
                <a:latin typeface="Brown Light" panose="02000000000000000000" pitchFamily="2" charset="77"/>
              </a:rPr>
              <a:t>Judith Jordan (Relational-Cultural Theorist) sees disconnection as:</a:t>
            </a:r>
          </a:p>
          <a:p>
            <a:pPr marL="0" indent="0" algn="ctr">
              <a:lnSpc>
                <a:spcPct val="120000"/>
              </a:lnSpc>
              <a:spcBef>
                <a:spcPts val="0"/>
              </a:spcBef>
              <a:buNone/>
            </a:pPr>
            <a:endParaRPr lang="en-GB" sz="2200" dirty="0">
              <a:solidFill>
                <a:srgbClr val="102350"/>
              </a:solidFill>
              <a:latin typeface="Brown Light" panose="02000000000000000000" pitchFamily="2" charset="77"/>
            </a:endParaRPr>
          </a:p>
          <a:p>
            <a:pPr marL="0" indent="0" algn="ctr">
              <a:lnSpc>
                <a:spcPct val="120000"/>
              </a:lnSpc>
              <a:spcBef>
                <a:spcPts val="0"/>
              </a:spcBef>
              <a:buNone/>
            </a:pPr>
            <a:r>
              <a:rPr lang="en-GB" sz="2000" i="1" dirty="0">
                <a:solidFill>
                  <a:srgbClr val="102350"/>
                </a:solidFill>
                <a:latin typeface="Cavolini" panose="03000502040302020204" pitchFamily="66" charset="0"/>
                <a:ea typeface="Annai MN" pitchFamily="2" charset="77"/>
                <a:cs typeface="Cavolini" panose="03000502040302020204" pitchFamily="66" charset="0"/>
              </a:rPr>
              <a:t> </a:t>
            </a:r>
            <a:r>
              <a:rPr lang="en-GB" sz="2000" i="1" dirty="0">
                <a:solidFill>
                  <a:srgbClr val="BA9172"/>
                </a:solidFill>
                <a:latin typeface="Cavolini" panose="03000502040302020204" pitchFamily="66" charset="0"/>
                <a:ea typeface="Annai MN" pitchFamily="2" charset="77"/>
                <a:cs typeface="Cavolini" panose="03000502040302020204" pitchFamily="66" charset="0"/>
              </a:rPr>
              <a:t>‘…normative and inevitable in relationships; they occur when one person misunderstands, invalidates, excludes, humiliates or injures the other person in some way. </a:t>
            </a:r>
          </a:p>
          <a:p>
            <a:pPr marL="0" indent="0" algn="ctr">
              <a:lnSpc>
                <a:spcPct val="120000"/>
              </a:lnSpc>
              <a:spcBef>
                <a:spcPts val="0"/>
              </a:spcBef>
              <a:buNone/>
            </a:pPr>
            <a:endParaRPr lang="en-GB" sz="2000" i="1" dirty="0">
              <a:solidFill>
                <a:srgbClr val="BA9172"/>
              </a:solidFill>
              <a:latin typeface="Cavolini" panose="03000502040302020204" pitchFamily="66" charset="0"/>
              <a:ea typeface="Annai MN" pitchFamily="2" charset="77"/>
              <a:cs typeface="Cavolini" panose="03000502040302020204" pitchFamily="66" charset="0"/>
            </a:endParaRPr>
          </a:p>
          <a:p>
            <a:pPr marL="0" indent="0" algn="ctr">
              <a:lnSpc>
                <a:spcPct val="120000"/>
              </a:lnSpc>
              <a:spcBef>
                <a:spcPts val="0"/>
              </a:spcBef>
              <a:buNone/>
            </a:pPr>
            <a:r>
              <a:rPr lang="en-GB" sz="2000" i="1" dirty="0">
                <a:solidFill>
                  <a:srgbClr val="BA9172"/>
                </a:solidFill>
                <a:latin typeface="Cavolini" panose="03000502040302020204" pitchFamily="66" charset="0"/>
                <a:ea typeface="Annai MN" pitchFamily="2" charset="77"/>
                <a:cs typeface="Cavolini" panose="03000502040302020204" pitchFamily="66" charset="0"/>
              </a:rPr>
              <a:t>Acute disconnections occur frequently in all relationships. If they can be addressed and reworked, they are not problematic, in fact, they becomes places of enormous growth’  </a:t>
            </a:r>
          </a:p>
          <a:p>
            <a:pPr marL="0" indent="0" algn="ctr">
              <a:lnSpc>
                <a:spcPct val="120000"/>
              </a:lnSpc>
              <a:spcBef>
                <a:spcPts val="0"/>
              </a:spcBef>
              <a:buNone/>
            </a:pPr>
            <a:endParaRPr lang="en-GB" sz="2400" i="1" dirty="0">
              <a:solidFill>
                <a:srgbClr val="102350"/>
              </a:solidFill>
              <a:latin typeface="Brown Light" panose="02000000000000000000" pitchFamily="2" charset="77"/>
            </a:endParaRPr>
          </a:p>
          <a:p>
            <a:pPr marL="0" indent="0" algn="ctr">
              <a:lnSpc>
                <a:spcPct val="120000"/>
              </a:lnSpc>
              <a:spcBef>
                <a:spcPts val="0"/>
              </a:spcBef>
              <a:buNone/>
            </a:pPr>
            <a:r>
              <a:rPr lang="en-GB" sz="1600" dirty="0">
                <a:solidFill>
                  <a:srgbClr val="102350"/>
                </a:solidFill>
                <a:latin typeface="Brown Light" panose="02000000000000000000" pitchFamily="2" charset="77"/>
              </a:rPr>
              <a:t>p. 171 Atlas of the Heart </a:t>
            </a:r>
          </a:p>
          <a:p>
            <a:pPr marL="0" indent="0" algn="ctr">
              <a:lnSpc>
                <a:spcPct val="120000"/>
              </a:lnSpc>
              <a:spcBef>
                <a:spcPts val="0"/>
              </a:spcBef>
              <a:buNone/>
            </a:pPr>
            <a:endParaRPr lang="en-GB" sz="2400" dirty="0">
              <a:solidFill>
                <a:srgbClr val="102350"/>
              </a:solidFill>
              <a:latin typeface="Brown Light" panose="02000000000000000000" pitchFamily="2" charset="77"/>
            </a:endParaRPr>
          </a:p>
          <a:p>
            <a:pPr marL="0" indent="0" algn="ctr">
              <a:lnSpc>
                <a:spcPct val="120000"/>
              </a:lnSpc>
              <a:spcBef>
                <a:spcPts val="0"/>
              </a:spcBef>
              <a:buNone/>
            </a:pPr>
            <a:endParaRPr lang="en-GB" sz="2200" dirty="0">
              <a:solidFill>
                <a:srgbClr val="102350"/>
              </a:solidFill>
              <a:latin typeface="Brown Light" panose="02000000000000000000" pitchFamily="2" charset="77"/>
            </a:endParaRPr>
          </a:p>
          <a:p>
            <a:pPr marL="0" indent="0" algn="ctr">
              <a:lnSpc>
                <a:spcPct val="120000"/>
              </a:lnSpc>
              <a:spcBef>
                <a:spcPts val="0"/>
              </a:spcBef>
              <a:buNone/>
            </a:pPr>
            <a:r>
              <a:rPr lang="en-GB" sz="2200" dirty="0">
                <a:solidFill>
                  <a:srgbClr val="102350"/>
                </a:solidFill>
                <a:latin typeface="Brown Light" panose="02000000000000000000" pitchFamily="2" charset="77"/>
              </a:rPr>
              <a:t>Remember how ruptures occur in all relationships but that real magic can happen in the repair.</a:t>
            </a:r>
          </a:p>
          <a:p>
            <a:pPr marL="0" indent="0">
              <a:lnSpc>
                <a:spcPct val="120000"/>
              </a:lnSpc>
              <a:buSzPct val="100000"/>
              <a:buNone/>
            </a:pPr>
            <a:endParaRPr lang="en-GB" sz="2800" dirty="0">
              <a:solidFill>
                <a:srgbClr val="102350"/>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799611906"/>
      </p:ext>
    </p:extLst>
  </p:cSld>
  <p:clrMapOvr>
    <a:masterClrMapping/>
  </p:clrMapOvr>
  <p:transition spd="med" advTm="7832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2566033" y="588531"/>
            <a:ext cx="7872734" cy="749615"/>
          </a:xfrm>
        </p:spPr>
        <p:txBody>
          <a:bodyPr anchor="b">
            <a:noAutofit/>
          </a:bodyPr>
          <a:lstStyle/>
          <a:p>
            <a:pPr>
              <a:lnSpc>
                <a:spcPct val="120000"/>
              </a:lnSpc>
            </a:pPr>
            <a:r>
              <a:rPr lang="en-US" sz="3200" dirty="0">
                <a:latin typeface="Brown Light" panose="02000000000000000000" pitchFamily="2" charset="77"/>
              </a:rPr>
              <a:t>Defining disconnection</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952500" y="1727200"/>
            <a:ext cx="11099800" cy="6620933"/>
          </a:xfrm>
        </p:spPr>
        <p:txBody>
          <a:bodyPr anchor="t">
            <a:normAutofit/>
          </a:bodyPr>
          <a:lstStyle/>
          <a:p>
            <a:pPr marL="0" indent="0" algn="ctr">
              <a:lnSpc>
                <a:spcPct val="120000"/>
              </a:lnSpc>
              <a:spcBef>
                <a:spcPts val="0"/>
              </a:spcBef>
              <a:buNone/>
            </a:pPr>
            <a:r>
              <a:rPr lang="en-GB" sz="2200" dirty="0">
                <a:solidFill>
                  <a:srgbClr val="102350"/>
                </a:solidFill>
                <a:latin typeface="Brown Light" panose="02000000000000000000" pitchFamily="2" charset="77"/>
              </a:rPr>
              <a:t>However:</a:t>
            </a:r>
          </a:p>
          <a:p>
            <a:pPr marL="0" indent="0" algn="ctr">
              <a:lnSpc>
                <a:spcPct val="120000"/>
              </a:lnSpc>
              <a:spcBef>
                <a:spcPts val="0"/>
              </a:spcBef>
              <a:buNone/>
            </a:pPr>
            <a:endParaRPr lang="en-GB" sz="2200" dirty="0">
              <a:solidFill>
                <a:srgbClr val="102350"/>
              </a:solidFill>
              <a:latin typeface="Brown Light" panose="02000000000000000000" pitchFamily="2" charset="77"/>
            </a:endParaRPr>
          </a:p>
          <a:p>
            <a:pPr marL="0" indent="0" algn="ctr">
              <a:lnSpc>
                <a:spcPct val="120000"/>
              </a:lnSpc>
              <a:spcBef>
                <a:spcPts val="0"/>
              </a:spcBef>
              <a:buNone/>
            </a:pPr>
            <a:r>
              <a:rPr lang="en-GB" sz="2000" i="1" dirty="0">
                <a:solidFill>
                  <a:srgbClr val="BA9172"/>
                </a:solidFill>
                <a:latin typeface="Cavolini" panose="03000502040302020204" pitchFamily="66" charset="0"/>
                <a:cs typeface="Cavolini" panose="03000502040302020204" pitchFamily="66" charset="0"/>
              </a:rPr>
              <a:t>‘When an injured person, particularly one who has less power, can represent (their) experience of disconnection or pain to the more powerful person and be responded to, with interest or concern, the less powerful, hurt person has the sense of ‘mattering’…this strengthens connection…’ </a:t>
            </a:r>
          </a:p>
          <a:p>
            <a:pPr marL="0" indent="0" algn="ctr">
              <a:lnSpc>
                <a:spcPct val="120000"/>
              </a:lnSpc>
              <a:spcBef>
                <a:spcPts val="0"/>
              </a:spcBef>
              <a:buNone/>
            </a:pPr>
            <a:endParaRPr lang="en-GB" sz="2200" dirty="0">
              <a:solidFill>
                <a:srgbClr val="102350"/>
              </a:solidFill>
              <a:latin typeface="Brown Light" panose="02000000000000000000" pitchFamily="2" charset="77"/>
            </a:endParaRPr>
          </a:p>
          <a:p>
            <a:pPr marL="0" indent="0" algn="ctr">
              <a:lnSpc>
                <a:spcPct val="120000"/>
              </a:lnSpc>
              <a:spcBef>
                <a:spcPts val="0"/>
              </a:spcBef>
              <a:buNone/>
            </a:pPr>
            <a:r>
              <a:rPr lang="en-GB" sz="1600" dirty="0">
                <a:solidFill>
                  <a:srgbClr val="102350"/>
                </a:solidFill>
                <a:latin typeface="Brown Light" panose="02000000000000000000" pitchFamily="2" charset="77"/>
              </a:rPr>
              <a:t>p. 171 Atlas of the Heart  </a:t>
            </a:r>
          </a:p>
          <a:p>
            <a:pPr marL="0" indent="0" algn="ctr">
              <a:lnSpc>
                <a:spcPct val="120000"/>
              </a:lnSpc>
              <a:spcBef>
                <a:spcPts val="0"/>
              </a:spcBef>
              <a:buNone/>
            </a:pPr>
            <a:endParaRPr lang="en-GB" sz="2200" dirty="0">
              <a:solidFill>
                <a:srgbClr val="102350"/>
              </a:solidFill>
              <a:latin typeface="Brown Light" panose="02000000000000000000" pitchFamily="2" charset="77"/>
            </a:endParaRPr>
          </a:p>
          <a:p>
            <a:pPr marL="0" indent="0" algn="ctr">
              <a:lnSpc>
                <a:spcPct val="120000"/>
              </a:lnSpc>
              <a:spcBef>
                <a:spcPts val="0"/>
              </a:spcBef>
              <a:buNone/>
            </a:pPr>
            <a:endParaRPr lang="en-GB" sz="2200" dirty="0">
              <a:solidFill>
                <a:srgbClr val="102350"/>
              </a:solidFill>
              <a:latin typeface="Brown Light" panose="02000000000000000000" pitchFamily="2" charset="77"/>
            </a:endParaRPr>
          </a:p>
          <a:p>
            <a:pPr marL="0" indent="0" algn="ctr">
              <a:lnSpc>
                <a:spcPct val="120000"/>
              </a:lnSpc>
              <a:spcBef>
                <a:spcPts val="0"/>
              </a:spcBef>
              <a:buNone/>
            </a:pPr>
            <a:endParaRPr lang="en-GB" sz="2200" dirty="0">
              <a:solidFill>
                <a:srgbClr val="102350"/>
              </a:solidFill>
              <a:latin typeface="Brown Light" panose="02000000000000000000" pitchFamily="2" charset="77"/>
            </a:endParaRPr>
          </a:p>
          <a:p>
            <a:pPr marL="0" indent="0" algn="ctr">
              <a:lnSpc>
                <a:spcPct val="120000"/>
              </a:lnSpc>
              <a:spcBef>
                <a:spcPts val="0"/>
              </a:spcBef>
              <a:buNone/>
            </a:pPr>
            <a:endParaRPr lang="en-GB" sz="2200" dirty="0">
              <a:solidFill>
                <a:srgbClr val="102350"/>
              </a:solidFill>
              <a:latin typeface="Brown Light" panose="02000000000000000000" pitchFamily="2" charset="77"/>
            </a:endParaRPr>
          </a:p>
          <a:p>
            <a:pPr marL="0" indent="0" algn="ctr">
              <a:lnSpc>
                <a:spcPct val="120000"/>
              </a:lnSpc>
              <a:spcBef>
                <a:spcPts val="0"/>
              </a:spcBef>
              <a:buNone/>
            </a:pPr>
            <a:endParaRPr lang="en-GB" sz="2200" dirty="0">
              <a:solidFill>
                <a:srgbClr val="102350"/>
              </a:solidFill>
              <a:latin typeface="Brown Light" panose="02000000000000000000" pitchFamily="2" charset="77"/>
            </a:endParaRPr>
          </a:p>
          <a:p>
            <a:pPr marL="0" indent="0" algn="ctr">
              <a:lnSpc>
                <a:spcPct val="120000"/>
              </a:lnSpc>
              <a:spcBef>
                <a:spcPts val="0"/>
              </a:spcBef>
              <a:buNone/>
            </a:pPr>
            <a:r>
              <a:rPr lang="en-GB" sz="2200" dirty="0">
                <a:solidFill>
                  <a:srgbClr val="102350"/>
                </a:solidFill>
                <a:latin typeface="Brown Light" panose="02000000000000000000" pitchFamily="2" charset="77"/>
              </a:rPr>
              <a:t>Reconnection starts with ‘noticing’ (curiosity and care) that disconnection (the pain and the hurt which has been both caused and endured) has occurred. </a:t>
            </a:r>
          </a:p>
          <a:p>
            <a:pPr marL="0" indent="0">
              <a:lnSpc>
                <a:spcPct val="120000"/>
              </a:lnSpc>
              <a:buSzPct val="100000"/>
              <a:buNone/>
            </a:pPr>
            <a:endParaRPr lang="en-GB" sz="2800" dirty="0">
              <a:solidFill>
                <a:srgbClr val="102350"/>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3608051564"/>
      </p:ext>
    </p:extLst>
  </p:cSld>
  <p:clrMapOvr>
    <a:masterClrMapping/>
  </p:clrMapOvr>
  <p:transition spd="med" advTm="7832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2566033" y="588531"/>
            <a:ext cx="7872734" cy="749615"/>
          </a:xfrm>
        </p:spPr>
        <p:txBody>
          <a:bodyPr anchor="b">
            <a:noAutofit/>
          </a:bodyPr>
          <a:lstStyle/>
          <a:p>
            <a:pPr>
              <a:lnSpc>
                <a:spcPct val="120000"/>
              </a:lnSpc>
            </a:pPr>
            <a:r>
              <a:rPr lang="en-US" sz="3200" dirty="0">
                <a:latin typeface="Brown Light" panose="02000000000000000000" pitchFamily="2" charset="77"/>
              </a:rPr>
              <a:t>Defining connection</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952500" y="1727200"/>
            <a:ext cx="11099800" cy="6620933"/>
          </a:xfrm>
        </p:spPr>
        <p:txBody>
          <a:bodyPr anchor="t">
            <a:normAutofit/>
          </a:bodyPr>
          <a:lstStyle/>
          <a:p>
            <a:pPr marL="0" indent="0" algn="ctr">
              <a:lnSpc>
                <a:spcPct val="120000"/>
              </a:lnSpc>
              <a:spcBef>
                <a:spcPts val="0"/>
              </a:spcBef>
              <a:buNone/>
            </a:pPr>
            <a:endParaRPr lang="en-GB" sz="2200" i="1" dirty="0">
              <a:solidFill>
                <a:srgbClr val="102350"/>
              </a:solidFill>
              <a:latin typeface="Brown Light" panose="02000000000000000000" pitchFamily="2" charset="77"/>
            </a:endParaRPr>
          </a:p>
          <a:p>
            <a:pPr marL="0" indent="0" algn="ctr">
              <a:lnSpc>
                <a:spcPct val="120000"/>
              </a:lnSpc>
              <a:spcBef>
                <a:spcPts val="0"/>
              </a:spcBef>
              <a:buNone/>
            </a:pPr>
            <a:r>
              <a:rPr lang="en-GB" sz="2000" i="1" dirty="0">
                <a:solidFill>
                  <a:srgbClr val="BA9172"/>
                </a:solidFill>
                <a:latin typeface="Cavolini" panose="03000502040302020204" pitchFamily="66" charset="0"/>
                <a:cs typeface="Cavolini" panose="03000502040302020204" pitchFamily="66" charset="0"/>
              </a:rPr>
              <a:t>‘The energy that exists between people when they feel seen, heard, and valued; when they can give and receive without judgement; and when they derive sustenance and strength from the relationship’. </a:t>
            </a:r>
          </a:p>
          <a:p>
            <a:pPr marL="0" indent="0" algn="ctr">
              <a:lnSpc>
                <a:spcPct val="120000"/>
              </a:lnSpc>
              <a:spcBef>
                <a:spcPts val="0"/>
              </a:spcBef>
              <a:buNone/>
            </a:pPr>
            <a:endParaRPr lang="en-GB" sz="2200" i="1" dirty="0">
              <a:solidFill>
                <a:srgbClr val="102350"/>
              </a:solidFill>
              <a:latin typeface="Brown Light" panose="02000000000000000000" pitchFamily="2" charset="77"/>
            </a:endParaRPr>
          </a:p>
          <a:p>
            <a:pPr marL="0" indent="0" algn="ctr">
              <a:lnSpc>
                <a:spcPct val="120000"/>
              </a:lnSpc>
              <a:spcBef>
                <a:spcPts val="0"/>
              </a:spcBef>
              <a:buNone/>
            </a:pPr>
            <a:endParaRPr lang="en-GB" sz="2200" i="1" dirty="0">
              <a:solidFill>
                <a:srgbClr val="102350"/>
              </a:solidFill>
              <a:latin typeface="Brown Light" panose="02000000000000000000" pitchFamily="2" charset="77"/>
            </a:endParaRPr>
          </a:p>
          <a:p>
            <a:pPr marL="0" indent="0" algn="ctr">
              <a:lnSpc>
                <a:spcPct val="120000"/>
              </a:lnSpc>
              <a:spcBef>
                <a:spcPts val="0"/>
              </a:spcBef>
              <a:buNone/>
            </a:pPr>
            <a:endParaRPr lang="en-GB" sz="2200" i="1" dirty="0">
              <a:solidFill>
                <a:srgbClr val="102350"/>
              </a:solidFill>
              <a:latin typeface="Brown Light" panose="02000000000000000000" pitchFamily="2" charset="77"/>
            </a:endParaRPr>
          </a:p>
          <a:p>
            <a:pPr marL="0" indent="0" algn="ctr">
              <a:lnSpc>
                <a:spcPct val="120000"/>
              </a:lnSpc>
              <a:spcBef>
                <a:spcPts val="0"/>
              </a:spcBef>
              <a:buNone/>
            </a:pPr>
            <a:endParaRPr lang="en-GB" sz="2200" i="1" dirty="0">
              <a:solidFill>
                <a:srgbClr val="102350"/>
              </a:solidFill>
              <a:latin typeface="Brown Light" panose="02000000000000000000" pitchFamily="2" charset="77"/>
            </a:endParaRPr>
          </a:p>
          <a:p>
            <a:pPr marL="0" indent="0" algn="ctr">
              <a:lnSpc>
                <a:spcPct val="120000"/>
              </a:lnSpc>
              <a:spcBef>
                <a:spcPts val="0"/>
              </a:spcBef>
              <a:buNone/>
            </a:pPr>
            <a:endParaRPr lang="en-GB" sz="2200" i="1" dirty="0">
              <a:solidFill>
                <a:srgbClr val="102350"/>
              </a:solidFill>
              <a:latin typeface="Brown Light" panose="02000000000000000000" pitchFamily="2" charset="77"/>
            </a:endParaRPr>
          </a:p>
          <a:p>
            <a:pPr marL="0" indent="0" algn="ctr">
              <a:lnSpc>
                <a:spcPct val="120000"/>
              </a:lnSpc>
              <a:spcBef>
                <a:spcPts val="0"/>
              </a:spcBef>
              <a:buNone/>
            </a:pPr>
            <a:endParaRPr lang="en-GB" sz="2200" i="1" dirty="0">
              <a:solidFill>
                <a:srgbClr val="102350"/>
              </a:solidFill>
              <a:latin typeface="Brown Light" panose="02000000000000000000" pitchFamily="2" charset="77"/>
            </a:endParaRPr>
          </a:p>
          <a:p>
            <a:pPr marL="0" indent="0" algn="ctr">
              <a:lnSpc>
                <a:spcPct val="120000"/>
              </a:lnSpc>
              <a:spcBef>
                <a:spcPts val="0"/>
              </a:spcBef>
              <a:buNone/>
            </a:pPr>
            <a:r>
              <a:rPr lang="en-GB" sz="1600" dirty="0" err="1">
                <a:solidFill>
                  <a:srgbClr val="102350"/>
                </a:solidFill>
                <a:latin typeface="Brown Light" panose="02000000000000000000" pitchFamily="2" charset="77"/>
              </a:rPr>
              <a:t>Brené</a:t>
            </a:r>
            <a:r>
              <a:rPr lang="en-GB" sz="1600" dirty="0">
                <a:solidFill>
                  <a:srgbClr val="102350"/>
                </a:solidFill>
                <a:latin typeface="Brown Light" panose="02000000000000000000" pitchFamily="2" charset="77"/>
              </a:rPr>
              <a:t> Brown, Atlas of the Heart (2021) p.169</a:t>
            </a:r>
          </a:p>
          <a:p>
            <a:pPr marL="0" indent="0">
              <a:lnSpc>
                <a:spcPct val="120000"/>
              </a:lnSpc>
              <a:buSzPct val="100000"/>
              <a:buNone/>
            </a:pPr>
            <a:endParaRPr lang="en-GB" sz="2800" dirty="0">
              <a:solidFill>
                <a:srgbClr val="102350"/>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4075226055"/>
      </p:ext>
    </p:extLst>
  </p:cSld>
  <p:clrMapOvr>
    <a:masterClrMapping/>
  </p:clrMapOvr>
  <p:transition spd="med" advTm="7832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24"/>
</p:tagLst>
</file>

<file path=ppt/tags/tag2.xml><?xml version="1.0" encoding="utf-8"?>
<p:tagLst xmlns:a="http://schemas.openxmlformats.org/drawingml/2006/main" xmlns:r="http://schemas.openxmlformats.org/officeDocument/2006/relationships" xmlns:p="http://schemas.openxmlformats.org/presentationml/2006/main">
  <p:tag name="TIMING" val="|0.4|14.7"/>
</p:tagLst>
</file>

<file path=ppt/tags/tag3.xml><?xml version="1.0" encoding="utf-8"?>
<p:tagLst xmlns:a="http://schemas.openxmlformats.org/drawingml/2006/main" xmlns:r="http://schemas.openxmlformats.org/officeDocument/2006/relationships" xmlns:p="http://schemas.openxmlformats.org/presentationml/2006/main">
  <p:tag name="TIMING" val="|0|23.3|15.8"/>
</p:tagLst>
</file>

<file path=ppt/tags/tag4.xml><?xml version="1.0" encoding="utf-8"?>
<p:tagLst xmlns:a="http://schemas.openxmlformats.org/drawingml/2006/main" xmlns:r="http://schemas.openxmlformats.org/officeDocument/2006/relationships" xmlns:p="http://schemas.openxmlformats.org/presentationml/2006/main">
  <p:tag name="TIMING" val="|0|22.6"/>
</p:tagLst>
</file>

<file path=ppt/tags/tag5.xml><?xml version="1.0" encoding="utf-8"?>
<p:tagLst xmlns:a="http://schemas.openxmlformats.org/drawingml/2006/main" xmlns:r="http://schemas.openxmlformats.org/officeDocument/2006/relationships" xmlns:p="http://schemas.openxmlformats.org/presentationml/2006/main">
  <p:tag name="TIMING" val="|0|22.6"/>
</p:tagLst>
</file>

<file path=ppt/tags/tag6.xml><?xml version="1.0" encoding="utf-8"?>
<p:tagLst xmlns:a="http://schemas.openxmlformats.org/drawingml/2006/main" xmlns:r="http://schemas.openxmlformats.org/officeDocument/2006/relationships" xmlns:p="http://schemas.openxmlformats.org/presentationml/2006/main">
  <p:tag name="TIMING" val="|0|22.6"/>
</p:tagLst>
</file>

<file path=ppt/tags/tag7.xml><?xml version="1.0" encoding="utf-8"?>
<p:tagLst xmlns:a="http://schemas.openxmlformats.org/drawingml/2006/main" xmlns:r="http://schemas.openxmlformats.org/officeDocument/2006/relationships" xmlns:p="http://schemas.openxmlformats.org/presentationml/2006/main">
  <p:tag name="TIMING" val="|0|22.6"/>
</p:tagLst>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92635</TotalTime>
  <Words>3229</Words>
  <Application>Microsoft Macintosh PowerPoint</Application>
  <PresentationFormat>Custom</PresentationFormat>
  <Paragraphs>378</Paragraphs>
  <Slides>54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Arial</vt:lpstr>
      <vt:lpstr>Bradley Hand</vt:lpstr>
      <vt:lpstr>Brown Light</vt:lpstr>
      <vt:lpstr>Brown Regular</vt:lpstr>
      <vt:lpstr>Cavolini</vt:lpstr>
      <vt:lpstr>Century Gothic</vt:lpstr>
      <vt:lpstr>Helvetica Neue</vt:lpstr>
      <vt:lpstr>Helvetica Neue Light</vt:lpstr>
      <vt:lpstr>Helvetica Neue Medium</vt:lpstr>
      <vt:lpstr>Ink Free</vt:lpstr>
      <vt:lpstr>System Font Regular</vt:lpstr>
      <vt:lpstr>Black</vt:lpstr>
      <vt:lpstr>Nicola Lester</vt:lpstr>
      <vt:lpstr>introduction</vt:lpstr>
      <vt:lpstr>Books for reconnection </vt:lpstr>
      <vt:lpstr>Seeing and being in the darkness</vt:lpstr>
      <vt:lpstr>‘atlas of the heart’</vt:lpstr>
      <vt:lpstr>Changing practice</vt:lpstr>
      <vt:lpstr>Defining disconnection</vt:lpstr>
      <vt:lpstr>Defining disconnection</vt:lpstr>
      <vt:lpstr>Defining connection</vt:lpstr>
      <vt:lpstr>Defining REconnection</vt:lpstr>
      <vt:lpstr>Kindness</vt:lpstr>
      <vt:lpstr>PowerPoint Presentation</vt:lpstr>
      <vt:lpstr>Compassion</vt:lpstr>
      <vt:lpstr>Empathy</vt:lpstr>
      <vt:lpstr>PowerPoint Presentation</vt:lpstr>
      <vt:lpstr>Withholding judgement and  extending acceptance</vt:lpstr>
      <vt:lpstr>Story stewardship</vt:lpstr>
      <vt:lpstr>Understanding, curiosity and humility</vt:lpstr>
      <vt:lpstr>PowerPoint Presentation</vt:lpstr>
      <vt:lpstr>PowerPoint Presentation</vt:lpstr>
      <vt:lpstr>Commitment and courage</vt:lpstr>
      <vt:lpstr>PowerPoint Presentation</vt:lpstr>
      <vt:lpstr>PowerPoint Presentation</vt:lpstr>
      <vt:lpstr>Near Enemies of a trauma informed approach</vt:lpstr>
      <vt:lpstr>The language that we use matters, we can infuse it with kindness and meaning, creating an effect which lasts beyond our work. We can invite collaboration and exploration and test out new descriptors to give voice to thoughts and emotions which have been hidden and suppressed. We can name and claim our stories by paying attention and seeking feedback.  </vt:lpstr>
      <vt:lpstr>Not knowing and saying the ‘wrong’ thing</vt:lpstr>
      <vt:lpstr>The words that we choose matter  (being curious and taking care)</vt:lpstr>
      <vt:lpstr>The difference between a ‘trait and a ‘state’</vt:lpstr>
      <vt:lpstr>Practicing ‘reconnection’</vt:lpstr>
      <vt:lpstr>Mapping the darkness</vt:lpstr>
      <vt:lpstr>anguish</vt:lpstr>
      <vt:lpstr>Hopelessness and despair</vt:lpstr>
      <vt:lpstr>Working with Hopelessness and despair: cultivating hope</vt:lpstr>
      <vt:lpstr>Working with Hopelessness and despair: cultivating hope</vt:lpstr>
      <vt:lpstr>Working with Hopelessness and dEspair: cultivating resilience</vt:lpstr>
      <vt:lpstr>cultivating hope and resilience</vt:lpstr>
      <vt:lpstr>sadness</vt:lpstr>
      <vt:lpstr>sadness</vt:lpstr>
      <vt:lpstr>Working with sadness</vt:lpstr>
      <vt:lpstr>grief</vt:lpstr>
      <vt:lpstr>grief</vt:lpstr>
      <vt:lpstr>grief</vt:lpstr>
      <vt:lpstr>grief</vt:lpstr>
      <vt:lpstr>Different types of grief</vt:lpstr>
      <vt:lpstr>Shame and guilt</vt:lpstr>
      <vt:lpstr>Shame</vt:lpstr>
      <vt:lpstr>Shame</vt:lpstr>
      <vt:lpstr>Shame</vt:lpstr>
      <vt:lpstr>Self-compassion</vt:lpstr>
      <vt:lpstr>Shame resilience</vt:lpstr>
      <vt:lpstr>Other emotions of disconnection</vt:lpstr>
      <vt:lpstr>from disconnection to reconnection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Nicola Lester</dc:title>
  <dc:creator>vicki.l.brown@sky.com</dc:creator>
  <cp:lastModifiedBy>Vicki Brown</cp:lastModifiedBy>
  <cp:revision>456</cp:revision>
  <dcterms:created xsi:type="dcterms:W3CDTF">2020-04-25T21:30:31Z</dcterms:created>
  <dcterms:modified xsi:type="dcterms:W3CDTF">2023-11-14T12:59:25Z</dcterms:modified>
</cp:coreProperties>
</file>