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0"/>
  </p:notesMasterIdLst>
  <p:sldIdLst>
    <p:sldId id="256" r:id="rId2"/>
    <p:sldId id="1047" r:id="rId3"/>
    <p:sldId id="1072" r:id="rId4"/>
    <p:sldId id="1073" r:id="rId5"/>
    <p:sldId id="1074" r:id="rId6"/>
    <p:sldId id="1075" r:id="rId7"/>
    <p:sldId id="1076" r:id="rId8"/>
    <p:sldId id="1077" r:id="rId9"/>
    <p:sldId id="1078" r:id="rId10"/>
    <p:sldId id="1079" r:id="rId11"/>
    <p:sldId id="1080" r:id="rId12"/>
    <p:sldId id="1081" r:id="rId13"/>
    <p:sldId id="1082" r:id="rId14"/>
    <p:sldId id="1083" r:id="rId15"/>
    <p:sldId id="1101" r:id="rId16"/>
    <p:sldId id="1102" r:id="rId17"/>
    <p:sldId id="1104" r:id="rId18"/>
    <p:sldId id="1105" r:id="rId19"/>
    <p:sldId id="890" r:id="rId20"/>
    <p:sldId id="891" r:id="rId21"/>
    <p:sldId id="892" r:id="rId22"/>
    <p:sldId id="937" r:id="rId23"/>
    <p:sldId id="938" r:id="rId24"/>
    <p:sldId id="990" r:id="rId25"/>
    <p:sldId id="991" r:id="rId26"/>
    <p:sldId id="992" r:id="rId27"/>
    <p:sldId id="993" r:id="rId28"/>
    <p:sldId id="1106" r:id="rId29"/>
    <p:sldId id="1107" r:id="rId30"/>
    <p:sldId id="1108" r:id="rId31"/>
    <p:sldId id="1153" r:id="rId32"/>
    <p:sldId id="1089" r:id="rId33"/>
    <p:sldId id="1090" r:id="rId34"/>
    <p:sldId id="1091" r:id="rId35"/>
    <p:sldId id="1092" r:id="rId36"/>
    <p:sldId id="1098" r:id="rId37"/>
    <p:sldId id="1099" r:id="rId38"/>
    <p:sldId id="1100" r:id="rId39"/>
    <p:sldId id="1094" r:id="rId40"/>
    <p:sldId id="1095" r:id="rId41"/>
    <p:sldId id="1096" r:id="rId42"/>
    <p:sldId id="1097" r:id="rId43"/>
    <p:sldId id="987" r:id="rId44"/>
    <p:sldId id="988" r:id="rId45"/>
    <p:sldId id="989" r:id="rId46"/>
    <p:sldId id="1112" r:id="rId47"/>
    <p:sldId id="1113" r:id="rId48"/>
    <p:sldId id="1114" r:id="rId49"/>
    <p:sldId id="1115" r:id="rId50"/>
    <p:sldId id="994" r:id="rId51"/>
    <p:sldId id="1084" r:id="rId52"/>
    <p:sldId id="1085" r:id="rId53"/>
    <p:sldId id="952" r:id="rId54"/>
    <p:sldId id="1116" r:id="rId55"/>
    <p:sldId id="1110" r:id="rId56"/>
    <p:sldId id="1111" r:id="rId57"/>
    <p:sldId id="1088" r:id="rId58"/>
    <p:sldId id="1109" r:id="rId59"/>
    <p:sldId id="1154" r:id="rId60"/>
    <p:sldId id="1155" r:id="rId61"/>
    <p:sldId id="1156" r:id="rId62"/>
    <p:sldId id="1157" r:id="rId63"/>
    <p:sldId id="995" r:id="rId64"/>
    <p:sldId id="1117" r:id="rId65"/>
    <p:sldId id="1068" r:id="rId66"/>
    <p:sldId id="903" r:id="rId67"/>
    <p:sldId id="996" r:id="rId68"/>
    <p:sldId id="997" r:id="rId69"/>
    <p:sldId id="998" r:id="rId70"/>
    <p:sldId id="885" r:id="rId71"/>
    <p:sldId id="1159" r:id="rId72"/>
    <p:sldId id="1160" r:id="rId73"/>
    <p:sldId id="1162" r:id="rId74"/>
    <p:sldId id="1163" r:id="rId75"/>
    <p:sldId id="1135" r:id="rId76"/>
    <p:sldId id="1158" r:id="rId77"/>
    <p:sldId id="759" r:id="rId78"/>
    <p:sldId id="730" r:id="rId7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50"/>
    <a:srgbClr val="BA9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63"/>
  </p:normalViewPr>
  <p:slideViewPr>
    <p:cSldViewPr snapToGrid="0" snapToObjects="1">
      <p:cViewPr varScale="1">
        <p:scale>
          <a:sx n="63" d="100"/>
          <a:sy n="63" d="100"/>
        </p:scale>
        <p:origin x="57" y="21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1143000" y="685800"/>
            <a:ext cx="4572000" cy="3429000"/>
          </a:xfrm>
          <a:prstGeom prst="rect">
            <a:avLst/>
          </a:prstGeom>
        </p:spPr>
        <p:txBody>
          <a:bodyPr/>
          <a:lstStyle/>
          <a:p>
            <a:endParaRPr/>
          </a:p>
        </p:txBody>
      </p:sp>
      <p:sp>
        <p:nvSpPr>
          <p:cNvPr id="180" name="Shape 18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385196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650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740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478C-2C67-5F4A-AD5A-00D001255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1CC52-FAA9-F347-8F09-49AB6E250DD4}"/>
              </a:ext>
            </a:extLst>
          </p:cNvPr>
          <p:cNvSpPr>
            <a:spLocks noGrp="1"/>
          </p:cNvSpPr>
          <p:nvPr>
            <p:ph idx="1"/>
          </p:nvPr>
        </p:nvSpPr>
        <p:spPr/>
        <p:txBody>
          <a:bodyPr/>
          <a:lstStyle>
            <a:lvl1pPr>
              <a:buClr>
                <a:srgbClr val="BA9172"/>
              </a:buClr>
              <a:defRPr/>
            </a:lvl1pPr>
            <a:lvl2pPr>
              <a:buClr>
                <a:srgbClr val="BA9172"/>
              </a:buClr>
              <a:defRPr/>
            </a:lvl2pPr>
            <a:lvl3pPr>
              <a:buClr>
                <a:srgbClr val="BA9172"/>
              </a:buClr>
              <a:defRPr/>
            </a:lvl3pPr>
            <a:lvl4pPr>
              <a:buClr>
                <a:srgbClr val="BA9172"/>
              </a:buClr>
              <a:defRPr/>
            </a:lvl4pPr>
            <a:lvl5pPr>
              <a:buClr>
                <a:srgbClr val="BA917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16E37-899B-914C-B711-346DF132294E}"/>
              </a:ext>
            </a:extLst>
          </p:cNvPr>
          <p:cNvSpPr>
            <a:spLocks noGrp="1"/>
          </p:cNvSpPr>
          <p:nvPr>
            <p:ph type="dt" sz="half" idx="10"/>
          </p:nvPr>
        </p:nvSpPr>
        <p:spPr>
          <a:xfrm>
            <a:off x="894080" y="9040143"/>
            <a:ext cx="2926080" cy="519289"/>
          </a:xfrm>
          <a:prstGeom prst="rect">
            <a:avLst/>
          </a:prstGeom>
        </p:spPr>
        <p:txBody>
          <a:bodyPr/>
          <a:lstStyle/>
          <a:p>
            <a:fld id="{747254BC-6CC2-FB4D-BDFD-31349B9BB6C3}" type="datetimeFigureOut">
              <a:rPr lang="en-US" smtClean="0"/>
              <a:t>9/13/2022</a:t>
            </a:fld>
            <a:endParaRPr lang="en-US"/>
          </a:p>
        </p:txBody>
      </p:sp>
      <p:sp>
        <p:nvSpPr>
          <p:cNvPr id="5" name="Footer Placeholder 4">
            <a:extLst>
              <a:ext uri="{FF2B5EF4-FFF2-40B4-BE49-F238E27FC236}">
                <a16:creationId xmlns:a16="http://schemas.microsoft.com/office/drawing/2014/main" id="{619FEC5D-A8FA-274C-8F70-EF51AB684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CD1AE-EC80-BA43-9891-83029D7581C0}"/>
              </a:ext>
            </a:extLst>
          </p:cNvPr>
          <p:cNvSpPr>
            <a:spLocks noGrp="1"/>
          </p:cNvSpPr>
          <p:nvPr>
            <p:ph type="sldNum" sz="quarter" idx="12"/>
          </p:nvPr>
        </p:nvSpPr>
        <p:spPr>
          <a:xfrm>
            <a:off x="10486578" y="9040143"/>
            <a:ext cx="322203" cy="348813"/>
          </a:xfrm>
          <a:prstGeom prst="rect">
            <a:avLst/>
          </a:prstGeom>
        </p:spPr>
        <p:txBody>
          <a:bodyPr/>
          <a:lstStyle/>
          <a:p>
            <a:fld id="{B5B23A99-038A-BF44-B23D-3D1376C723DA}" type="slidenum">
              <a:rPr lang="en-US" smtClean="0"/>
              <a:t>‹#›</a:t>
            </a:fld>
            <a:endParaRPr lang="en-US"/>
          </a:p>
        </p:txBody>
      </p:sp>
    </p:spTree>
    <p:extLst>
      <p:ext uri="{BB962C8B-B14F-4D97-AF65-F5344CB8AC3E}">
        <p14:creationId xmlns:p14="http://schemas.microsoft.com/office/powerpoint/2010/main" val="67207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amp; Subtitle with Log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ody Level One…"/>
          <p:cNvSpPr txBox="1">
            <a:spLocks noGrp="1"/>
          </p:cNvSpPr>
          <p:nvPr>
            <p:ph type="body" sz="quarter" idx="1"/>
          </p:nvPr>
        </p:nvSpPr>
        <p:spPr>
          <a:xfrm>
            <a:off x="1269999" y="5029199"/>
            <a:ext cx="9409919" cy="2169243"/>
          </a:xfrm>
          <a:prstGeom prst="rect">
            <a:avLst/>
          </a:prstGeom>
        </p:spPr>
        <p:txBody>
          <a:bodyPr anchor="t"/>
          <a:lstStyle>
            <a:lvl1pPr marL="0" indent="0">
              <a:lnSpc>
                <a:spcPct val="150000"/>
              </a:lnSpc>
              <a:spcBef>
                <a:spcPts val="0"/>
              </a:spcBef>
              <a:buClrTx/>
              <a:buSzTx/>
              <a:buNone/>
              <a:defRPr sz="4800">
                <a:latin typeface="Brown Regular"/>
                <a:ea typeface="Brown Regular"/>
                <a:cs typeface="Brown Regular"/>
                <a:sym typeface="Brown Regular"/>
              </a:defRPr>
            </a:lvl1pPr>
            <a:lvl2pPr marL="0" indent="0">
              <a:lnSpc>
                <a:spcPct val="150000"/>
              </a:lnSpc>
              <a:spcBef>
                <a:spcPts val="0"/>
              </a:spcBef>
              <a:buClrTx/>
              <a:buSzTx/>
              <a:buNone/>
              <a:defRPr sz="4800">
                <a:latin typeface="Brown Regular"/>
                <a:ea typeface="Brown Regular"/>
                <a:cs typeface="Brown Regular"/>
                <a:sym typeface="Brown Regular"/>
              </a:defRPr>
            </a:lvl2pPr>
            <a:lvl3pPr marL="0" indent="0">
              <a:lnSpc>
                <a:spcPct val="150000"/>
              </a:lnSpc>
              <a:spcBef>
                <a:spcPts val="0"/>
              </a:spcBef>
              <a:buClrTx/>
              <a:buSzTx/>
              <a:buNone/>
              <a:defRPr sz="4800">
                <a:latin typeface="Brown Regular"/>
                <a:ea typeface="Brown Regular"/>
                <a:cs typeface="Brown Regular"/>
                <a:sym typeface="Brown Regular"/>
              </a:defRPr>
            </a:lvl3pPr>
            <a:lvl4pPr marL="0" indent="0">
              <a:lnSpc>
                <a:spcPct val="150000"/>
              </a:lnSpc>
              <a:spcBef>
                <a:spcPts val="0"/>
              </a:spcBef>
              <a:buClrTx/>
              <a:buSzTx/>
              <a:buNone/>
              <a:defRPr sz="4800">
                <a:latin typeface="Brown Regular"/>
                <a:ea typeface="Brown Regular"/>
                <a:cs typeface="Brown Regular"/>
                <a:sym typeface="Brown Regular"/>
              </a:defRPr>
            </a:lvl4pPr>
            <a:lvl5pPr marL="0" indent="0">
              <a:lnSpc>
                <a:spcPct val="150000"/>
              </a:lnSpc>
              <a:spcBef>
                <a:spcPts val="0"/>
              </a:spcBef>
              <a:buClrTx/>
              <a:buSzTx/>
              <a:buNone/>
              <a:defRPr sz="4800">
                <a:latin typeface="Brown Regular"/>
                <a:ea typeface="Brown Regular"/>
                <a:cs typeface="Brown Regular"/>
                <a:sym typeface="Brown Regul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2" name="Title Text"/>
          <p:cNvSpPr txBox="1">
            <a:spLocks noGrp="1"/>
          </p:cNvSpPr>
          <p:nvPr>
            <p:ph type="title"/>
          </p:nvPr>
        </p:nvSpPr>
        <p:spPr>
          <a:xfrm>
            <a:off x="1270000" y="1638300"/>
            <a:ext cx="9409918" cy="3302000"/>
          </a:xfrm>
          <a:prstGeom prst="rect">
            <a:avLst/>
          </a:prstGeom>
        </p:spPr>
        <p:txBody>
          <a:bodyPr anchor="b"/>
          <a:lstStyle>
            <a:lvl1pPr algn="l">
              <a:lnSpc>
                <a:spcPct val="150000"/>
              </a:lnSpc>
              <a:defRPr sz="4800" spc="479">
                <a:solidFill>
                  <a:srgbClr val="FFFFFF"/>
                </a:solidFill>
              </a:defRPr>
            </a:lvl1pPr>
          </a:lstStyle>
          <a:p>
            <a:r>
              <a:rPr lang="en-GB"/>
              <a:t>Click to edit Master title style</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20409047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ivi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701289" y="624180"/>
            <a:ext cx="3308214" cy="3724250"/>
          </a:xfrm>
          <a:prstGeom prst="rect">
            <a:avLst/>
          </a:prstGeom>
        </p:spPr>
        <p:txBody>
          <a:bodyPr anchor="b"/>
          <a:lstStyle>
            <a:lvl1pPr algn="l">
              <a:defRPr sz="4000" spc="200"/>
            </a:lvl1pPr>
          </a:lstStyle>
          <a:p>
            <a:r>
              <a:t>Title Text</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269584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68" r:id="rId1"/>
    <p:sldLayoutId id="2147483673" r:id="rId2"/>
    <p:sldLayoutId id="2147483674" r:id="rId3"/>
  </p:sldLayoutIdLst>
  <p:transition spd="med"/>
  <p:txStyles>
    <p:titleStyle>
      <a:lvl1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1pPr>
      <a:lvl2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2pPr>
      <a:lvl3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3pPr>
      <a:lvl4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4pPr>
      <a:lvl5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5pPr>
      <a:lvl6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6pPr>
      <a:lvl7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7pPr>
      <a:lvl8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8pPr>
      <a:lvl9pPr marL="0" marR="0" indent="0" algn="ctr" defTabSz="584200" latinLnBrk="0">
        <a:lnSpc>
          <a:spcPct val="100000"/>
        </a:lnSpc>
        <a:spcBef>
          <a:spcPts val="0"/>
        </a:spcBef>
        <a:spcAft>
          <a:spcPts val="0"/>
        </a:spcAft>
        <a:buClrTx/>
        <a:buSzTx/>
        <a:buFontTx/>
        <a:buNone/>
        <a:tabLst/>
        <a:defRPr sz="3600" b="0" i="0" u="none" strike="noStrike" cap="all" spc="180" baseline="0">
          <a:solidFill>
            <a:srgbClr val="102350"/>
          </a:solidFill>
          <a:uFillTx/>
          <a:latin typeface="Brown Regular"/>
          <a:ea typeface="Brown Regular"/>
          <a:cs typeface="Brown Regular"/>
          <a:sym typeface="Brown Regular"/>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www.bps.org.uk/sites/www.bps.org.uk/files/Policy/Policy%20-%20Files/Working%20with%20interpreters%20-%20guidelines%20for%20psychologists.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scotland.police.uk/whats-happening/trauma-informed-policin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microsoft.com/office/2007/relationships/hdphoto" Target="../media/hdphoto5.wdp"/><Relationship Id="rId4" Type="http://schemas.openxmlformats.org/officeDocument/2006/relationships/image" Target="../media/image41.png"/><Relationship Id="rId9" Type="http://schemas.microsoft.com/office/2007/relationships/hdphoto" Target="../media/hdphoto7.wdp"/></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youtube.com/watch?v=Z-BIL6p1Te8"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n introduction to psychological trauma…"/>
          <p:cNvSpPr txBox="1">
            <a:spLocks noGrp="1"/>
          </p:cNvSpPr>
          <p:nvPr>
            <p:ph type="subTitle" sz="quarter" idx="1"/>
          </p:nvPr>
        </p:nvSpPr>
        <p:spPr>
          <a:xfrm>
            <a:off x="1073443" y="1323264"/>
            <a:ext cx="9409919" cy="2334336"/>
          </a:xfrm>
          <a:prstGeom prst="rect">
            <a:avLst/>
          </a:prstGeom>
        </p:spPr>
        <p:txBody>
          <a:bodyPr>
            <a:normAutofit/>
          </a:bodyPr>
          <a:lstStyle/>
          <a:p>
            <a:r>
              <a:rPr lang="en-GB" sz="4300" dirty="0">
                <a:latin typeface="Century Gothic" panose="020B0502020202020204" pitchFamily="34" charset="0"/>
              </a:rPr>
              <a:t>Trauma Aware</a:t>
            </a:r>
            <a:endParaRPr lang="en-GB" dirty="0">
              <a:latin typeface="Century Gothic" panose="020B0502020202020204" pitchFamily="34" charset="0"/>
            </a:endParaRPr>
          </a:p>
          <a:p>
            <a:endParaRPr lang="en-GB" dirty="0">
              <a:latin typeface="Century Gothic" panose="020B0502020202020204" pitchFamily="34" charset="0"/>
            </a:endParaRPr>
          </a:p>
          <a:p>
            <a:endParaRPr sz="8600" dirty="0">
              <a:latin typeface="Century Gothic" panose="020B0502020202020204" pitchFamily="34" charset="0"/>
            </a:endParaRPr>
          </a:p>
        </p:txBody>
      </p:sp>
      <p:sp>
        <p:nvSpPr>
          <p:cNvPr id="183" name="Nicola Lester"/>
          <p:cNvSpPr txBox="1">
            <a:spLocks noGrp="1"/>
          </p:cNvSpPr>
          <p:nvPr>
            <p:ph type="ctrTitle"/>
          </p:nvPr>
        </p:nvSpPr>
        <p:spPr>
          <a:xfrm>
            <a:off x="1073444" y="394887"/>
            <a:ext cx="9409918" cy="873307"/>
          </a:xfrm>
          <a:prstGeom prst="rect">
            <a:avLst/>
          </a:prstGeom>
        </p:spPr>
        <p:txBody>
          <a:bodyPr>
            <a:normAutofit fontScale="90000"/>
          </a:bodyPr>
          <a:lstStyle/>
          <a:p>
            <a:r>
              <a:rPr dirty="0">
                <a:latin typeface="Century Gothic" panose="020B0502020202020204" pitchFamily="34" charset="0"/>
              </a:rPr>
              <a:t>Nicola Lester</a:t>
            </a:r>
          </a:p>
        </p:txBody>
      </p:sp>
      <p:sp>
        <p:nvSpPr>
          <p:cNvPr id="4" name="An introduction to psychological trauma…"/>
          <p:cNvSpPr txBox="1">
            <a:spLocks/>
          </p:cNvSpPr>
          <p:nvPr/>
        </p:nvSpPr>
        <p:spPr>
          <a:xfrm>
            <a:off x="1225843" y="7945763"/>
            <a:ext cx="9409919" cy="12616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1pPr>
            <a:lvl2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2pPr>
            <a:lvl3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3pPr>
            <a:lvl4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4pPr>
            <a:lvl5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endParaRPr lang="en-GB" sz="1800" dirty="0"/>
          </a:p>
          <a:p>
            <a:r>
              <a:rPr lang="en-GB" sz="1800" dirty="0" err="1"/>
              <a:t>consultancy@nicolalester.co.uk</a:t>
            </a:r>
            <a:endParaRPr lang="en-GB" sz="1800"/>
          </a:p>
        </p:txBody>
      </p:sp>
      <p:sp>
        <p:nvSpPr>
          <p:cNvPr id="6" name="An introduction to psychological trauma…">
            <a:extLst>
              <a:ext uri="{FF2B5EF4-FFF2-40B4-BE49-F238E27FC236}">
                <a16:creationId xmlns:a16="http://schemas.microsoft.com/office/drawing/2014/main" id="{38C75003-7FBC-F94F-97AF-01570B7A41DA}"/>
              </a:ext>
            </a:extLst>
          </p:cNvPr>
          <p:cNvSpPr txBox="1">
            <a:spLocks/>
          </p:cNvSpPr>
          <p:nvPr/>
        </p:nvSpPr>
        <p:spPr>
          <a:xfrm>
            <a:off x="1073442" y="3657600"/>
            <a:ext cx="9409919" cy="233433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1pPr>
            <a:lvl2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2pPr>
            <a:lvl3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3pPr>
            <a:lvl4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4pPr>
            <a:lvl5pPr marL="0" marR="0" indent="0" algn="l" defTabSz="584200" rtl="0" latinLnBrk="0">
              <a:lnSpc>
                <a:spcPct val="150000"/>
              </a:lnSpc>
              <a:spcBef>
                <a:spcPts val="0"/>
              </a:spcBef>
              <a:spcAft>
                <a:spcPts val="0"/>
              </a:spcAft>
              <a:buClrTx/>
              <a:buSzTx/>
              <a:buFontTx/>
              <a:buNone/>
              <a:tabLst/>
              <a:defRPr sz="4800" b="0" i="0" u="none" strike="noStrike" cap="none" spc="0" baseline="0">
                <a:solidFill>
                  <a:srgbClr val="FFFFFF"/>
                </a:solidFill>
                <a:uFillTx/>
                <a:latin typeface="Brown Regular"/>
                <a:ea typeface="Brown Regular"/>
                <a:cs typeface="Brown Regular"/>
                <a:sym typeface="Brown Regular"/>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pPr hangingPunct="1">
              <a:lnSpc>
                <a:spcPct val="200000"/>
              </a:lnSpc>
            </a:pPr>
            <a:r>
              <a:rPr lang="en-GB" sz="2400" b="1" spc="600" dirty="0">
                <a:solidFill>
                  <a:srgbClr val="BA9172"/>
                </a:solidFill>
                <a:latin typeface="Century Gothic" panose="020B0502020202020204" pitchFamily="34" charset="0"/>
              </a:rPr>
              <a:t>BRONZE LEVEL</a:t>
            </a:r>
            <a:endParaRPr lang="en-GB" sz="2400" dirty="0">
              <a:latin typeface="Century Gothic" panose="020B0502020202020204" pitchFamily="34" charset="0"/>
            </a:endParaRPr>
          </a:p>
          <a:p>
            <a:pPr hangingPunct="1"/>
            <a:endParaRPr lang="en-GB" sz="8600" dirty="0">
              <a:latin typeface="Century Gothic" panose="020B0502020202020204" pitchFamily="34" charset="0"/>
            </a:endParaRPr>
          </a:p>
        </p:txBody>
      </p:sp>
    </p:spTree>
    <p:extLst>
      <p:ext uri="{BB962C8B-B14F-4D97-AF65-F5344CB8AC3E}">
        <p14:creationId xmlns:p14="http://schemas.microsoft.com/office/powerpoint/2010/main" val="315390016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p:txBody>
          <a:bodyPr/>
          <a:lstStyle/>
          <a:p>
            <a:r>
              <a:rPr lang="en-US">
                <a:latin typeface="Century Gothic" panose="020B0502020202020204" pitchFamily="34" charset="0"/>
              </a:rPr>
              <a:t>The impact of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556932"/>
            <a:ext cx="11099800" cy="6320367"/>
          </a:xfrm>
        </p:spPr>
        <p:txBody>
          <a:bodyPr anchor="t">
            <a:normAutofit/>
          </a:bodyPr>
          <a:lstStyle/>
          <a:p>
            <a:pPr marL="0" indent="0" algn="ctr">
              <a:buSzPct val="100000"/>
              <a:buNone/>
            </a:pPr>
            <a:r>
              <a:rPr lang="en-GB" sz="2800" dirty="0">
                <a:solidFill>
                  <a:srgbClr val="102350"/>
                </a:solidFill>
                <a:latin typeface="Century Gothic" panose="020B0502020202020204" pitchFamily="34" charset="0"/>
              </a:rPr>
              <a:t>The way we </a:t>
            </a:r>
            <a:r>
              <a:rPr lang="en-GB" sz="2800" b="1" dirty="0">
                <a:solidFill>
                  <a:srgbClr val="102350"/>
                </a:solidFill>
                <a:latin typeface="Century Gothic" panose="020B0502020202020204" pitchFamily="34" charset="0"/>
              </a:rPr>
              <a:t>think</a:t>
            </a:r>
            <a:r>
              <a:rPr lang="en-GB" sz="2800" dirty="0">
                <a:solidFill>
                  <a:srgbClr val="102350"/>
                </a:solidFill>
                <a:latin typeface="Century Gothic" panose="020B0502020202020204" pitchFamily="34" charset="0"/>
              </a:rPr>
              <a:t>, the way we </a:t>
            </a:r>
            <a:r>
              <a:rPr lang="en-GB" sz="2800" b="1" dirty="0">
                <a:solidFill>
                  <a:srgbClr val="102350"/>
                </a:solidFill>
                <a:latin typeface="Century Gothic" panose="020B0502020202020204" pitchFamily="34" charset="0"/>
              </a:rPr>
              <a:t>learn</a:t>
            </a:r>
            <a:r>
              <a:rPr lang="en-GB" sz="2800" dirty="0">
                <a:solidFill>
                  <a:srgbClr val="102350"/>
                </a:solidFill>
                <a:latin typeface="Century Gothic" panose="020B0502020202020204" pitchFamily="34" charset="0"/>
              </a:rPr>
              <a:t>, the way we </a:t>
            </a:r>
            <a:r>
              <a:rPr lang="en-GB" sz="2800" b="1" dirty="0">
                <a:solidFill>
                  <a:srgbClr val="102350"/>
                </a:solidFill>
                <a:latin typeface="Century Gothic" panose="020B0502020202020204" pitchFamily="34" charset="0"/>
              </a:rPr>
              <a:t>remember things</a:t>
            </a:r>
            <a:r>
              <a:rPr lang="en-GB" sz="2800" dirty="0">
                <a:solidFill>
                  <a:srgbClr val="102350"/>
                </a:solidFill>
                <a:latin typeface="Century Gothic" panose="020B0502020202020204" pitchFamily="34" charset="0"/>
              </a:rPr>
              <a:t>, the way we </a:t>
            </a:r>
            <a:r>
              <a:rPr lang="en-GB" sz="2800" b="1" dirty="0">
                <a:solidFill>
                  <a:srgbClr val="102350"/>
                </a:solidFill>
                <a:latin typeface="Century Gothic" panose="020B0502020202020204" pitchFamily="34" charset="0"/>
              </a:rPr>
              <a:t>feel about ourselves</a:t>
            </a:r>
            <a:r>
              <a:rPr lang="en-GB" sz="2800" dirty="0">
                <a:solidFill>
                  <a:srgbClr val="102350"/>
                </a:solidFill>
                <a:latin typeface="Century Gothic" panose="020B0502020202020204" pitchFamily="34" charset="0"/>
              </a:rPr>
              <a:t>, the way we </a:t>
            </a:r>
            <a:r>
              <a:rPr lang="en-GB" sz="2800" b="1" dirty="0">
                <a:solidFill>
                  <a:srgbClr val="102350"/>
                </a:solidFill>
                <a:latin typeface="Century Gothic" panose="020B0502020202020204" pitchFamily="34" charset="0"/>
              </a:rPr>
              <a:t>feel about other people</a:t>
            </a:r>
            <a:r>
              <a:rPr lang="en-GB" sz="2800" dirty="0">
                <a:solidFill>
                  <a:srgbClr val="102350"/>
                </a:solidFill>
                <a:latin typeface="Century Gothic" panose="020B0502020202020204" pitchFamily="34" charset="0"/>
              </a:rPr>
              <a:t>, and the way we </a:t>
            </a:r>
            <a:r>
              <a:rPr lang="en-GB" sz="2800" b="1" dirty="0">
                <a:solidFill>
                  <a:srgbClr val="102350"/>
                </a:solidFill>
                <a:latin typeface="Century Gothic" panose="020B0502020202020204" pitchFamily="34" charset="0"/>
              </a:rPr>
              <a:t>make sense </a:t>
            </a:r>
            <a:r>
              <a:rPr lang="en-GB" sz="2800" dirty="0">
                <a:solidFill>
                  <a:srgbClr val="102350"/>
                </a:solidFill>
                <a:latin typeface="Century Gothic" panose="020B0502020202020204" pitchFamily="34" charset="0"/>
              </a:rPr>
              <a:t>of the world are all profoundly altered by traumatic experience.</a:t>
            </a:r>
          </a:p>
          <a:p>
            <a:pPr>
              <a:buSzPct val="100000"/>
              <a:buFont typeface="Arial" panose="020B0604020202020204" pitchFamily="34" charset="0"/>
              <a:buChar char="•"/>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6" name="Picture 5">
            <a:extLst>
              <a:ext uri="{FF2B5EF4-FFF2-40B4-BE49-F238E27FC236}">
                <a16:creationId xmlns:a16="http://schemas.microsoft.com/office/drawing/2014/main" id="{355E3C81-B0BE-9447-8B06-A761CC87DBB7}"/>
              </a:ext>
            </a:extLst>
          </p:cNvPr>
          <p:cNvPicPr>
            <a:picLocks noChangeAspect="1"/>
          </p:cNvPicPr>
          <p:nvPr/>
        </p:nvPicPr>
        <p:blipFill>
          <a:blip r:embed="rId3"/>
          <a:stretch>
            <a:fillRect/>
          </a:stretch>
        </p:blipFill>
        <p:spPr>
          <a:xfrm>
            <a:off x="2501900" y="5130103"/>
            <a:ext cx="8001000" cy="4627382"/>
          </a:xfrm>
          <a:prstGeom prst="rect">
            <a:avLst/>
          </a:prstGeom>
        </p:spPr>
      </p:pic>
    </p:spTree>
    <p:extLst>
      <p:ext uri="{BB962C8B-B14F-4D97-AF65-F5344CB8AC3E}">
        <p14:creationId xmlns:p14="http://schemas.microsoft.com/office/powerpoint/2010/main" val="41050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The impact of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ormAutofit fontScale="77500" lnSpcReduction="20000"/>
          </a:bodyPr>
          <a:lstStyle/>
          <a:p>
            <a:pPr lvl="0">
              <a:lnSpc>
                <a:spcPct val="140000"/>
              </a:lnSpc>
              <a:spcBef>
                <a:spcPts val="0"/>
              </a:spcBef>
              <a:buSzPct val="100000"/>
            </a:pPr>
            <a:r>
              <a:rPr lang="en-GB" dirty="0">
                <a:solidFill>
                  <a:srgbClr val="102350"/>
                </a:solidFill>
                <a:latin typeface="Century Gothic" panose="020B0502020202020204" pitchFamily="34" charset="0"/>
              </a:rPr>
              <a:t>intrusive thoughts or flashbacks</a:t>
            </a:r>
          </a:p>
          <a:p>
            <a:pPr lvl="0">
              <a:lnSpc>
                <a:spcPct val="140000"/>
              </a:lnSpc>
              <a:spcBef>
                <a:spcPts val="0"/>
              </a:spcBef>
              <a:buSzPct val="100000"/>
            </a:pPr>
            <a:r>
              <a:rPr lang="en-GB" dirty="0">
                <a:solidFill>
                  <a:srgbClr val="102350"/>
                </a:solidFill>
                <a:latin typeface="Century Gothic" panose="020B0502020202020204" pitchFamily="34" charset="0"/>
              </a:rPr>
              <a:t>nightmares</a:t>
            </a:r>
          </a:p>
          <a:p>
            <a:pPr lvl="0">
              <a:lnSpc>
                <a:spcPct val="140000"/>
              </a:lnSpc>
              <a:spcBef>
                <a:spcPts val="0"/>
              </a:spcBef>
              <a:buSzPct val="100000"/>
            </a:pPr>
            <a:r>
              <a:rPr lang="en-GB" dirty="0">
                <a:solidFill>
                  <a:srgbClr val="102350"/>
                </a:solidFill>
                <a:latin typeface="Century Gothic" panose="020B0502020202020204" pitchFamily="34" charset="0"/>
              </a:rPr>
              <a:t>having problems sleeping or staying asleep</a:t>
            </a:r>
          </a:p>
          <a:p>
            <a:pPr lvl="0">
              <a:lnSpc>
                <a:spcPct val="140000"/>
              </a:lnSpc>
              <a:spcBef>
                <a:spcPts val="0"/>
              </a:spcBef>
              <a:buSzPct val="100000"/>
            </a:pPr>
            <a:r>
              <a:rPr lang="en-GB" dirty="0">
                <a:solidFill>
                  <a:srgbClr val="102350"/>
                </a:solidFill>
                <a:latin typeface="Century Gothic" panose="020B0502020202020204" pitchFamily="34" charset="0"/>
              </a:rPr>
              <a:t>not being able to feel emotions (feeling numb and detached)</a:t>
            </a:r>
          </a:p>
          <a:p>
            <a:pPr lvl="0">
              <a:lnSpc>
                <a:spcPct val="140000"/>
              </a:lnSpc>
              <a:spcBef>
                <a:spcPts val="0"/>
              </a:spcBef>
              <a:buSzPct val="100000"/>
            </a:pPr>
            <a:r>
              <a:rPr lang="en-GB" dirty="0">
                <a:solidFill>
                  <a:srgbClr val="102350"/>
                </a:solidFill>
                <a:latin typeface="Century Gothic" panose="020B0502020202020204" pitchFamily="34" charset="0"/>
              </a:rPr>
              <a:t>not feeling connected to other people (isolating ourselves from others)</a:t>
            </a:r>
          </a:p>
          <a:p>
            <a:pPr lvl="0">
              <a:lnSpc>
                <a:spcPct val="140000"/>
              </a:lnSpc>
              <a:spcBef>
                <a:spcPts val="0"/>
              </a:spcBef>
              <a:buSzPct val="100000"/>
            </a:pPr>
            <a:r>
              <a:rPr lang="en-GB" dirty="0">
                <a:solidFill>
                  <a:srgbClr val="102350"/>
                </a:solidFill>
                <a:latin typeface="Century Gothic" panose="020B0502020202020204" pitchFamily="34" charset="0"/>
              </a:rPr>
              <a:t>not enjoying the activities that we previously did</a:t>
            </a:r>
          </a:p>
          <a:p>
            <a:pPr lvl="0">
              <a:lnSpc>
                <a:spcPct val="140000"/>
              </a:lnSpc>
              <a:spcBef>
                <a:spcPts val="0"/>
              </a:spcBef>
              <a:buSzPct val="100000"/>
            </a:pPr>
            <a:r>
              <a:rPr lang="en-GB" dirty="0">
                <a:solidFill>
                  <a:srgbClr val="102350"/>
                </a:solidFill>
                <a:latin typeface="Century Gothic" panose="020B0502020202020204" pitchFamily="34" charset="0"/>
              </a:rPr>
              <a:t>staying away from situations that remind us of the trauma</a:t>
            </a:r>
          </a:p>
          <a:p>
            <a:pPr lvl="0">
              <a:lnSpc>
                <a:spcPct val="140000"/>
              </a:lnSpc>
              <a:spcBef>
                <a:spcPts val="0"/>
              </a:spcBef>
              <a:buSzPct val="100000"/>
            </a:pPr>
            <a:r>
              <a:rPr lang="en-GB" dirty="0">
                <a:solidFill>
                  <a:srgbClr val="102350"/>
                </a:solidFill>
                <a:latin typeface="Century Gothic" panose="020B0502020202020204" pitchFamily="34" charset="0"/>
              </a:rPr>
              <a:t>feeling anxious, on edge, being startled easily and always on the look-out for threats</a:t>
            </a:r>
          </a:p>
          <a:p>
            <a:pPr lvl="0">
              <a:lnSpc>
                <a:spcPct val="140000"/>
              </a:lnSpc>
              <a:spcBef>
                <a:spcPts val="0"/>
              </a:spcBef>
              <a:buSzPct val="100000"/>
            </a:pPr>
            <a:r>
              <a:rPr lang="en-GB" dirty="0">
                <a:solidFill>
                  <a:srgbClr val="102350"/>
                </a:solidFill>
                <a:latin typeface="Century Gothic" panose="020B0502020202020204" pitchFamily="34" charset="0"/>
              </a:rPr>
              <a:t>feeling irritable and angry </a:t>
            </a:r>
          </a:p>
          <a:p>
            <a:pPr lvl="0">
              <a:lnSpc>
                <a:spcPct val="140000"/>
              </a:lnSpc>
              <a:spcBef>
                <a:spcPts val="0"/>
              </a:spcBef>
              <a:buSzPct val="100000"/>
            </a:pPr>
            <a:r>
              <a:rPr lang="en-GB" dirty="0">
                <a:solidFill>
                  <a:srgbClr val="102350"/>
                </a:solidFill>
                <a:latin typeface="Century Gothic" panose="020B0502020202020204" pitchFamily="34" charset="0"/>
              </a:rPr>
              <a:t>difficulties managing emotions</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58156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The impact of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36257"/>
            <a:ext cx="11099800" cy="3113543"/>
          </a:xfrm>
        </p:spPr>
        <p:txBody>
          <a:bodyPr>
            <a:normAutofit/>
          </a:bodyPr>
          <a:lstStyle/>
          <a:p>
            <a:pPr marL="0" indent="0" algn="ctr">
              <a:lnSpc>
                <a:spcPct val="120000"/>
              </a:lnSpc>
              <a:buNone/>
            </a:pPr>
            <a:r>
              <a:rPr lang="en-GB" sz="2800" i="1" dirty="0">
                <a:solidFill>
                  <a:srgbClr val="102350"/>
                </a:solidFill>
                <a:latin typeface="Century Gothic" panose="020B0502020202020204" pitchFamily="34" charset="0"/>
              </a:rPr>
              <a:t>After a traumatic experience, the human system of self-preservation seems to go onto permanent alert, as if the danger might return at any moment.</a:t>
            </a:r>
          </a:p>
          <a:p>
            <a:pPr marL="0" indent="0" algn="ctr">
              <a:buNone/>
            </a:pPr>
            <a:br>
              <a:rPr lang="en-GB" sz="2800" i="1" dirty="0">
                <a:solidFill>
                  <a:srgbClr val="102350"/>
                </a:solidFill>
                <a:latin typeface="Century Gothic" panose="020B0502020202020204" pitchFamily="34" charset="0"/>
              </a:rPr>
            </a:br>
            <a:r>
              <a:rPr lang="en-GB" sz="2800" dirty="0">
                <a:solidFill>
                  <a:srgbClr val="102350"/>
                </a:solidFill>
                <a:latin typeface="Century Gothic" panose="020B0502020202020204" pitchFamily="34" charset="0"/>
              </a:rPr>
              <a:t>Judith Lewis Herman</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7A345F08-73ED-DB4D-A5DC-2182D8B514D2}"/>
              </a:ext>
            </a:extLst>
          </p:cNvPr>
          <p:cNvPicPr>
            <a:picLocks noChangeAspect="1"/>
          </p:cNvPicPr>
          <p:nvPr/>
        </p:nvPicPr>
        <p:blipFill>
          <a:blip r:embed="rId3"/>
          <a:stretch>
            <a:fillRect/>
          </a:stretch>
        </p:blipFill>
        <p:spPr>
          <a:xfrm>
            <a:off x="1371600" y="5003800"/>
            <a:ext cx="10261600" cy="4749800"/>
          </a:xfrm>
          <a:prstGeom prst="rect">
            <a:avLst/>
          </a:prstGeom>
        </p:spPr>
      </p:pic>
    </p:spTree>
    <p:extLst>
      <p:ext uri="{BB962C8B-B14F-4D97-AF65-F5344CB8AC3E}">
        <p14:creationId xmlns:p14="http://schemas.microsoft.com/office/powerpoint/2010/main" val="106097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The impact of traumatic stress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a:bodyPr>
          <a:lstStyle/>
          <a:p>
            <a:pPr marL="0" indent="0">
              <a:lnSpc>
                <a:spcPct val="120000"/>
              </a:lnSpc>
              <a:spcBef>
                <a:spcPts val="0"/>
              </a:spcBef>
              <a:buSzPct val="100000"/>
              <a:buNone/>
            </a:pPr>
            <a:r>
              <a:rPr lang="en-GB" sz="2800" dirty="0">
                <a:solidFill>
                  <a:srgbClr val="102350"/>
                </a:solidFill>
                <a:latin typeface="Century Gothic" panose="020B0502020202020204" pitchFamily="34" charset="0"/>
              </a:rPr>
              <a:t>When someone has experienced trauma they may:</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Be easily overwhelmed and feel frightened and out of control </a:t>
            </a:r>
          </a:p>
          <a:p>
            <a:pPr lvl="0">
              <a:lnSpc>
                <a:spcPct val="120000"/>
              </a:lnSpc>
              <a:spcBef>
                <a:spcPts val="0"/>
              </a:spcBef>
              <a:buSzPct val="100000"/>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Find it difficult to understand, retain and process information</a:t>
            </a:r>
          </a:p>
          <a:p>
            <a:pPr lvl="0">
              <a:lnSpc>
                <a:spcPct val="120000"/>
              </a:lnSpc>
              <a:spcBef>
                <a:spcPts val="0"/>
              </a:spcBef>
              <a:buSzPct val="100000"/>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Find it difficult to focus and concentrate </a:t>
            </a:r>
          </a:p>
          <a:p>
            <a:pPr lvl="0">
              <a:lnSpc>
                <a:spcPct val="120000"/>
              </a:lnSpc>
              <a:spcBef>
                <a:spcPts val="0"/>
              </a:spcBef>
              <a:buSzPct val="100000"/>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Find it difficult to engage with support that is provided </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2798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427843"/>
          </a:xfrm>
        </p:spPr>
        <p:txBody>
          <a:bodyPr>
            <a:normAutofit/>
          </a:bodyPr>
          <a:lstStyle/>
          <a:p>
            <a:r>
              <a:rPr lang="en-US" sz="3200" dirty="0">
                <a:latin typeface="Century Gothic" panose="020B0502020202020204" pitchFamily="34" charset="0"/>
              </a:rPr>
              <a:t>Accounting for The impact of </a:t>
            </a:r>
            <a:br>
              <a:rPr lang="en-US" sz="3200" dirty="0">
                <a:latin typeface="Century Gothic" panose="020B0502020202020204" pitchFamily="34" charset="0"/>
              </a:rPr>
            </a:br>
            <a:r>
              <a:rPr lang="en-US" sz="3200" dirty="0">
                <a:latin typeface="Century Gothic" panose="020B0502020202020204" pitchFamily="34" charset="0"/>
              </a:rPr>
              <a:t>traumatic stress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499" y="2275865"/>
            <a:ext cx="5637232" cy="6127155"/>
          </a:xfrm>
        </p:spPr>
        <p:txBody>
          <a:bodyPr anchor="t">
            <a:normAutofit fontScale="85000" lnSpcReduction="10000"/>
          </a:bodyPr>
          <a:lstStyle/>
          <a:p>
            <a:pPr>
              <a:lnSpc>
                <a:spcPct val="120000"/>
              </a:lnSpc>
              <a:spcBef>
                <a:spcPts val="0"/>
              </a:spcBef>
              <a:buSzPct val="100000"/>
            </a:pPr>
            <a:r>
              <a:rPr lang="en-GB" sz="2600" dirty="0">
                <a:solidFill>
                  <a:srgbClr val="102350"/>
                </a:solidFill>
                <a:latin typeface="Century Gothic" panose="020B0502020202020204" pitchFamily="34" charset="0"/>
              </a:rPr>
              <a:t>Present information in different ways to make it more manageable (for example, writing it down, sending it as a text/WhatsApp message)</a:t>
            </a:r>
          </a:p>
          <a:p>
            <a:pPr marL="0" indent="0">
              <a:lnSpc>
                <a:spcPct val="120000"/>
              </a:lnSpc>
              <a:spcBef>
                <a:spcPts val="0"/>
              </a:spcBef>
              <a:buSzPct val="100000"/>
              <a:buNone/>
            </a:pPr>
            <a:endParaRPr lang="en-GB" sz="2600" dirty="0">
              <a:solidFill>
                <a:srgbClr val="102350"/>
              </a:solidFill>
              <a:latin typeface="Century Gothic" panose="020B0502020202020204" pitchFamily="34" charset="0"/>
            </a:endParaRPr>
          </a:p>
          <a:p>
            <a:pPr>
              <a:lnSpc>
                <a:spcPct val="120000"/>
              </a:lnSpc>
              <a:spcBef>
                <a:spcPts val="0"/>
              </a:spcBef>
              <a:buSzPct val="100000"/>
            </a:pPr>
            <a:r>
              <a:rPr lang="en-GB" sz="2600" dirty="0">
                <a:solidFill>
                  <a:srgbClr val="102350"/>
                </a:solidFill>
                <a:latin typeface="Century Gothic" panose="020B0502020202020204" pitchFamily="34" charset="0"/>
              </a:rPr>
              <a:t>Provide more time and check understanding more regularly </a:t>
            </a:r>
          </a:p>
          <a:p>
            <a:pPr>
              <a:lnSpc>
                <a:spcPct val="120000"/>
              </a:lnSpc>
              <a:spcBef>
                <a:spcPts val="0"/>
              </a:spcBef>
              <a:buSzPct val="100000"/>
            </a:pPr>
            <a:endParaRPr lang="en-GB" sz="2600" dirty="0">
              <a:solidFill>
                <a:srgbClr val="102350"/>
              </a:solidFill>
              <a:latin typeface="Century Gothic" panose="020B0502020202020204" pitchFamily="34" charset="0"/>
            </a:endParaRPr>
          </a:p>
          <a:p>
            <a:pPr>
              <a:lnSpc>
                <a:spcPct val="120000"/>
              </a:lnSpc>
              <a:spcBef>
                <a:spcPts val="0"/>
              </a:spcBef>
              <a:buSzPct val="100000"/>
            </a:pPr>
            <a:r>
              <a:rPr lang="en-GB" sz="2600" dirty="0">
                <a:solidFill>
                  <a:srgbClr val="102350"/>
                </a:solidFill>
                <a:latin typeface="Century Gothic" panose="020B0502020202020204" pitchFamily="34" charset="0"/>
              </a:rPr>
              <a:t>Be proactive in how you engage someone (remind them of appointments, check in with them if they don’t attend)</a:t>
            </a:r>
          </a:p>
          <a:p>
            <a:pPr>
              <a:lnSpc>
                <a:spcPct val="120000"/>
              </a:lnSpc>
              <a:spcBef>
                <a:spcPts val="0"/>
              </a:spcBef>
              <a:buSzPct val="100000"/>
            </a:pPr>
            <a:endParaRPr lang="en-GB" sz="2600" dirty="0">
              <a:solidFill>
                <a:srgbClr val="102350"/>
              </a:solidFill>
              <a:latin typeface="Century Gothic" panose="020B0502020202020204" pitchFamily="34" charset="0"/>
            </a:endParaRPr>
          </a:p>
          <a:p>
            <a:pPr>
              <a:lnSpc>
                <a:spcPct val="120000"/>
              </a:lnSpc>
              <a:spcBef>
                <a:spcPts val="0"/>
              </a:spcBef>
              <a:buSzPct val="100000"/>
            </a:pPr>
            <a:r>
              <a:rPr lang="en-GB" sz="2600" dirty="0">
                <a:solidFill>
                  <a:srgbClr val="102350"/>
                </a:solidFill>
                <a:latin typeface="Century Gothic" panose="020B0502020202020204" pitchFamily="34" charset="0"/>
              </a:rPr>
              <a:t>Find creative ways of engaging and communicating with someone </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E250325A-366F-9445-AA0E-7B00412C0398}"/>
              </a:ext>
            </a:extLst>
          </p:cNvPr>
          <p:cNvPicPr>
            <a:picLocks noChangeAspect="1"/>
          </p:cNvPicPr>
          <p:nvPr/>
        </p:nvPicPr>
        <p:blipFill>
          <a:blip r:embed="rId3"/>
          <a:stretch>
            <a:fillRect/>
          </a:stretch>
        </p:blipFill>
        <p:spPr>
          <a:xfrm rot="16390729">
            <a:off x="6601250" y="2232407"/>
            <a:ext cx="5264870" cy="5353518"/>
          </a:xfrm>
          <a:prstGeom prst="rect">
            <a:avLst/>
          </a:prstGeom>
        </p:spPr>
      </p:pic>
    </p:spTree>
    <p:extLst>
      <p:ext uri="{BB962C8B-B14F-4D97-AF65-F5344CB8AC3E}">
        <p14:creationId xmlns:p14="http://schemas.microsoft.com/office/powerpoint/2010/main" val="45203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Understanding the impact of </a:t>
            </a:r>
            <a:br>
              <a:rPr lang="en-US" dirty="0">
                <a:latin typeface="Century Gothic" panose="020B0502020202020204" pitchFamily="34" charset="0"/>
              </a:rPr>
            </a:br>
            <a:r>
              <a:rPr lang="en-US" dirty="0">
                <a:latin typeface="Century Gothic" panose="020B0502020202020204" pitchFamily="34" charset="0"/>
              </a:rPr>
              <a:t>complex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1173217" y="2012731"/>
            <a:ext cx="11099800" cy="2864069"/>
          </a:xfrm>
        </p:spPr>
        <p:txBody>
          <a:bodyPr anchor="t">
            <a:normAutofit fontScale="70000" lnSpcReduction="20000"/>
          </a:bodyPr>
          <a:lstStyle/>
          <a:p>
            <a:pPr marL="0" indent="0" algn="ctr">
              <a:lnSpc>
                <a:spcPct val="120000"/>
              </a:lnSpc>
              <a:spcBef>
                <a:spcPts val="0"/>
              </a:spcBef>
              <a:buSzPct val="100000"/>
              <a:buNone/>
            </a:pPr>
            <a:r>
              <a:rPr lang="en-GB" sz="2800" dirty="0">
                <a:solidFill>
                  <a:srgbClr val="102350"/>
                </a:solidFill>
                <a:latin typeface="Century Gothic" panose="020B0502020202020204" pitchFamily="34" charset="0"/>
              </a:rPr>
              <a:t>The UK Trauma Council defines complex trauma as traumatic experiences involving multiple events with interpersonal threats during childhood or adolescence.</a:t>
            </a:r>
          </a:p>
          <a:p>
            <a:pPr marL="0" indent="0" algn="ctr">
              <a:lnSpc>
                <a:spcPct val="120000"/>
              </a:lnSpc>
              <a:spcBef>
                <a:spcPts val="0"/>
              </a:spcBef>
              <a:buSzPct val="100000"/>
              <a:buNone/>
            </a:pPr>
            <a:r>
              <a:rPr lang="en-GB" sz="2800" dirty="0">
                <a:solidFill>
                  <a:srgbClr val="102350"/>
                </a:solidFill>
                <a:latin typeface="Century Gothic" panose="020B0502020202020204" pitchFamily="34" charset="0"/>
              </a:rPr>
              <a:t> </a:t>
            </a:r>
          </a:p>
          <a:p>
            <a:pPr marL="0" indent="0" algn="ctr">
              <a:lnSpc>
                <a:spcPct val="120000"/>
              </a:lnSpc>
              <a:spcBef>
                <a:spcPts val="0"/>
              </a:spcBef>
              <a:buSzPct val="100000"/>
              <a:buNone/>
            </a:pPr>
            <a:r>
              <a:rPr lang="en-GB" sz="2800" dirty="0">
                <a:solidFill>
                  <a:srgbClr val="102350"/>
                </a:solidFill>
                <a:latin typeface="Century Gothic" panose="020B0502020202020204" pitchFamily="34" charset="0"/>
              </a:rPr>
              <a:t>Such events may include abuse, neglect, interpersonal violence, community violence, racism, discrimination and war.</a:t>
            </a:r>
          </a:p>
          <a:p>
            <a:pPr marL="0" indent="0" algn="ctr">
              <a:lnSpc>
                <a:spcPct val="120000"/>
              </a:lnSpc>
              <a:spcBef>
                <a:spcPts val="0"/>
              </a:spcBef>
              <a:buSzPct val="100000"/>
              <a:buNone/>
            </a:pPr>
            <a:r>
              <a:rPr lang="en-GB" sz="2800" dirty="0">
                <a:solidFill>
                  <a:srgbClr val="102350"/>
                </a:solidFill>
                <a:latin typeface="Century Gothic" panose="020B0502020202020204" pitchFamily="34" charset="0"/>
              </a:rPr>
              <a:t> </a:t>
            </a:r>
          </a:p>
          <a:p>
            <a:pPr marL="0" indent="0" algn="ctr">
              <a:lnSpc>
                <a:spcPct val="120000"/>
              </a:lnSpc>
              <a:spcBef>
                <a:spcPts val="0"/>
              </a:spcBef>
              <a:buSzPct val="100000"/>
              <a:buNone/>
            </a:pPr>
            <a:r>
              <a:rPr lang="en-GB" sz="2800" dirty="0">
                <a:solidFill>
                  <a:srgbClr val="102350"/>
                </a:solidFill>
                <a:latin typeface="Century Gothic" panose="020B0502020202020204" pitchFamily="34" charset="0"/>
              </a:rPr>
              <a:t>(UK Trauma Council, 2022)</a:t>
            </a:r>
          </a:p>
          <a:p>
            <a:pPr marL="0" indent="0">
              <a:lnSpc>
                <a:spcPct val="120000"/>
              </a:lnSpc>
              <a:spcBef>
                <a:spcPts val="0"/>
              </a:spcBef>
              <a:buSzPct val="100000"/>
              <a:buNone/>
            </a:pPr>
            <a:r>
              <a:rPr lang="en-GB" sz="2800" i="1" dirty="0">
                <a:solidFill>
                  <a:srgbClr val="102350"/>
                </a:solidFill>
                <a:latin typeface="Century Gothic" panose="020B0502020202020204" pitchFamily="34" charset="0"/>
              </a:rPr>
              <a:t> </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1A1334DF-7E62-BA4B-ABA6-6149E095C330}"/>
              </a:ext>
            </a:extLst>
          </p:cNvPr>
          <p:cNvPicPr>
            <a:picLocks noChangeAspect="1"/>
          </p:cNvPicPr>
          <p:nvPr/>
        </p:nvPicPr>
        <p:blipFill>
          <a:blip r:embed="rId3"/>
          <a:stretch>
            <a:fillRect/>
          </a:stretch>
        </p:blipFill>
        <p:spPr>
          <a:xfrm>
            <a:off x="1769679" y="4572516"/>
            <a:ext cx="9465441" cy="5181084"/>
          </a:xfrm>
          <a:prstGeom prst="rect">
            <a:avLst/>
          </a:prstGeom>
        </p:spPr>
      </p:pic>
    </p:spTree>
    <p:extLst>
      <p:ext uri="{BB962C8B-B14F-4D97-AF65-F5344CB8AC3E}">
        <p14:creationId xmlns:p14="http://schemas.microsoft.com/office/powerpoint/2010/main" val="26631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Understanding the impact of </a:t>
            </a:r>
            <a:br>
              <a:rPr lang="en-US" dirty="0">
                <a:latin typeface="Century Gothic" panose="020B0502020202020204" pitchFamily="34" charset="0"/>
              </a:rPr>
            </a:br>
            <a:r>
              <a:rPr lang="en-US" dirty="0">
                <a:latin typeface="Century Gothic" panose="020B0502020202020204" pitchFamily="34" charset="0"/>
              </a:rPr>
              <a:t>complex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78001"/>
            <a:ext cx="6745401" cy="7099300"/>
          </a:xfrm>
        </p:spPr>
        <p:txBody>
          <a:bodyPr anchor="t">
            <a:normAutofit fontScale="62500" lnSpcReduction="20000"/>
          </a:bodyPr>
          <a:lstStyle/>
          <a:p>
            <a:pPr>
              <a:lnSpc>
                <a:spcPct val="140000"/>
              </a:lnSpc>
              <a:spcBef>
                <a:spcPts val="0"/>
              </a:spcBef>
              <a:buSzPct val="100000"/>
            </a:pPr>
            <a:r>
              <a:rPr lang="en-GB" dirty="0">
                <a:solidFill>
                  <a:srgbClr val="102350"/>
                </a:solidFill>
                <a:latin typeface="Century Gothic" panose="020B0502020202020204" pitchFamily="34" charset="0"/>
              </a:rPr>
              <a:t>A term used to describe childhood trauma such as chronic abuse, neglect, separation or adverse experiences which happen within a child’s significant relationships.</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Although complex trauma involves prolonged or repeated exposure during critical developmental windows (which occur during early childhood) and transitions (such as adolescence), understanding how it affects development can be useful to help us to understand how this in turn shapes the behaviour of adults.</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This understanding allows us to adopt a trauma informed approach to engagement and support, focusing not on what’s wrong with someone, but seeking to understand how someone’s experiences may affect them and accounting for this in our work. </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B2498D4E-F802-F749-A423-A5161D0EAE40}"/>
              </a:ext>
            </a:extLst>
          </p:cNvPr>
          <p:cNvPicPr>
            <a:picLocks noChangeAspect="1"/>
          </p:cNvPicPr>
          <p:nvPr/>
        </p:nvPicPr>
        <p:blipFill>
          <a:blip r:embed="rId3"/>
          <a:stretch>
            <a:fillRect/>
          </a:stretch>
        </p:blipFill>
        <p:spPr>
          <a:xfrm>
            <a:off x="7697901" y="1778001"/>
            <a:ext cx="4848233" cy="7080250"/>
          </a:xfrm>
          <a:prstGeom prst="rect">
            <a:avLst/>
          </a:prstGeom>
        </p:spPr>
      </p:pic>
    </p:spTree>
    <p:extLst>
      <p:ext uri="{BB962C8B-B14F-4D97-AF65-F5344CB8AC3E}">
        <p14:creationId xmlns:p14="http://schemas.microsoft.com/office/powerpoint/2010/main" val="62298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Understanding complex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1047262" y="1641231"/>
            <a:ext cx="11449538" cy="4900245"/>
          </a:xfrm>
        </p:spPr>
        <p:txBody>
          <a:bodyPr anchor="t">
            <a:normAutofit fontScale="47500" lnSpcReduction="20000"/>
          </a:bodyPr>
          <a:lstStyle/>
          <a:p>
            <a:pPr>
              <a:lnSpc>
                <a:spcPct val="140000"/>
              </a:lnSpc>
              <a:spcBef>
                <a:spcPts val="0"/>
              </a:spcBef>
              <a:buSzPct val="100000"/>
            </a:pPr>
            <a:r>
              <a:rPr lang="en-GB" sz="4500" dirty="0">
                <a:solidFill>
                  <a:srgbClr val="102350"/>
                </a:solidFill>
                <a:latin typeface="Century Gothic" panose="020B0502020202020204" pitchFamily="34" charset="0"/>
              </a:rPr>
              <a:t>When a child has been exposed to trauma over a long period, they become stuck in their ‘primitive brain’ which is responsible for our survival systems - flight, fight or freeze.</a:t>
            </a:r>
          </a:p>
          <a:p>
            <a:pPr marL="0" indent="0">
              <a:lnSpc>
                <a:spcPct val="140000"/>
              </a:lnSpc>
              <a:spcBef>
                <a:spcPts val="0"/>
              </a:spcBef>
              <a:buSzPct val="100000"/>
              <a:buNone/>
            </a:pPr>
            <a:endParaRPr lang="en-GB" sz="4500" dirty="0">
              <a:solidFill>
                <a:srgbClr val="102350"/>
              </a:solidFill>
              <a:latin typeface="Century Gothic" panose="020B0502020202020204" pitchFamily="34" charset="0"/>
            </a:endParaRPr>
          </a:p>
          <a:p>
            <a:pPr>
              <a:lnSpc>
                <a:spcPct val="140000"/>
              </a:lnSpc>
              <a:spcBef>
                <a:spcPts val="0"/>
              </a:spcBef>
              <a:buSzPct val="100000"/>
            </a:pPr>
            <a:r>
              <a:rPr lang="en-GB" sz="4500" dirty="0">
                <a:solidFill>
                  <a:srgbClr val="102350"/>
                </a:solidFill>
                <a:latin typeface="Century Gothic" panose="020B0502020202020204" pitchFamily="34" charset="0"/>
              </a:rPr>
              <a:t>Very little information is passed to other parts of the brain.</a:t>
            </a:r>
          </a:p>
          <a:p>
            <a:pPr marL="0" indent="0">
              <a:lnSpc>
                <a:spcPct val="140000"/>
              </a:lnSpc>
              <a:spcBef>
                <a:spcPts val="0"/>
              </a:spcBef>
              <a:buSzPct val="100000"/>
              <a:buNone/>
            </a:pPr>
            <a:endParaRPr lang="en-GB" sz="4500" dirty="0">
              <a:solidFill>
                <a:srgbClr val="102350"/>
              </a:solidFill>
              <a:latin typeface="Century Gothic" panose="020B0502020202020204" pitchFamily="34" charset="0"/>
            </a:endParaRPr>
          </a:p>
          <a:p>
            <a:pPr>
              <a:lnSpc>
                <a:spcPct val="140000"/>
              </a:lnSpc>
              <a:spcBef>
                <a:spcPts val="0"/>
              </a:spcBef>
              <a:buSzPct val="100000"/>
            </a:pPr>
            <a:r>
              <a:rPr lang="en-GB" sz="4500" dirty="0">
                <a:solidFill>
                  <a:srgbClr val="102350"/>
                </a:solidFill>
                <a:latin typeface="Century Gothic" panose="020B0502020202020204" pitchFamily="34" charset="0"/>
              </a:rPr>
              <a:t>Very little opportunity for the development of other skills such as:</a:t>
            </a:r>
          </a:p>
          <a:p>
            <a:pPr lvl="1">
              <a:lnSpc>
                <a:spcPct val="140000"/>
              </a:lnSpc>
              <a:spcBef>
                <a:spcPts val="0"/>
              </a:spcBef>
              <a:buSzPct val="100000"/>
              <a:buFont typeface="System Font"/>
              <a:buChar char="-"/>
            </a:pPr>
            <a:r>
              <a:rPr lang="en-GB" sz="4500" dirty="0">
                <a:solidFill>
                  <a:srgbClr val="102350"/>
                </a:solidFill>
                <a:latin typeface="Century Gothic" panose="020B0502020202020204" pitchFamily="34" charset="0"/>
              </a:rPr>
              <a:t>processing</a:t>
            </a:r>
          </a:p>
          <a:p>
            <a:pPr lvl="1">
              <a:lnSpc>
                <a:spcPct val="140000"/>
              </a:lnSpc>
              <a:spcBef>
                <a:spcPts val="0"/>
              </a:spcBef>
              <a:buSzPct val="100000"/>
              <a:buFont typeface="System Font"/>
              <a:buChar char="-"/>
            </a:pPr>
            <a:r>
              <a:rPr lang="en-GB" sz="4500" dirty="0">
                <a:solidFill>
                  <a:srgbClr val="102350"/>
                </a:solidFill>
                <a:latin typeface="Century Gothic" panose="020B0502020202020204" pitchFamily="34" charset="0"/>
              </a:rPr>
              <a:t>retaining new information</a:t>
            </a:r>
          </a:p>
          <a:p>
            <a:pPr lvl="1">
              <a:lnSpc>
                <a:spcPct val="140000"/>
              </a:lnSpc>
              <a:spcBef>
                <a:spcPts val="0"/>
              </a:spcBef>
              <a:buSzPct val="100000"/>
              <a:buFont typeface="System Font"/>
              <a:buChar char="-"/>
            </a:pPr>
            <a:r>
              <a:rPr lang="en-GB" sz="4500" dirty="0">
                <a:solidFill>
                  <a:srgbClr val="102350"/>
                </a:solidFill>
                <a:latin typeface="Century Gothic" panose="020B0502020202020204" pitchFamily="34" charset="0"/>
              </a:rPr>
              <a:t>reasoning</a:t>
            </a:r>
          </a:p>
          <a:p>
            <a:pPr lvl="1">
              <a:lnSpc>
                <a:spcPct val="140000"/>
              </a:lnSpc>
              <a:spcBef>
                <a:spcPts val="0"/>
              </a:spcBef>
              <a:buSzPct val="100000"/>
              <a:buFont typeface="System Font"/>
              <a:buChar char="-"/>
            </a:pPr>
            <a:r>
              <a:rPr lang="en-GB" sz="4500" dirty="0">
                <a:solidFill>
                  <a:srgbClr val="102350"/>
                </a:solidFill>
                <a:latin typeface="Century Gothic" panose="020B0502020202020204" pitchFamily="34" charset="0"/>
              </a:rPr>
              <a:t>empathy</a:t>
            </a:r>
          </a:p>
          <a:p>
            <a:pPr lvl="1">
              <a:lnSpc>
                <a:spcPct val="140000"/>
              </a:lnSpc>
              <a:spcBef>
                <a:spcPts val="0"/>
              </a:spcBef>
              <a:buSzPct val="100000"/>
              <a:buFont typeface="System Font"/>
              <a:buChar char="-"/>
            </a:pPr>
            <a:r>
              <a:rPr lang="en-GB" sz="4500" dirty="0">
                <a:solidFill>
                  <a:srgbClr val="102350"/>
                </a:solidFill>
                <a:latin typeface="Century Gothic" panose="020B0502020202020204" pitchFamily="34" charset="0"/>
              </a:rPr>
              <a:t>being able to accurately interpret the behaviour of others</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56C59A4D-FE78-A941-9BCF-9C6BBA128767}"/>
              </a:ext>
            </a:extLst>
          </p:cNvPr>
          <p:cNvPicPr>
            <a:picLocks noChangeAspect="1"/>
          </p:cNvPicPr>
          <p:nvPr/>
        </p:nvPicPr>
        <p:blipFill>
          <a:blip r:embed="rId3"/>
          <a:stretch>
            <a:fillRect/>
          </a:stretch>
        </p:blipFill>
        <p:spPr>
          <a:xfrm>
            <a:off x="2433292" y="6929314"/>
            <a:ext cx="8138215" cy="2818912"/>
          </a:xfrm>
          <a:prstGeom prst="rect">
            <a:avLst/>
          </a:prstGeom>
        </p:spPr>
      </p:pic>
    </p:spTree>
    <p:extLst>
      <p:ext uri="{BB962C8B-B14F-4D97-AF65-F5344CB8AC3E}">
        <p14:creationId xmlns:p14="http://schemas.microsoft.com/office/powerpoint/2010/main" val="111032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Understanding complex trauma: </a:t>
            </a:r>
            <a:br>
              <a:rPr lang="en-US" dirty="0">
                <a:latin typeface="Century Gothic" panose="020B0502020202020204" pitchFamily="34" charset="0"/>
              </a:rPr>
            </a:br>
            <a:r>
              <a:rPr lang="en-US" dirty="0">
                <a:latin typeface="Century Gothic" panose="020B0502020202020204" pitchFamily="34" charset="0"/>
              </a:rPr>
              <a:t>brain development</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78001"/>
            <a:ext cx="11099800" cy="7099300"/>
          </a:xfrm>
        </p:spPr>
        <p:txBody>
          <a:bodyPr anchor="t">
            <a:normAutofit lnSpcReduction="10000"/>
          </a:bodyPr>
          <a:lstStyle/>
          <a:p>
            <a:pPr>
              <a:lnSpc>
                <a:spcPct val="120000"/>
              </a:lnSpc>
              <a:spcBef>
                <a:spcPts val="0"/>
              </a:spcBef>
              <a:buSzPct val="100000"/>
            </a:pPr>
            <a:r>
              <a:rPr lang="en-GB" sz="2800" dirty="0">
                <a:solidFill>
                  <a:srgbClr val="102350"/>
                </a:solidFill>
                <a:latin typeface="Century Gothic" panose="020B0502020202020204" pitchFamily="34" charset="0"/>
              </a:rPr>
              <a:t>To understand complex trauma it is useful to think about how the brain develops.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The brainstem or ‘primitive’ brain develops first -  responsible for sensory, motor and survival skills.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The ‘limbic’ brain develops next - responsible for attachment and emotional development.</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Finally, the ‘cortical’ brain develops - responsible for thinking, learning, language and inhibition.</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26845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32857"/>
            <a:ext cx="7071828" cy="7025951"/>
          </a:xfrm>
        </p:spPr>
        <p:txBody>
          <a:bodyPr anchor="t">
            <a:normAutofit/>
          </a:bodyPr>
          <a:lstStyle/>
          <a:p>
            <a:pPr algn="r">
              <a:lnSpc>
                <a:spcPct val="130000"/>
              </a:lnSpc>
              <a:spcBef>
                <a:spcPts val="0"/>
              </a:spcBef>
              <a:buSzPct val="100000"/>
            </a:pPr>
            <a:r>
              <a:rPr lang="en-GB" sz="2000" dirty="0">
                <a:solidFill>
                  <a:srgbClr val="102350"/>
                </a:solidFill>
                <a:latin typeface="Century Gothic" panose="020B0502020202020204" pitchFamily="34" charset="0"/>
                <a:cs typeface="Calibri"/>
              </a:rPr>
              <a:t>When a young child is exposed to trauma very early in their lives, they may not have the language skills to make sense of their experiences.</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30000"/>
              </a:lnSpc>
              <a:spcBef>
                <a:spcPts val="0"/>
              </a:spcBef>
              <a:buSzPct val="100000"/>
            </a:pPr>
            <a:r>
              <a:rPr lang="en-GB" sz="2000" dirty="0">
                <a:solidFill>
                  <a:srgbClr val="102350"/>
                </a:solidFill>
                <a:latin typeface="Century Gothic" panose="020B0502020202020204" pitchFamily="34" charset="0"/>
                <a:cs typeface="Calibri"/>
              </a:rPr>
              <a:t>Their memories are ‘sensory memories’ - the body has stored these memories in their sensory systems.</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30000"/>
              </a:lnSpc>
              <a:spcBef>
                <a:spcPts val="0"/>
              </a:spcBef>
              <a:buSzPct val="100000"/>
            </a:pPr>
            <a:r>
              <a:rPr lang="en-GB" sz="2000" dirty="0">
                <a:solidFill>
                  <a:srgbClr val="102350"/>
                </a:solidFill>
                <a:latin typeface="Century Gothic" panose="020B0502020202020204" pitchFamily="34" charset="0"/>
                <a:cs typeface="Calibri"/>
              </a:rPr>
              <a:t>Traumatised children are stuck in ‘fear mode’ as they grow up. Their hyper-vigilance and sensitivity to danger is so strong it reduces their ability to filter out other sensory experiences (e.g. noises, sights, sounds and smells).</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30000"/>
              </a:lnSpc>
              <a:spcBef>
                <a:spcPts val="0"/>
              </a:spcBef>
              <a:buSzPct val="100000"/>
            </a:pPr>
            <a:r>
              <a:rPr lang="en-GB" sz="2000" dirty="0">
                <a:solidFill>
                  <a:srgbClr val="102350"/>
                </a:solidFill>
                <a:latin typeface="Century Gothic" panose="020B0502020202020204" pitchFamily="34" charset="0"/>
                <a:cs typeface="Calibri"/>
              </a:rPr>
              <a:t>Instead their sensory system becomes overloaded and overwhelmed causing them to find it difficult to regulate or contain their emotions.</a:t>
            </a: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pic>
        <p:nvPicPr>
          <p:cNvPr id="15" name="Graphic 14" descr="Right And Left Brain outline">
            <a:extLst>
              <a:ext uri="{FF2B5EF4-FFF2-40B4-BE49-F238E27FC236}">
                <a16:creationId xmlns:a16="http://schemas.microsoft.com/office/drawing/2014/main" id="{4C07D88E-C601-0F4B-A13A-9ED18D4A7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0737" y="4040357"/>
            <a:ext cx="1667359" cy="1667359"/>
          </a:xfrm>
          <a:prstGeom prst="rect">
            <a:avLst/>
          </a:prstGeom>
        </p:spPr>
      </p:pic>
      <p:sp>
        <p:nvSpPr>
          <p:cNvPr id="17" name="Oval 16">
            <a:extLst>
              <a:ext uri="{FF2B5EF4-FFF2-40B4-BE49-F238E27FC236}">
                <a16:creationId xmlns:a16="http://schemas.microsoft.com/office/drawing/2014/main" id="{B54CDCDD-7537-0244-9DA5-A38661A755D9}"/>
              </a:ext>
            </a:extLst>
          </p:cNvPr>
          <p:cNvSpPr/>
          <p:nvPr/>
        </p:nvSpPr>
        <p:spPr>
          <a:xfrm>
            <a:off x="9399295" y="3392716"/>
            <a:ext cx="2970245" cy="2962642"/>
          </a:xfrm>
          <a:prstGeom prst="ellipse">
            <a:avLst/>
          </a:prstGeom>
          <a:noFill/>
          <a:ln w="28575">
            <a:solidFill>
              <a:srgbClr val="B99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1043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636517" y="4398837"/>
            <a:ext cx="3387258" cy="955922"/>
          </a:xfrm>
        </p:spPr>
        <p:txBody>
          <a:bodyPr anchor="b">
            <a:normAutofit/>
          </a:bodyPr>
          <a:lstStyle/>
          <a:p>
            <a:pPr algn="r"/>
            <a:r>
              <a:rPr lang="en-US" sz="4978" dirty="0">
                <a:latin typeface="Century Gothic" panose="020B0502020202020204" pitchFamily="34" charset="0"/>
              </a:rPr>
              <a:t>content</a:t>
            </a:r>
          </a:p>
        </p:txBody>
      </p:sp>
      <p:sp>
        <p:nvSpPr>
          <p:cNvPr id="6" name="Content Placeholder 2">
            <a:extLst>
              <a:ext uri="{FF2B5EF4-FFF2-40B4-BE49-F238E27FC236}">
                <a16:creationId xmlns:a16="http://schemas.microsoft.com/office/drawing/2014/main" id="{E6E5A08D-DC62-E74E-962F-921345507EDC}"/>
              </a:ext>
            </a:extLst>
          </p:cNvPr>
          <p:cNvSpPr>
            <a:spLocks noGrp="1"/>
          </p:cNvSpPr>
          <p:nvPr>
            <p:ph idx="1"/>
          </p:nvPr>
        </p:nvSpPr>
        <p:spPr>
          <a:xfrm>
            <a:off x="5169519" y="1853336"/>
            <a:ext cx="6950887" cy="6422065"/>
          </a:xfrm>
        </p:spPr>
        <p:txBody>
          <a:bodyPr anchor="t">
            <a:normAutofit fontScale="85000" lnSpcReduction="10000"/>
          </a:bodyPr>
          <a:lstStyle/>
          <a:p>
            <a:pPr>
              <a:lnSpc>
                <a:spcPct val="120000"/>
              </a:lnSpc>
              <a:spcBef>
                <a:spcPts val="0"/>
              </a:spcBef>
              <a:buSzPct val="100000"/>
            </a:pPr>
            <a:r>
              <a:rPr lang="en-GB" sz="2800" dirty="0">
                <a:solidFill>
                  <a:srgbClr val="102350"/>
                </a:solidFill>
                <a:latin typeface="Century Gothic" panose="020B0502020202020204" pitchFamily="34" charset="0"/>
              </a:rPr>
              <a:t>Understanding traumatic stress and complex trauma</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Understanding trauma and loss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Introduction to trauma informed practice</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Trauma informed approaches to humanitarian crisis: understanding context</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Supporting coping</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Self-care</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Questions and consultation</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4208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32857"/>
            <a:ext cx="7071828" cy="7025951"/>
          </a:xfrm>
        </p:spPr>
        <p:txBody>
          <a:bodyPr anchor="t">
            <a:normAutofit/>
          </a:bodyPr>
          <a:lstStyle/>
          <a:p>
            <a:pPr marL="0" indent="0" algn="r">
              <a:lnSpc>
                <a:spcPct val="120000"/>
              </a:lnSpc>
              <a:spcBef>
                <a:spcPts val="0"/>
              </a:spcBef>
              <a:buNone/>
            </a:pPr>
            <a:r>
              <a:rPr lang="en-GB" sz="2200" dirty="0">
                <a:solidFill>
                  <a:srgbClr val="102350"/>
                </a:solidFill>
                <a:latin typeface="Century Gothic" panose="020B0502020202020204" pitchFamily="34" charset="0"/>
                <a:cs typeface="Calibri"/>
              </a:rPr>
              <a:t>Children may also dissociate which:</a:t>
            </a:r>
          </a:p>
          <a:p>
            <a:pPr marL="0" indent="0" algn="r">
              <a:lnSpc>
                <a:spcPct val="120000"/>
              </a:lnSpc>
              <a:spcBef>
                <a:spcPts val="0"/>
              </a:spcBef>
              <a:buNone/>
            </a:pPr>
            <a:endParaRPr lang="en-GB" sz="2200" dirty="0">
              <a:solidFill>
                <a:srgbClr val="102350"/>
              </a:solidFill>
              <a:latin typeface="Century Gothic" panose="020B0502020202020204" pitchFamily="34" charset="0"/>
              <a:cs typeface="Calibri"/>
            </a:endParaRPr>
          </a:p>
          <a:p>
            <a:pPr lvl="1" algn="r">
              <a:lnSpc>
                <a:spcPct val="120000"/>
              </a:lnSpc>
              <a:spcBef>
                <a:spcPts val="0"/>
              </a:spcBef>
              <a:buSzPct val="100000"/>
            </a:pPr>
            <a:r>
              <a:rPr lang="en-GB" sz="2200" dirty="0">
                <a:solidFill>
                  <a:srgbClr val="102350"/>
                </a:solidFill>
                <a:latin typeface="Century Gothic" panose="020B0502020202020204" pitchFamily="34" charset="0"/>
                <a:cs typeface="Calibri"/>
              </a:rPr>
              <a:t>Is a survival mechanism.</a:t>
            </a:r>
          </a:p>
          <a:p>
            <a:pPr marL="444500" lvl="1" indent="0" algn="r">
              <a:lnSpc>
                <a:spcPct val="120000"/>
              </a:lnSpc>
              <a:spcBef>
                <a:spcPts val="0"/>
              </a:spcBef>
              <a:buSzPct val="100000"/>
              <a:buNone/>
            </a:pPr>
            <a:endParaRPr lang="en-GB" sz="2200" dirty="0">
              <a:solidFill>
                <a:srgbClr val="102350"/>
              </a:solidFill>
              <a:latin typeface="Century Gothic" panose="020B0502020202020204" pitchFamily="34" charset="0"/>
              <a:cs typeface="Calibri"/>
            </a:endParaRPr>
          </a:p>
          <a:p>
            <a:pPr lvl="1" algn="r">
              <a:lnSpc>
                <a:spcPct val="120000"/>
              </a:lnSpc>
              <a:spcBef>
                <a:spcPts val="0"/>
              </a:spcBef>
              <a:buSzPct val="100000"/>
            </a:pPr>
            <a:r>
              <a:rPr lang="en-GB" sz="2200" dirty="0">
                <a:solidFill>
                  <a:srgbClr val="102350"/>
                </a:solidFill>
                <a:latin typeface="Century Gothic" panose="020B0502020202020204" pitchFamily="34" charset="0"/>
                <a:cs typeface="Calibri"/>
              </a:rPr>
              <a:t>Can be useful when children are exposed to high levels of trauma and danger.</a:t>
            </a:r>
          </a:p>
          <a:p>
            <a:pPr marL="444500" lvl="1" indent="0" algn="r">
              <a:lnSpc>
                <a:spcPct val="120000"/>
              </a:lnSpc>
              <a:spcBef>
                <a:spcPts val="0"/>
              </a:spcBef>
              <a:buSzPct val="100000"/>
              <a:buNone/>
            </a:pPr>
            <a:endParaRPr lang="en-GB" sz="2200" dirty="0">
              <a:solidFill>
                <a:srgbClr val="102350"/>
              </a:solidFill>
              <a:latin typeface="Century Gothic" panose="020B0502020202020204" pitchFamily="34" charset="0"/>
              <a:cs typeface="Calibri"/>
            </a:endParaRPr>
          </a:p>
          <a:p>
            <a:pPr lvl="1" algn="r">
              <a:lnSpc>
                <a:spcPct val="120000"/>
              </a:lnSpc>
              <a:spcBef>
                <a:spcPts val="0"/>
              </a:spcBef>
              <a:buSzPct val="100000"/>
            </a:pPr>
            <a:r>
              <a:rPr lang="en-GB" sz="2200" dirty="0">
                <a:solidFill>
                  <a:srgbClr val="102350"/>
                </a:solidFill>
                <a:latin typeface="Century Gothic" panose="020B0502020202020204" pitchFamily="34" charset="0"/>
                <a:cs typeface="Calibri"/>
              </a:rPr>
              <a:t>Helps children (and adults) to cope by enabling them to detach or disconnect between the mind and the body.</a:t>
            </a:r>
          </a:p>
          <a:p>
            <a:pPr marL="444500" lvl="1" indent="0" algn="r">
              <a:lnSpc>
                <a:spcPct val="120000"/>
              </a:lnSpc>
              <a:spcBef>
                <a:spcPts val="0"/>
              </a:spcBef>
              <a:buSzPct val="100000"/>
              <a:buNone/>
            </a:pPr>
            <a:endParaRPr lang="en-GB" sz="2200" dirty="0">
              <a:solidFill>
                <a:srgbClr val="102350"/>
              </a:solidFill>
              <a:latin typeface="Century Gothic" panose="020B0502020202020204" pitchFamily="34" charset="0"/>
              <a:cs typeface="Calibri"/>
            </a:endParaRPr>
          </a:p>
          <a:p>
            <a:pPr marL="444500" lvl="1" indent="0" algn="r">
              <a:lnSpc>
                <a:spcPct val="120000"/>
              </a:lnSpc>
              <a:spcBef>
                <a:spcPts val="0"/>
              </a:spcBef>
              <a:buSzPct val="100000"/>
              <a:buNone/>
            </a:pPr>
            <a:r>
              <a:rPr lang="en-GB" sz="2200" dirty="0">
                <a:solidFill>
                  <a:srgbClr val="102350"/>
                </a:solidFill>
                <a:latin typeface="Century Gothic" panose="020B0502020202020204" pitchFamily="34" charset="0"/>
                <a:cs typeface="Calibri"/>
              </a:rPr>
              <a:t>However, even when not in danger, children may continue to dissociate and it can seem as though they are lacking in focus or not listening.</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pic>
        <p:nvPicPr>
          <p:cNvPr id="15" name="Graphic 14" descr="Right And Left Brain outline">
            <a:extLst>
              <a:ext uri="{FF2B5EF4-FFF2-40B4-BE49-F238E27FC236}">
                <a16:creationId xmlns:a16="http://schemas.microsoft.com/office/drawing/2014/main" id="{4C07D88E-C601-0F4B-A13A-9ED18D4A7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0737" y="4040357"/>
            <a:ext cx="1667359" cy="1667359"/>
          </a:xfrm>
          <a:prstGeom prst="rect">
            <a:avLst/>
          </a:prstGeom>
        </p:spPr>
      </p:pic>
      <p:sp>
        <p:nvSpPr>
          <p:cNvPr id="17" name="Oval 16">
            <a:extLst>
              <a:ext uri="{FF2B5EF4-FFF2-40B4-BE49-F238E27FC236}">
                <a16:creationId xmlns:a16="http://schemas.microsoft.com/office/drawing/2014/main" id="{B54CDCDD-7537-0244-9DA5-A38661A755D9}"/>
              </a:ext>
            </a:extLst>
          </p:cNvPr>
          <p:cNvSpPr/>
          <p:nvPr/>
        </p:nvSpPr>
        <p:spPr>
          <a:xfrm>
            <a:off x="9399295" y="3392716"/>
            <a:ext cx="2970245" cy="2962642"/>
          </a:xfrm>
          <a:prstGeom prst="ellipse">
            <a:avLst/>
          </a:prstGeom>
          <a:noFill/>
          <a:ln w="28575">
            <a:solidFill>
              <a:srgbClr val="B99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5875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57872"/>
            <a:ext cx="7071828" cy="7000936"/>
          </a:xfrm>
        </p:spPr>
        <p:txBody>
          <a:bodyPr anchor="t">
            <a:normAutofit/>
          </a:bodyPr>
          <a:lstStyle/>
          <a:p>
            <a:pPr marL="0" indent="0" algn="r">
              <a:lnSpc>
                <a:spcPct val="120000"/>
              </a:lnSpc>
              <a:spcBef>
                <a:spcPts val="0"/>
              </a:spcBef>
              <a:buSzPct val="100000"/>
              <a:buNone/>
            </a:pPr>
            <a:r>
              <a:rPr lang="en-GB" sz="2800" dirty="0">
                <a:solidFill>
                  <a:srgbClr val="102350"/>
                </a:solidFill>
                <a:latin typeface="Century Gothic" panose="020B0502020202020204" pitchFamily="34" charset="0"/>
                <a:cs typeface="Calibri"/>
              </a:rPr>
              <a:t>Patterns of attachment:</a:t>
            </a: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800" dirty="0">
                <a:solidFill>
                  <a:srgbClr val="102350"/>
                </a:solidFill>
                <a:latin typeface="Century Gothic" panose="020B0502020202020204" pitchFamily="34" charset="0"/>
                <a:cs typeface="Calibri"/>
              </a:rPr>
              <a:t>Children who are exposed to trauma learn different strategies of attachment to prevent harm and danger or to keep a parent/caregiver as close as possible.</a:t>
            </a: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800" dirty="0">
                <a:solidFill>
                  <a:srgbClr val="102350"/>
                </a:solidFill>
                <a:latin typeface="Century Gothic" panose="020B0502020202020204" pitchFamily="34" charset="0"/>
                <a:cs typeface="Calibri"/>
              </a:rPr>
              <a:t>These strategies are known as either ‘insecure avoidant attachment’ or ‘insecure preoccupied attachment’</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pic>
        <p:nvPicPr>
          <p:cNvPr id="4" name="Picture 3">
            <a:extLst>
              <a:ext uri="{FF2B5EF4-FFF2-40B4-BE49-F238E27FC236}">
                <a16:creationId xmlns:a16="http://schemas.microsoft.com/office/drawing/2014/main" id="{DCD51F9B-0AF1-4E45-8D49-09F348F07EB9}"/>
              </a:ext>
            </a:extLst>
          </p:cNvPr>
          <p:cNvPicPr>
            <a:picLocks noChangeAspect="1"/>
          </p:cNvPicPr>
          <p:nvPr/>
        </p:nvPicPr>
        <p:blipFill>
          <a:blip r:embed="rId2"/>
          <a:stretch>
            <a:fillRect/>
          </a:stretch>
        </p:blipFill>
        <p:spPr>
          <a:xfrm>
            <a:off x="8798668" y="2316480"/>
            <a:ext cx="3945084" cy="5120640"/>
          </a:xfrm>
          <a:prstGeom prst="rect">
            <a:avLst/>
          </a:prstGeom>
        </p:spPr>
      </p:pic>
    </p:spTree>
    <p:extLst>
      <p:ext uri="{BB962C8B-B14F-4D97-AF65-F5344CB8AC3E}">
        <p14:creationId xmlns:p14="http://schemas.microsoft.com/office/powerpoint/2010/main" val="11603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57872"/>
            <a:ext cx="7071828" cy="7000936"/>
          </a:xfrm>
        </p:spPr>
        <p:txBody>
          <a:bodyPr anchor="t">
            <a:normAutofit/>
          </a:bodyPr>
          <a:lstStyle/>
          <a:p>
            <a:pPr marL="0" indent="0" algn="r">
              <a:lnSpc>
                <a:spcPct val="120000"/>
              </a:lnSpc>
              <a:spcBef>
                <a:spcPts val="0"/>
              </a:spcBef>
              <a:buNone/>
            </a:pPr>
            <a:r>
              <a:rPr lang="en-GB" sz="2000" dirty="0">
                <a:solidFill>
                  <a:srgbClr val="102350"/>
                </a:solidFill>
                <a:latin typeface="Century Gothic" panose="020B0502020202020204" pitchFamily="34" charset="0"/>
                <a:cs typeface="Calibri"/>
              </a:rPr>
              <a:t>Insecure avoidant attachment:</a:t>
            </a:r>
          </a:p>
          <a:p>
            <a:pPr marL="0" indent="0" algn="r">
              <a:lnSpc>
                <a:spcPct val="120000"/>
              </a:lnSpc>
              <a:spcBef>
                <a:spcPts val="0"/>
              </a:spcBef>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Children learn very early on that showing their feelings triggers danger or causes the withdrawal of a parent/caregiver.</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They learn to hide their emotions and pretend that everything is okay.</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Inside they may feel vulnerable and frightened but they present themselves to the world as bright and confident and fine.</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However, these children may be triggered later in childhood or as adults by something stressful as their ‘glass jar’ becomes too full and overflows.</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pic>
        <p:nvPicPr>
          <p:cNvPr id="15" name="Graphic 14" descr="Right And Left Brain outline">
            <a:extLst>
              <a:ext uri="{FF2B5EF4-FFF2-40B4-BE49-F238E27FC236}">
                <a16:creationId xmlns:a16="http://schemas.microsoft.com/office/drawing/2014/main" id="{4C07D88E-C601-0F4B-A13A-9ED18D4A7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0737" y="4040357"/>
            <a:ext cx="1667359" cy="1667359"/>
          </a:xfrm>
          <a:prstGeom prst="rect">
            <a:avLst/>
          </a:prstGeom>
        </p:spPr>
      </p:pic>
      <p:sp>
        <p:nvSpPr>
          <p:cNvPr id="17" name="Oval 16">
            <a:extLst>
              <a:ext uri="{FF2B5EF4-FFF2-40B4-BE49-F238E27FC236}">
                <a16:creationId xmlns:a16="http://schemas.microsoft.com/office/drawing/2014/main" id="{B54CDCDD-7537-0244-9DA5-A38661A755D9}"/>
              </a:ext>
            </a:extLst>
          </p:cNvPr>
          <p:cNvSpPr/>
          <p:nvPr/>
        </p:nvSpPr>
        <p:spPr>
          <a:xfrm>
            <a:off x="9399295" y="3392716"/>
            <a:ext cx="2970245" cy="2962642"/>
          </a:xfrm>
          <a:prstGeom prst="ellipse">
            <a:avLst/>
          </a:prstGeom>
          <a:noFill/>
          <a:ln w="28575">
            <a:solidFill>
              <a:srgbClr val="B99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087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57872"/>
            <a:ext cx="7071828" cy="7000936"/>
          </a:xfrm>
        </p:spPr>
        <p:txBody>
          <a:bodyPr anchor="t">
            <a:normAutofit/>
          </a:bodyPr>
          <a:lstStyle/>
          <a:p>
            <a:pPr marL="0" indent="0" algn="r">
              <a:lnSpc>
                <a:spcPct val="120000"/>
              </a:lnSpc>
              <a:spcBef>
                <a:spcPts val="0"/>
              </a:spcBef>
              <a:buNone/>
            </a:pPr>
            <a:r>
              <a:rPr lang="en-GB" sz="2600" dirty="0">
                <a:solidFill>
                  <a:srgbClr val="102350"/>
                </a:solidFill>
                <a:latin typeface="Century Gothic" panose="020B0502020202020204" pitchFamily="34" charset="0"/>
                <a:cs typeface="Calibri"/>
              </a:rPr>
              <a:t>Insecure pre-occupied attachment: </a:t>
            </a:r>
          </a:p>
          <a:p>
            <a:pPr marL="0" indent="0" algn="r">
              <a:lnSpc>
                <a:spcPct val="120000"/>
              </a:lnSpc>
              <a:spcBef>
                <a:spcPts val="0"/>
              </a:spcBef>
              <a:buNone/>
            </a:pPr>
            <a:endParaRPr lang="en-GB" sz="26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600" dirty="0">
                <a:solidFill>
                  <a:srgbClr val="102350"/>
                </a:solidFill>
                <a:latin typeface="Century Gothic" panose="020B0502020202020204" pitchFamily="34" charset="0"/>
                <a:cs typeface="Calibri"/>
              </a:rPr>
              <a:t>Instead these children learn the importance of showing their feelings in order to get noticed and attract attention.</a:t>
            </a:r>
          </a:p>
          <a:p>
            <a:pPr marL="0" indent="0" algn="r">
              <a:lnSpc>
                <a:spcPct val="120000"/>
              </a:lnSpc>
              <a:spcBef>
                <a:spcPts val="0"/>
              </a:spcBef>
              <a:buSzPct val="100000"/>
              <a:buNone/>
            </a:pPr>
            <a:endParaRPr lang="en-GB" sz="26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600" dirty="0">
                <a:solidFill>
                  <a:srgbClr val="102350"/>
                </a:solidFill>
                <a:latin typeface="Century Gothic" panose="020B0502020202020204" pitchFamily="34" charset="0"/>
                <a:cs typeface="Calibri"/>
              </a:rPr>
              <a:t>They learn to exaggerate their behaviour and can appear angry, hostile, aggressive and disruptive, whilst on the inside they are actually feeling frightened, vulnerable and anxious.</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pic>
        <p:nvPicPr>
          <p:cNvPr id="15" name="Graphic 14" descr="Right And Left Brain outline">
            <a:extLst>
              <a:ext uri="{FF2B5EF4-FFF2-40B4-BE49-F238E27FC236}">
                <a16:creationId xmlns:a16="http://schemas.microsoft.com/office/drawing/2014/main" id="{4C07D88E-C601-0F4B-A13A-9ED18D4A7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0737" y="4040357"/>
            <a:ext cx="1667359" cy="1667359"/>
          </a:xfrm>
          <a:prstGeom prst="rect">
            <a:avLst/>
          </a:prstGeom>
        </p:spPr>
      </p:pic>
      <p:sp>
        <p:nvSpPr>
          <p:cNvPr id="17" name="Oval 16">
            <a:extLst>
              <a:ext uri="{FF2B5EF4-FFF2-40B4-BE49-F238E27FC236}">
                <a16:creationId xmlns:a16="http://schemas.microsoft.com/office/drawing/2014/main" id="{B54CDCDD-7537-0244-9DA5-A38661A755D9}"/>
              </a:ext>
            </a:extLst>
          </p:cNvPr>
          <p:cNvSpPr/>
          <p:nvPr/>
        </p:nvSpPr>
        <p:spPr>
          <a:xfrm>
            <a:off x="9399295" y="3392716"/>
            <a:ext cx="2970245" cy="2962642"/>
          </a:xfrm>
          <a:prstGeom prst="ellipse">
            <a:avLst/>
          </a:prstGeom>
          <a:noFill/>
          <a:ln w="28575">
            <a:solidFill>
              <a:srgbClr val="B99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556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57872"/>
            <a:ext cx="7071828" cy="7000936"/>
          </a:xfrm>
        </p:spPr>
        <p:txBody>
          <a:bodyPr anchor="t">
            <a:normAutofit/>
          </a:bodyPr>
          <a:lstStyle/>
          <a:p>
            <a:pPr marL="0" indent="0" algn="r">
              <a:lnSpc>
                <a:spcPct val="120000"/>
              </a:lnSpc>
              <a:spcBef>
                <a:spcPts val="0"/>
              </a:spcBef>
              <a:buSzPct val="100000"/>
              <a:buNone/>
            </a:pPr>
            <a:r>
              <a:rPr lang="en-GB" sz="1900" dirty="0">
                <a:solidFill>
                  <a:srgbClr val="102350"/>
                </a:solidFill>
                <a:latin typeface="Century Gothic" panose="020B0502020202020204" pitchFamily="34" charset="0"/>
                <a:cs typeface="Calibri"/>
              </a:rPr>
              <a:t>Emotional regulation:</a:t>
            </a:r>
          </a:p>
          <a:p>
            <a:pPr marL="0" indent="0" algn="r">
              <a:lnSpc>
                <a:spcPct val="120000"/>
              </a:lnSpc>
              <a:spcBef>
                <a:spcPts val="0"/>
              </a:spcBef>
              <a:buSzPct val="100000"/>
              <a:buNone/>
            </a:pPr>
            <a:endParaRPr lang="en-GB" sz="19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1900" dirty="0">
                <a:solidFill>
                  <a:srgbClr val="102350"/>
                </a:solidFill>
                <a:latin typeface="Century Gothic" panose="020B0502020202020204" pitchFamily="34" charset="0"/>
                <a:cs typeface="Calibri"/>
              </a:rPr>
              <a:t>Emotional regulation is a skill learnt in early childhood.</a:t>
            </a:r>
          </a:p>
          <a:p>
            <a:pPr marL="0" indent="0" algn="r">
              <a:lnSpc>
                <a:spcPct val="120000"/>
              </a:lnSpc>
              <a:spcBef>
                <a:spcPts val="0"/>
              </a:spcBef>
              <a:buSzPct val="100000"/>
              <a:buNone/>
            </a:pPr>
            <a:endParaRPr lang="en-GB" sz="19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1900" dirty="0">
                <a:solidFill>
                  <a:srgbClr val="102350"/>
                </a:solidFill>
                <a:latin typeface="Century Gothic" panose="020B0502020202020204" pitchFamily="34" charset="0"/>
                <a:cs typeface="Calibri"/>
              </a:rPr>
              <a:t>When children are exposed to trauma, the part of the brain responsible for emotional regulation does not develop fully.</a:t>
            </a:r>
          </a:p>
          <a:p>
            <a:pPr marL="0" indent="0" algn="r">
              <a:lnSpc>
                <a:spcPct val="120000"/>
              </a:lnSpc>
              <a:spcBef>
                <a:spcPts val="0"/>
              </a:spcBef>
              <a:buSzPct val="100000"/>
              <a:buNone/>
            </a:pPr>
            <a:endParaRPr lang="en-GB" sz="19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1900" dirty="0">
                <a:solidFill>
                  <a:srgbClr val="102350"/>
                </a:solidFill>
                <a:latin typeface="Century Gothic" panose="020B0502020202020204" pitchFamily="34" charset="0"/>
                <a:cs typeface="Calibri"/>
              </a:rPr>
              <a:t>Instead it gets stuck in the ‘toddler’ phase</a:t>
            </a:r>
          </a:p>
          <a:p>
            <a:pPr algn="r">
              <a:lnSpc>
                <a:spcPct val="120000"/>
              </a:lnSpc>
              <a:spcBef>
                <a:spcPts val="0"/>
              </a:spcBef>
              <a:buSzPct val="100000"/>
            </a:pPr>
            <a:endParaRPr lang="en-GB" sz="19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1900" dirty="0">
                <a:solidFill>
                  <a:srgbClr val="102350"/>
                </a:solidFill>
                <a:latin typeface="Century Gothic" panose="020B0502020202020204" pitchFamily="34" charset="0"/>
                <a:cs typeface="Calibri"/>
              </a:rPr>
              <a:t>We often think of these behaviours as ‘attention seeking’.</a:t>
            </a:r>
          </a:p>
          <a:p>
            <a:pPr marL="0" indent="0" algn="r">
              <a:lnSpc>
                <a:spcPct val="120000"/>
              </a:lnSpc>
              <a:spcBef>
                <a:spcPts val="0"/>
              </a:spcBef>
              <a:buSzPct val="100000"/>
              <a:buNone/>
            </a:pPr>
            <a:endParaRPr lang="en-GB" sz="19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1900" dirty="0">
                <a:solidFill>
                  <a:srgbClr val="102350"/>
                </a:solidFill>
                <a:latin typeface="Century Gothic" panose="020B0502020202020204" pitchFamily="34" charset="0"/>
                <a:cs typeface="Calibri"/>
              </a:rPr>
              <a:t>Instead we should think of them as ‘attachment seeking’.</a:t>
            </a:r>
          </a:p>
          <a:p>
            <a:pPr marL="0" indent="0" algn="r">
              <a:lnSpc>
                <a:spcPct val="120000"/>
              </a:lnSpc>
              <a:spcBef>
                <a:spcPts val="0"/>
              </a:spcBef>
              <a:buSzPct val="100000"/>
              <a:buNone/>
            </a:pPr>
            <a:endParaRPr lang="en-GB" sz="19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1900" dirty="0">
                <a:solidFill>
                  <a:srgbClr val="102350"/>
                </a:solidFill>
                <a:latin typeface="Century Gothic" panose="020B0502020202020204" pitchFamily="34" charset="0"/>
                <a:cs typeface="Calibri"/>
              </a:rPr>
              <a:t>Difficulties regulating emotions can lead to unhealthy coping strategies (e.g. self-harm</a:t>
            </a:r>
            <a:r>
              <a:rPr lang="en-GB" sz="1900" dirty="0">
                <a:latin typeface="Century Gothic" panose="020B0502020202020204" pitchFamily="34" charset="0"/>
                <a:cs typeface="Calibri"/>
              </a:rPr>
              <a:t>, </a:t>
            </a:r>
            <a:r>
              <a:rPr lang="en-GB" sz="1900" dirty="0">
                <a:solidFill>
                  <a:srgbClr val="102350"/>
                </a:solidFill>
                <a:latin typeface="Century Gothic" panose="020B0502020202020204" pitchFamily="34" charset="0"/>
                <a:cs typeface="Calibri"/>
              </a:rPr>
              <a:t>drugs and alcohol).</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pic>
        <p:nvPicPr>
          <p:cNvPr id="15" name="Graphic 14" descr="Right And Left Brain outline">
            <a:extLst>
              <a:ext uri="{FF2B5EF4-FFF2-40B4-BE49-F238E27FC236}">
                <a16:creationId xmlns:a16="http://schemas.microsoft.com/office/drawing/2014/main" id="{4C07D88E-C601-0F4B-A13A-9ED18D4A7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0737" y="4040357"/>
            <a:ext cx="1667359" cy="1667359"/>
          </a:xfrm>
          <a:prstGeom prst="rect">
            <a:avLst/>
          </a:prstGeom>
        </p:spPr>
      </p:pic>
      <p:sp>
        <p:nvSpPr>
          <p:cNvPr id="17" name="Oval 16">
            <a:extLst>
              <a:ext uri="{FF2B5EF4-FFF2-40B4-BE49-F238E27FC236}">
                <a16:creationId xmlns:a16="http://schemas.microsoft.com/office/drawing/2014/main" id="{B54CDCDD-7537-0244-9DA5-A38661A755D9}"/>
              </a:ext>
            </a:extLst>
          </p:cNvPr>
          <p:cNvSpPr/>
          <p:nvPr/>
        </p:nvSpPr>
        <p:spPr>
          <a:xfrm>
            <a:off x="9399295" y="3392716"/>
            <a:ext cx="2970245" cy="2962642"/>
          </a:xfrm>
          <a:prstGeom prst="ellipse">
            <a:avLst/>
          </a:prstGeom>
          <a:noFill/>
          <a:ln w="28575">
            <a:solidFill>
              <a:srgbClr val="B99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36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57872"/>
            <a:ext cx="7071828" cy="7000936"/>
          </a:xfrm>
        </p:spPr>
        <p:txBody>
          <a:bodyPr anchor="t">
            <a:normAutofit/>
          </a:bodyPr>
          <a:lstStyle/>
          <a:p>
            <a:pPr marL="0" indent="0" algn="r">
              <a:lnSpc>
                <a:spcPct val="120000"/>
              </a:lnSpc>
              <a:spcBef>
                <a:spcPts val="0"/>
              </a:spcBef>
              <a:buSzPct val="100000"/>
              <a:buNone/>
            </a:pPr>
            <a:r>
              <a:rPr lang="en-GB" sz="2000" dirty="0">
                <a:solidFill>
                  <a:srgbClr val="102350"/>
                </a:solidFill>
                <a:latin typeface="Century Gothic" panose="020B0502020202020204" pitchFamily="34" charset="0"/>
                <a:cs typeface="Calibri"/>
              </a:rPr>
              <a:t>Behavioural regulation:</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Everyone has a ‘window of tolerance’ - when we are in our window of tolerance we can think and learn.</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When a child has been exposed to trauma their ‘window of tolerance’ is much narrower. This means that when there are increased demands made of them, even small ones, this can cause them to move quickly outside of this window of tolerance.</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This may trigger them to become over-aroused (flight and fight response) or under-aroused (when they shut down completely).</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pic>
        <p:nvPicPr>
          <p:cNvPr id="4" name="Picture 3">
            <a:extLst>
              <a:ext uri="{FF2B5EF4-FFF2-40B4-BE49-F238E27FC236}">
                <a16:creationId xmlns:a16="http://schemas.microsoft.com/office/drawing/2014/main" id="{D574EE01-68FB-3B43-9ACF-8CA38A14049A}"/>
              </a:ext>
            </a:extLst>
          </p:cNvPr>
          <p:cNvPicPr>
            <a:picLocks noChangeAspect="1"/>
          </p:cNvPicPr>
          <p:nvPr/>
        </p:nvPicPr>
        <p:blipFill>
          <a:blip r:embed="rId2"/>
          <a:stretch>
            <a:fillRect/>
          </a:stretch>
        </p:blipFill>
        <p:spPr>
          <a:xfrm>
            <a:off x="8900160" y="3056667"/>
            <a:ext cx="3895696" cy="3634740"/>
          </a:xfrm>
          <a:prstGeom prst="rect">
            <a:avLst/>
          </a:prstGeom>
        </p:spPr>
      </p:pic>
    </p:spTree>
    <p:extLst>
      <p:ext uri="{BB962C8B-B14F-4D97-AF65-F5344CB8AC3E}">
        <p14:creationId xmlns:p14="http://schemas.microsoft.com/office/powerpoint/2010/main" val="189399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57872"/>
            <a:ext cx="7071828" cy="7000936"/>
          </a:xfrm>
        </p:spPr>
        <p:txBody>
          <a:bodyPr anchor="t">
            <a:normAutofit lnSpcReduction="10000"/>
          </a:bodyPr>
          <a:lstStyle/>
          <a:p>
            <a:pPr marL="0" indent="0" algn="r">
              <a:lnSpc>
                <a:spcPct val="120000"/>
              </a:lnSpc>
              <a:spcBef>
                <a:spcPts val="0"/>
              </a:spcBef>
              <a:buSzPct val="100000"/>
              <a:buNone/>
            </a:pPr>
            <a:r>
              <a:rPr lang="en-GB" sz="2400" dirty="0">
                <a:solidFill>
                  <a:srgbClr val="102350"/>
                </a:solidFill>
                <a:latin typeface="Century Gothic" panose="020B0502020202020204" pitchFamily="34" charset="0"/>
                <a:cs typeface="Calibri"/>
              </a:rPr>
              <a:t>Cognition:</a:t>
            </a:r>
          </a:p>
          <a:p>
            <a:pPr marL="0" indent="0" algn="r">
              <a:lnSpc>
                <a:spcPct val="120000"/>
              </a:lnSpc>
              <a:spcBef>
                <a:spcPts val="0"/>
              </a:spcBef>
              <a:buSzPct val="100000"/>
              <a:buNone/>
            </a:pPr>
            <a:endParaRPr lang="en-GB" sz="24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r>
              <a:rPr lang="en-GB" sz="2400" dirty="0">
                <a:solidFill>
                  <a:srgbClr val="102350"/>
                </a:solidFill>
                <a:latin typeface="Century Gothic" panose="020B0502020202020204" pitchFamily="34" charset="0"/>
                <a:cs typeface="Calibri"/>
              </a:rPr>
              <a:t>Children who have experienced trauma struggle with under-developed cognitive skills which affect their ability to:</a:t>
            </a:r>
          </a:p>
          <a:p>
            <a:pPr marL="0" indent="0" algn="r">
              <a:lnSpc>
                <a:spcPct val="120000"/>
              </a:lnSpc>
              <a:spcBef>
                <a:spcPts val="0"/>
              </a:spcBef>
              <a:buSzPct val="100000"/>
              <a:buNone/>
            </a:pPr>
            <a:endParaRPr lang="en-GB" sz="2400" dirty="0">
              <a:solidFill>
                <a:srgbClr val="102350"/>
              </a:solidFill>
              <a:latin typeface="Century Gothic" panose="020B0502020202020204" pitchFamily="34" charset="0"/>
              <a:cs typeface="Calibri"/>
            </a:endParaRPr>
          </a:p>
          <a:p>
            <a:pPr lvl="1" algn="r">
              <a:lnSpc>
                <a:spcPct val="120000"/>
              </a:lnSpc>
              <a:spcBef>
                <a:spcPts val="0"/>
              </a:spcBef>
              <a:buSzPct val="100000"/>
            </a:pPr>
            <a:r>
              <a:rPr lang="en-GB" sz="2400" dirty="0">
                <a:solidFill>
                  <a:srgbClr val="102350"/>
                </a:solidFill>
                <a:latin typeface="Century Gothic" panose="020B0502020202020204" pitchFamily="34" charset="0"/>
                <a:cs typeface="Calibri"/>
              </a:rPr>
              <a:t>plan for the future</a:t>
            </a:r>
          </a:p>
          <a:p>
            <a:pPr marL="444500" lvl="1" indent="0" algn="r">
              <a:lnSpc>
                <a:spcPct val="120000"/>
              </a:lnSpc>
              <a:spcBef>
                <a:spcPts val="0"/>
              </a:spcBef>
              <a:buSzPct val="100000"/>
              <a:buNone/>
            </a:pPr>
            <a:endParaRPr lang="en-GB" sz="2400" dirty="0">
              <a:solidFill>
                <a:srgbClr val="102350"/>
              </a:solidFill>
              <a:latin typeface="Century Gothic" panose="020B0502020202020204" pitchFamily="34" charset="0"/>
              <a:cs typeface="Calibri"/>
            </a:endParaRPr>
          </a:p>
          <a:p>
            <a:pPr lvl="1" algn="r">
              <a:lnSpc>
                <a:spcPct val="120000"/>
              </a:lnSpc>
              <a:spcBef>
                <a:spcPts val="0"/>
              </a:spcBef>
              <a:buSzPct val="100000"/>
            </a:pPr>
            <a:r>
              <a:rPr lang="en-GB" sz="2400" dirty="0">
                <a:solidFill>
                  <a:srgbClr val="102350"/>
                </a:solidFill>
                <a:latin typeface="Century Gothic" panose="020B0502020202020204" pitchFamily="34" charset="0"/>
                <a:cs typeface="Calibri"/>
              </a:rPr>
              <a:t>organise themselves </a:t>
            </a:r>
          </a:p>
          <a:p>
            <a:pPr marL="444500" lvl="1" indent="0" algn="r">
              <a:lnSpc>
                <a:spcPct val="120000"/>
              </a:lnSpc>
              <a:spcBef>
                <a:spcPts val="0"/>
              </a:spcBef>
              <a:buSzPct val="100000"/>
              <a:buNone/>
            </a:pPr>
            <a:endParaRPr lang="en-GB" sz="2400" dirty="0">
              <a:solidFill>
                <a:srgbClr val="102350"/>
              </a:solidFill>
              <a:latin typeface="Century Gothic" panose="020B0502020202020204" pitchFamily="34" charset="0"/>
              <a:cs typeface="Calibri"/>
            </a:endParaRPr>
          </a:p>
          <a:p>
            <a:pPr lvl="1" algn="r">
              <a:lnSpc>
                <a:spcPct val="120000"/>
              </a:lnSpc>
              <a:spcBef>
                <a:spcPts val="0"/>
              </a:spcBef>
              <a:buSzPct val="100000"/>
            </a:pPr>
            <a:r>
              <a:rPr lang="en-GB" sz="2400" dirty="0">
                <a:solidFill>
                  <a:srgbClr val="102350"/>
                </a:solidFill>
                <a:latin typeface="Century Gothic" panose="020B0502020202020204" pitchFamily="34" charset="0"/>
                <a:cs typeface="Calibri"/>
              </a:rPr>
              <a:t>learn from their mistakes</a:t>
            </a:r>
          </a:p>
          <a:p>
            <a:pPr marL="444500" lvl="1" indent="0" algn="r">
              <a:lnSpc>
                <a:spcPct val="120000"/>
              </a:lnSpc>
              <a:spcBef>
                <a:spcPts val="0"/>
              </a:spcBef>
              <a:buSzPct val="100000"/>
              <a:buNone/>
            </a:pPr>
            <a:endParaRPr lang="en-GB" sz="24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r>
              <a:rPr lang="en-GB" sz="2400" dirty="0">
                <a:solidFill>
                  <a:srgbClr val="102350"/>
                </a:solidFill>
                <a:latin typeface="Century Gothic" panose="020B0502020202020204" pitchFamily="34" charset="0"/>
                <a:cs typeface="Calibri"/>
              </a:rPr>
              <a:t>They are stuck in the ‘limbic’ part of the brain and use all of their energy to stay safe and work out if they can trust the people around them. This then limits their ability to develop other skills.</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pic>
        <p:nvPicPr>
          <p:cNvPr id="15" name="Graphic 14" descr="Right And Left Brain outline">
            <a:extLst>
              <a:ext uri="{FF2B5EF4-FFF2-40B4-BE49-F238E27FC236}">
                <a16:creationId xmlns:a16="http://schemas.microsoft.com/office/drawing/2014/main" id="{4C07D88E-C601-0F4B-A13A-9ED18D4A7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0737" y="4040357"/>
            <a:ext cx="1667359" cy="1667359"/>
          </a:xfrm>
          <a:prstGeom prst="rect">
            <a:avLst/>
          </a:prstGeom>
        </p:spPr>
      </p:pic>
      <p:sp>
        <p:nvSpPr>
          <p:cNvPr id="17" name="Oval 16">
            <a:extLst>
              <a:ext uri="{FF2B5EF4-FFF2-40B4-BE49-F238E27FC236}">
                <a16:creationId xmlns:a16="http://schemas.microsoft.com/office/drawing/2014/main" id="{B54CDCDD-7537-0244-9DA5-A38661A755D9}"/>
              </a:ext>
            </a:extLst>
          </p:cNvPr>
          <p:cNvSpPr/>
          <p:nvPr/>
        </p:nvSpPr>
        <p:spPr>
          <a:xfrm>
            <a:off x="9399295" y="3392716"/>
            <a:ext cx="2970245" cy="2962642"/>
          </a:xfrm>
          <a:prstGeom prst="ellipse">
            <a:avLst/>
          </a:prstGeom>
          <a:noFill/>
          <a:ln w="28575">
            <a:solidFill>
              <a:srgbClr val="B99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183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101790" y="718457"/>
            <a:ext cx="7071827" cy="914400"/>
          </a:xfrm>
        </p:spPr>
        <p:txBody>
          <a:bodyPr anchor="t">
            <a:normAutofit fontScale="90000"/>
          </a:bodyPr>
          <a:lstStyle/>
          <a:p>
            <a:pPr algn="r"/>
            <a:r>
              <a:rPr lang="en-GB" sz="4000" dirty="0">
                <a:latin typeface="Century Gothic" panose="020B0502020202020204" pitchFamily="34" charset="0"/>
              </a:rPr>
              <a:t>complex trauma</a:t>
            </a:r>
            <a:br>
              <a:rPr lang="en-GB"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657872"/>
            <a:ext cx="7071828" cy="7000936"/>
          </a:xfrm>
        </p:spPr>
        <p:txBody>
          <a:bodyPr anchor="t">
            <a:normAutofit/>
          </a:bodyPr>
          <a:lstStyle/>
          <a:p>
            <a:pPr marL="0" indent="0" algn="r">
              <a:lnSpc>
                <a:spcPct val="120000"/>
              </a:lnSpc>
              <a:spcBef>
                <a:spcPts val="0"/>
              </a:spcBef>
              <a:buSzPct val="100000"/>
              <a:buNone/>
            </a:pPr>
            <a:r>
              <a:rPr lang="en-GB" sz="2000" dirty="0">
                <a:solidFill>
                  <a:srgbClr val="102350"/>
                </a:solidFill>
                <a:latin typeface="Century Gothic" panose="020B0502020202020204" pitchFamily="34" charset="0"/>
                <a:cs typeface="Calibri"/>
              </a:rPr>
              <a:t>Cognition:</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r>
              <a:rPr lang="en-GB" sz="2000" dirty="0">
                <a:solidFill>
                  <a:srgbClr val="102350"/>
                </a:solidFill>
                <a:latin typeface="Century Gothic" panose="020B0502020202020204" pitchFamily="34" charset="0"/>
                <a:cs typeface="Calibri"/>
              </a:rPr>
              <a:t>Self-concept and identity development:</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Children who have been exposed to trauma, particularly over a long period of time, are often left with a deep sense of being unlovable, bad and unwanted.</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This starts to be how they see themselves, no matter how much reassurance is given by those around them.</a:t>
            </a:r>
          </a:p>
          <a:p>
            <a:pPr marL="0" indent="0" algn="r">
              <a:lnSpc>
                <a:spcPct val="120000"/>
              </a:lnSpc>
              <a:spcBef>
                <a:spcPts val="0"/>
              </a:spcBef>
              <a:buSzPct val="100000"/>
              <a:buNone/>
            </a:pPr>
            <a:endParaRPr lang="en-GB" sz="2000" dirty="0">
              <a:solidFill>
                <a:srgbClr val="102350"/>
              </a:solidFill>
              <a:latin typeface="Century Gothic" panose="020B0502020202020204" pitchFamily="34" charset="0"/>
              <a:cs typeface="Calibri"/>
            </a:endParaRPr>
          </a:p>
          <a:p>
            <a:pPr algn="r">
              <a:lnSpc>
                <a:spcPct val="120000"/>
              </a:lnSpc>
              <a:spcBef>
                <a:spcPts val="0"/>
              </a:spcBef>
              <a:buSzPct val="100000"/>
            </a:pPr>
            <a:r>
              <a:rPr lang="en-GB" sz="2000" dirty="0">
                <a:solidFill>
                  <a:srgbClr val="102350"/>
                </a:solidFill>
                <a:latin typeface="Century Gothic" panose="020B0502020202020204" pitchFamily="34" charset="0"/>
                <a:cs typeface="Calibri"/>
              </a:rPr>
              <a:t>This may create a vulnerability to exploitation and abuse in relationships.</a:t>
            </a:r>
          </a:p>
          <a:p>
            <a:pPr marL="0" indent="0" algn="r">
              <a:lnSpc>
                <a:spcPct val="130000"/>
              </a:lnSpc>
              <a:spcBef>
                <a:spcPts val="0"/>
              </a:spcBef>
              <a:buSzPct val="100000"/>
              <a:buNone/>
            </a:pPr>
            <a:endParaRPr lang="en-GB" sz="2000" dirty="0">
              <a:solidFill>
                <a:srgbClr val="102350"/>
              </a:solidFill>
              <a:latin typeface="Century Gothic" panose="020B0502020202020204" pitchFamily="34" charset="0"/>
              <a:cs typeface="Calibri"/>
            </a:endParaRPr>
          </a:p>
          <a:p>
            <a:pPr marL="0" indent="0" algn="r">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endParaRPr lang="en-GB" sz="2800" dirty="0">
              <a:solidFill>
                <a:srgbClr val="102350"/>
              </a:solidFill>
              <a:latin typeface="Century Gothic" panose="020B0502020202020204" pitchFamily="34" charset="0"/>
              <a:cs typeface="Calibri"/>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p:txBody>
      </p:sp>
      <p:pic>
        <p:nvPicPr>
          <p:cNvPr id="15" name="Graphic 14" descr="Right And Left Brain outline">
            <a:extLst>
              <a:ext uri="{FF2B5EF4-FFF2-40B4-BE49-F238E27FC236}">
                <a16:creationId xmlns:a16="http://schemas.microsoft.com/office/drawing/2014/main" id="{4C07D88E-C601-0F4B-A13A-9ED18D4A7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0737" y="4040357"/>
            <a:ext cx="1667359" cy="1667359"/>
          </a:xfrm>
          <a:prstGeom prst="rect">
            <a:avLst/>
          </a:prstGeom>
        </p:spPr>
      </p:pic>
      <p:sp>
        <p:nvSpPr>
          <p:cNvPr id="17" name="Oval 16">
            <a:extLst>
              <a:ext uri="{FF2B5EF4-FFF2-40B4-BE49-F238E27FC236}">
                <a16:creationId xmlns:a16="http://schemas.microsoft.com/office/drawing/2014/main" id="{B54CDCDD-7537-0244-9DA5-A38661A755D9}"/>
              </a:ext>
            </a:extLst>
          </p:cNvPr>
          <p:cNvSpPr/>
          <p:nvPr/>
        </p:nvSpPr>
        <p:spPr>
          <a:xfrm>
            <a:off x="9399295" y="3392716"/>
            <a:ext cx="2970245" cy="2962642"/>
          </a:xfrm>
          <a:prstGeom prst="ellipse">
            <a:avLst/>
          </a:prstGeom>
          <a:noFill/>
          <a:ln w="28575">
            <a:solidFill>
              <a:srgbClr val="B99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92FF9B1-DBFE-9A47-AC5D-AAE6485B9128}"/>
              </a:ext>
            </a:extLst>
          </p:cNvPr>
          <p:cNvCxnSpPr>
            <a:cxnSpLocks/>
          </p:cNvCxnSpPr>
          <p:nvPr/>
        </p:nvCxnSpPr>
        <p:spPr>
          <a:xfrm>
            <a:off x="8644007" y="1657872"/>
            <a:ext cx="0" cy="6432331"/>
          </a:xfrm>
          <a:prstGeom prst="line">
            <a:avLst/>
          </a:prstGeom>
          <a:noFill/>
          <a:ln w="25400" cap="flat">
            <a:solidFill>
              <a:srgbClr val="1023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0801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Understanding complex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78001"/>
            <a:ext cx="11099800" cy="7099300"/>
          </a:xfrm>
        </p:spPr>
        <p:txBody>
          <a:bodyPr anchor="t">
            <a:normAutofit fontScale="92500" lnSpcReduction="20000"/>
          </a:bodyPr>
          <a:lstStyle/>
          <a:p>
            <a:pPr marL="0" indent="0" algn="ctr">
              <a:lnSpc>
                <a:spcPct val="140000"/>
              </a:lnSpc>
              <a:spcBef>
                <a:spcPts val="0"/>
              </a:spcBef>
              <a:buSzPct val="100000"/>
              <a:buNone/>
            </a:pPr>
            <a:r>
              <a:rPr lang="en-GB" sz="3000" i="1" dirty="0">
                <a:solidFill>
                  <a:srgbClr val="102350"/>
                </a:solidFill>
                <a:latin typeface="Century Gothic" panose="020B0502020202020204" pitchFamily="34" charset="0"/>
              </a:rPr>
              <a:t>‘..repeated trauma in childhood forms and deforms the personality. The child trapped in an abusive environment is faced with formidable tasks of adaptation. She must find a way to preserve a sense of trust in people who are untrustworthy, safety in a situation that is unsafe, control in a situation that is terrifyingly unpredictable, power in a situation of helplessness. Unable to care for or protect herself, she must compensate for the failures of adult care and protection with the only means at her disposal, an immature system of psychological </a:t>
            </a:r>
            <a:r>
              <a:rPr lang="en-GB" sz="3000" i="1" dirty="0" err="1">
                <a:solidFill>
                  <a:srgbClr val="102350"/>
                </a:solidFill>
                <a:latin typeface="Century Gothic" panose="020B0502020202020204" pitchFamily="34" charset="0"/>
              </a:rPr>
              <a:t>defenses</a:t>
            </a:r>
            <a:r>
              <a:rPr lang="en-GB" sz="3000" i="1" dirty="0">
                <a:solidFill>
                  <a:srgbClr val="102350"/>
                </a:solidFill>
                <a:latin typeface="Century Gothic" panose="020B0502020202020204" pitchFamily="34" charset="0"/>
              </a:rPr>
              <a:t>.</a:t>
            </a:r>
            <a:r>
              <a:rPr lang="en-GB" sz="3000" dirty="0">
                <a:solidFill>
                  <a:srgbClr val="102350"/>
                </a:solidFill>
                <a:latin typeface="Century Gothic" panose="020B0502020202020204" pitchFamily="34" charset="0"/>
              </a:rPr>
              <a:t>’</a:t>
            </a:r>
          </a:p>
          <a:p>
            <a:pPr marL="0" indent="0" algn="ctr">
              <a:lnSpc>
                <a:spcPct val="140000"/>
              </a:lnSpc>
              <a:spcBef>
                <a:spcPts val="0"/>
              </a:spcBef>
              <a:buSzPct val="100000"/>
              <a:buNone/>
            </a:pPr>
            <a:endParaRPr lang="en-GB" sz="3000" dirty="0">
              <a:solidFill>
                <a:srgbClr val="102350"/>
              </a:solidFill>
              <a:latin typeface="Century Gothic" panose="020B0502020202020204" pitchFamily="34" charset="0"/>
            </a:endParaRPr>
          </a:p>
          <a:p>
            <a:pPr marL="0" indent="0" algn="ctr">
              <a:lnSpc>
                <a:spcPct val="140000"/>
              </a:lnSpc>
              <a:spcBef>
                <a:spcPts val="0"/>
              </a:spcBef>
              <a:buSzPct val="100000"/>
              <a:buNone/>
            </a:pPr>
            <a:br>
              <a:rPr lang="en-GB" sz="3000" dirty="0">
                <a:solidFill>
                  <a:srgbClr val="102350"/>
                </a:solidFill>
                <a:latin typeface="Century Gothic" panose="020B0502020202020204" pitchFamily="34" charset="0"/>
              </a:rPr>
            </a:br>
            <a:r>
              <a:rPr lang="en-GB" sz="3000" dirty="0">
                <a:solidFill>
                  <a:srgbClr val="102350"/>
                </a:solidFill>
                <a:latin typeface="Century Gothic" panose="020B0502020202020204" pitchFamily="34" charset="0"/>
              </a:rPr>
              <a:t>Judith Lewis Herman</a:t>
            </a: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8903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5760720" y="254000"/>
            <a:ext cx="6812280" cy="1133929"/>
          </a:xfrm>
        </p:spPr>
        <p:txBody>
          <a:bodyPr>
            <a:normAutofit fontScale="90000"/>
          </a:bodyPr>
          <a:lstStyle/>
          <a:p>
            <a:r>
              <a:rPr lang="en-US" dirty="0">
                <a:latin typeface="Century Gothic" panose="020B0502020202020204" pitchFamily="34" charset="0"/>
              </a:rPr>
              <a:t>Working with complex trauma</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5758182" y="1387929"/>
            <a:ext cx="6814818" cy="7228839"/>
          </a:xfrm>
        </p:spPr>
        <p:txBody>
          <a:bodyPr anchor="t">
            <a:noAutofit/>
          </a:bodyPr>
          <a:lstStyle/>
          <a:p>
            <a:pPr marL="0" indent="0">
              <a:lnSpc>
                <a:spcPct val="140000"/>
              </a:lnSpc>
              <a:spcBef>
                <a:spcPts val="0"/>
              </a:spcBef>
              <a:buSzPct val="100000"/>
              <a:buNone/>
            </a:pPr>
            <a:r>
              <a:rPr lang="en-GB" sz="1600" dirty="0">
                <a:solidFill>
                  <a:srgbClr val="102350"/>
                </a:solidFill>
                <a:latin typeface="Century Gothic" panose="020B0502020202020204" pitchFamily="34" charset="0"/>
              </a:rPr>
              <a:t>Things to remember:</a:t>
            </a:r>
          </a:p>
          <a:p>
            <a:pPr marL="0" indent="0">
              <a:lnSpc>
                <a:spcPct val="140000"/>
              </a:lnSpc>
              <a:spcBef>
                <a:spcPts val="0"/>
              </a:spcBef>
              <a:buSzPct val="100000"/>
              <a:buNone/>
            </a:pPr>
            <a:r>
              <a:rPr lang="en-GB" sz="1600" dirty="0">
                <a:solidFill>
                  <a:srgbClr val="102350"/>
                </a:solidFill>
                <a:latin typeface="Century Gothic" panose="020B0502020202020204" pitchFamily="34" charset="0"/>
              </a:rPr>
              <a:t> </a:t>
            </a:r>
          </a:p>
          <a:p>
            <a:pPr>
              <a:lnSpc>
                <a:spcPct val="140000"/>
              </a:lnSpc>
              <a:spcBef>
                <a:spcPts val="0"/>
              </a:spcBef>
              <a:buSzPct val="100000"/>
            </a:pPr>
            <a:r>
              <a:rPr lang="en-GB" sz="1600" dirty="0">
                <a:solidFill>
                  <a:srgbClr val="102350"/>
                </a:solidFill>
                <a:latin typeface="Century Gothic" panose="020B0502020202020204" pitchFamily="34" charset="0"/>
              </a:rPr>
              <a:t>Behaviours that may be labelled by ourselves and others as ‘attention seeking’ are in fact ‘attachment seeking’, someone is trying to tell you something really important about how they feel. </a:t>
            </a:r>
          </a:p>
          <a:p>
            <a:pPr marL="0" indent="0">
              <a:lnSpc>
                <a:spcPct val="140000"/>
              </a:lnSpc>
              <a:spcBef>
                <a:spcPts val="0"/>
              </a:spcBef>
              <a:buSzPct val="100000"/>
              <a:buNone/>
            </a:pPr>
            <a:endParaRPr lang="en-GB" sz="1600" dirty="0">
              <a:solidFill>
                <a:srgbClr val="102350"/>
              </a:solidFill>
              <a:latin typeface="Century Gothic" panose="020B0502020202020204" pitchFamily="34" charset="0"/>
            </a:endParaRPr>
          </a:p>
          <a:p>
            <a:pPr>
              <a:lnSpc>
                <a:spcPct val="140000"/>
              </a:lnSpc>
              <a:spcBef>
                <a:spcPts val="0"/>
              </a:spcBef>
              <a:buSzPct val="100000"/>
            </a:pPr>
            <a:r>
              <a:rPr lang="en-GB" sz="1600" i="1" dirty="0">
                <a:solidFill>
                  <a:srgbClr val="102350"/>
                </a:solidFill>
                <a:latin typeface="Century Gothic" panose="020B0502020202020204" pitchFamily="34" charset="0"/>
              </a:rPr>
              <a:t>'Beneath every behaviour there is a feeling. And beneath every feeling there is a need.’</a:t>
            </a:r>
            <a:endParaRPr lang="en-GB" sz="1600" dirty="0">
              <a:solidFill>
                <a:srgbClr val="102350"/>
              </a:solidFill>
              <a:latin typeface="Century Gothic" panose="020B0502020202020204" pitchFamily="34" charset="0"/>
            </a:endParaRPr>
          </a:p>
          <a:p>
            <a:pPr marL="449263" indent="0">
              <a:lnSpc>
                <a:spcPct val="140000"/>
              </a:lnSpc>
              <a:spcBef>
                <a:spcPts val="0"/>
              </a:spcBef>
              <a:buSzPct val="100000"/>
              <a:buNone/>
            </a:pPr>
            <a:r>
              <a:rPr lang="en-GB" sz="1600" dirty="0">
                <a:solidFill>
                  <a:srgbClr val="102350"/>
                </a:solidFill>
                <a:latin typeface="Century Gothic" panose="020B0502020202020204" pitchFamily="34" charset="0"/>
              </a:rPr>
              <a:t>Julie Budge, My Sister’s House: From Kitchen Table to Women’s Centre</a:t>
            </a:r>
          </a:p>
          <a:p>
            <a:pPr marL="0" indent="0">
              <a:lnSpc>
                <a:spcPct val="140000"/>
              </a:lnSpc>
              <a:spcBef>
                <a:spcPts val="0"/>
              </a:spcBef>
              <a:buSzPct val="100000"/>
              <a:buNone/>
            </a:pPr>
            <a:r>
              <a:rPr lang="en-GB" sz="1600" dirty="0">
                <a:solidFill>
                  <a:srgbClr val="102350"/>
                </a:solidFill>
                <a:latin typeface="Century Gothic" panose="020B0502020202020204" pitchFamily="34" charset="0"/>
              </a:rPr>
              <a:t> </a:t>
            </a:r>
          </a:p>
          <a:p>
            <a:pPr>
              <a:lnSpc>
                <a:spcPct val="140000"/>
              </a:lnSpc>
              <a:spcBef>
                <a:spcPts val="0"/>
              </a:spcBef>
              <a:buSzPct val="100000"/>
            </a:pPr>
            <a:r>
              <a:rPr lang="en-GB" sz="1600" dirty="0">
                <a:solidFill>
                  <a:srgbClr val="102350"/>
                </a:solidFill>
                <a:latin typeface="Century Gothic" panose="020B0502020202020204" pitchFamily="34" charset="0"/>
              </a:rPr>
              <a:t>A trauma informed approach is not about asking ‘what’s wrong with someone?’, nor is it simply about understanding ‘what’s happened to them?’, it is more than this; it is asking ‘what’s right with someone?’.</a:t>
            </a:r>
          </a:p>
          <a:p>
            <a:pPr marL="0" indent="0">
              <a:lnSpc>
                <a:spcPct val="140000"/>
              </a:lnSpc>
              <a:spcBef>
                <a:spcPts val="0"/>
              </a:spcBef>
              <a:buSzPct val="100000"/>
              <a:buNone/>
            </a:pPr>
            <a:r>
              <a:rPr lang="en-GB" sz="1600" dirty="0">
                <a:solidFill>
                  <a:srgbClr val="102350"/>
                </a:solidFill>
                <a:latin typeface="Century Gothic" panose="020B0502020202020204" pitchFamily="34" charset="0"/>
              </a:rPr>
              <a:t> </a:t>
            </a:r>
          </a:p>
          <a:p>
            <a:pPr>
              <a:lnSpc>
                <a:spcPct val="140000"/>
              </a:lnSpc>
              <a:spcBef>
                <a:spcPts val="0"/>
              </a:spcBef>
              <a:buSzPct val="100000"/>
            </a:pPr>
            <a:r>
              <a:rPr lang="en-GB" sz="1600" dirty="0">
                <a:solidFill>
                  <a:srgbClr val="102350"/>
                </a:solidFill>
                <a:latin typeface="Century Gothic" panose="020B0502020202020204" pitchFamily="34" charset="0"/>
              </a:rPr>
              <a:t>The importance of focusing on how someone </a:t>
            </a:r>
            <a:r>
              <a:rPr lang="en-GB" sz="1600" b="1" dirty="0">
                <a:solidFill>
                  <a:srgbClr val="102350"/>
                </a:solidFill>
                <a:latin typeface="Century Gothic" panose="020B0502020202020204" pitchFamily="34" charset="0"/>
              </a:rPr>
              <a:t>is</a:t>
            </a:r>
            <a:r>
              <a:rPr lang="en-GB" sz="1600" dirty="0">
                <a:solidFill>
                  <a:srgbClr val="102350"/>
                </a:solidFill>
                <a:latin typeface="Century Gothic" panose="020B0502020202020204" pitchFamily="34" charset="0"/>
              </a:rPr>
              <a:t> </a:t>
            </a:r>
            <a:r>
              <a:rPr lang="en-GB" sz="1600" b="1" dirty="0">
                <a:solidFill>
                  <a:srgbClr val="102350"/>
                </a:solidFill>
                <a:latin typeface="Century Gothic" panose="020B0502020202020204" pitchFamily="34" charset="0"/>
              </a:rPr>
              <a:t>coping</a:t>
            </a:r>
            <a:r>
              <a:rPr lang="en-GB" sz="1600" dirty="0">
                <a:solidFill>
                  <a:srgbClr val="102350"/>
                </a:solidFill>
                <a:latin typeface="Century Gothic" panose="020B0502020202020204" pitchFamily="34" charset="0"/>
              </a:rPr>
              <a:t> rather than how they are not (recognise and acknowledge their resilience and strength</a:t>
            </a:r>
            <a:r>
              <a:rPr lang="en-GB" sz="16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6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F6965FD2-74EC-7B40-B74B-374626232874}"/>
              </a:ext>
            </a:extLst>
          </p:cNvPr>
          <p:cNvPicPr>
            <a:picLocks noChangeAspect="1"/>
          </p:cNvPicPr>
          <p:nvPr/>
        </p:nvPicPr>
        <p:blipFill>
          <a:blip r:embed="rId3"/>
          <a:stretch>
            <a:fillRect/>
          </a:stretch>
        </p:blipFill>
        <p:spPr>
          <a:xfrm>
            <a:off x="0" y="32982"/>
            <a:ext cx="5433716" cy="9720617"/>
          </a:xfrm>
          <a:prstGeom prst="rect">
            <a:avLst/>
          </a:prstGeom>
        </p:spPr>
      </p:pic>
    </p:spTree>
    <p:extLst>
      <p:ext uri="{BB962C8B-B14F-4D97-AF65-F5344CB8AC3E}">
        <p14:creationId xmlns:p14="http://schemas.microsoft.com/office/powerpoint/2010/main" val="373159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536700"/>
          </a:xfrm>
        </p:spPr>
        <p:txBody>
          <a:bodyPr/>
          <a:lstStyle/>
          <a:p>
            <a:r>
              <a:rPr lang="en-US" dirty="0">
                <a:latin typeface="Century Gothic" panose="020B0502020202020204" pitchFamily="34" charset="0"/>
              </a:rPr>
              <a:t>Understanding traumatic stress</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2041071"/>
            <a:ext cx="11099800" cy="6148772"/>
          </a:xfrm>
        </p:spPr>
        <p:txBody>
          <a:bodyPr anchor="t">
            <a:normAutofit/>
          </a:bodyPr>
          <a:lstStyle/>
          <a:p>
            <a:pPr lvl="0">
              <a:lnSpc>
                <a:spcPct val="120000"/>
              </a:lnSpc>
              <a:spcBef>
                <a:spcPts val="0"/>
              </a:spcBef>
              <a:buSzPct val="100000"/>
            </a:pPr>
            <a:r>
              <a:rPr lang="en-GB" sz="2800" dirty="0">
                <a:solidFill>
                  <a:srgbClr val="102350"/>
                </a:solidFill>
                <a:latin typeface="Century Gothic" panose="020B0502020202020204" pitchFamily="34" charset="0"/>
              </a:rPr>
              <a:t>Traumatic stress is a specific type of stress that reflects exposure to emotionally distressing events.</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Traumatic stress is actually a </a:t>
            </a:r>
            <a:r>
              <a:rPr lang="en-GB" sz="2800" b="1" dirty="0">
                <a:solidFill>
                  <a:srgbClr val="102350"/>
                </a:solidFill>
                <a:latin typeface="Century Gothic" panose="020B0502020202020204" pitchFamily="34" charset="0"/>
              </a:rPr>
              <a:t>normal</a:t>
            </a:r>
            <a:r>
              <a:rPr lang="en-GB" sz="2800" dirty="0">
                <a:solidFill>
                  <a:srgbClr val="102350"/>
                </a:solidFill>
                <a:latin typeface="Century Gothic" panose="020B0502020202020204" pitchFamily="34" charset="0"/>
              </a:rPr>
              <a:t> response to something which has happened which is </a:t>
            </a:r>
            <a:r>
              <a:rPr lang="en-GB" sz="2800" b="1" dirty="0">
                <a:solidFill>
                  <a:srgbClr val="102350"/>
                </a:solidFill>
                <a:latin typeface="Century Gothic" panose="020B0502020202020204" pitchFamily="34" charset="0"/>
              </a:rPr>
              <a:t>not normal</a:t>
            </a:r>
            <a:r>
              <a:rPr lang="en-GB" sz="2800" dirty="0">
                <a:solidFill>
                  <a:srgbClr val="102350"/>
                </a:solidFill>
                <a:latin typeface="Century Gothic" panose="020B0502020202020204" pitchFamily="34" charset="0"/>
              </a:rPr>
              <a:t>.</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34323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Working with complex trauma: </a:t>
            </a:r>
            <a:br>
              <a:rPr lang="en-US" dirty="0">
                <a:latin typeface="Century Gothic" panose="020B0502020202020204" pitchFamily="34" charset="0"/>
              </a:rPr>
            </a:br>
            <a:r>
              <a:rPr lang="en-US" dirty="0">
                <a:latin typeface="Century Gothic" panose="020B0502020202020204" pitchFamily="34" charset="0"/>
              </a:rPr>
              <a:t>a ‘human’ response</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78001"/>
            <a:ext cx="11323320" cy="4645659"/>
          </a:xfrm>
        </p:spPr>
        <p:txBody>
          <a:bodyPr anchor="t">
            <a:normAutofit fontScale="92500" lnSpcReduction="20000"/>
          </a:bodyPr>
          <a:lstStyle/>
          <a:p>
            <a:pPr marL="0" indent="0" algn="ctr">
              <a:lnSpc>
                <a:spcPct val="120000"/>
              </a:lnSpc>
              <a:spcBef>
                <a:spcPts val="0"/>
              </a:spcBef>
              <a:buNone/>
            </a:pPr>
            <a:r>
              <a:rPr lang="en-GB" sz="2800" i="1" dirty="0">
                <a:solidFill>
                  <a:srgbClr val="102350"/>
                </a:solidFill>
                <a:latin typeface="Century Gothic" panose="020B0502020202020204" pitchFamily="34" charset="0"/>
              </a:rPr>
              <a:t>‘Repeatedly in the testimony of survivors there comes a moment when a sense of connection is restored by another person’s unaffected display of </a:t>
            </a:r>
            <a:r>
              <a:rPr lang="en-GB" sz="2800" b="1" i="1" dirty="0">
                <a:solidFill>
                  <a:srgbClr val="102350"/>
                </a:solidFill>
                <a:latin typeface="Century Gothic" panose="020B0502020202020204" pitchFamily="34" charset="0"/>
              </a:rPr>
              <a:t>generosity</a:t>
            </a:r>
            <a:r>
              <a:rPr lang="en-GB" sz="2800" i="1" dirty="0">
                <a:solidFill>
                  <a:srgbClr val="102350"/>
                </a:solidFill>
                <a:latin typeface="Century Gothic" panose="020B0502020202020204" pitchFamily="34" charset="0"/>
              </a:rPr>
              <a:t>. Something in herself that the victim believes to be irretrievably destroyed---</a:t>
            </a:r>
            <a:r>
              <a:rPr lang="en-GB" sz="2800" b="1" i="1" dirty="0">
                <a:solidFill>
                  <a:srgbClr val="102350"/>
                </a:solidFill>
                <a:latin typeface="Century Gothic" panose="020B0502020202020204" pitchFamily="34" charset="0"/>
              </a:rPr>
              <a:t>faith, decency, courage</a:t>
            </a:r>
            <a:r>
              <a:rPr lang="en-GB" sz="2800" i="1" dirty="0">
                <a:solidFill>
                  <a:srgbClr val="102350"/>
                </a:solidFill>
                <a:latin typeface="Century Gothic" panose="020B0502020202020204" pitchFamily="34" charset="0"/>
              </a:rPr>
              <a:t>---is reawakened by an example of common altruism. Mirrored in the actions of others, the survivor recognizes and reclaims a lost part of herself. At that moment, the survivor begins to </a:t>
            </a:r>
            <a:r>
              <a:rPr lang="en-GB" sz="2800" i="1" dirty="0" err="1">
                <a:solidFill>
                  <a:srgbClr val="102350"/>
                </a:solidFill>
                <a:latin typeface="Century Gothic" panose="020B0502020202020204" pitchFamily="34" charset="0"/>
              </a:rPr>
              <a:t>rejoin</a:t>
            </a:r>
            <a:r>
              <a:rPr lang="en-GB" sz="2800" i="1" dirty="0">
                <a:solidFill>
                  <a:srgbClr val="102350"/>
                </a:solidFill>
                <a:latin typeface="Century Gothic" panose="020B0502020202020204" pitchFamily="34" charset="0"/>
              </a:rPr>
              <a:t> the human commonality...’</a:t>
            </a:r>
          </a:p>
          <a:p>
            <a:pPr marL="0" indent="0" algn="ctr">
              <a:lnSpc>
                <a:spcPct val="120000"/>
              </a:lnSpc>
              <a:spcBef>
                <a:spcPts val="0"/>
              </a:spcBef>
              <a:buNone/>
            </a:pPr>
            <a:endParaRPr lang="en-GB" sz="2800" i="1" dirty="0">
              <a:solidFill>
                <a:srgbClr val="102350"/>
              </a:solidFill>
              <a:latin typeface="Century Gothic" panose="020B0502020202020204" pitchFamily="34" charset="0"/>
            </a:endParaRPr>
          </a:p>
          <a:p>
            <a:pPr marL="0" indent="0" algn="ctr">
              <a:lnSpc>
                <a:spcPct val="120000"/>
              </a:lnSpc>
              <a:spcBef>
                <a:spcPts val="0"/>
              </a:spcBef>
              <a:buNone/>
            </a:pPr>
            <a:br>
              <a:rPr lang="en-GB" sz="2800" dirty="0">
                <a:solidFill>
                  <a:srgbClr val="102350"/>
                </a:solidFill>
                <a:latin typeface="Century Gothic" panose="020B0502020202020204" pitchFamily="34" charset="0"/>
              </a:rPr>
            </a:br>
            <a:r>
              <a:rPr lang="en-GB" sz="2800" dirty="0">
                <a:solidFill>
                  <a:srgbClr val="102350"/>
                </a:solidFill>
                <a:latin typeface="Century Gothic" panose="020B0502020202020204" pitchFamily="34" charset="0"/>
              </a:rPr>
              <a:t>Judith Lewis Herman</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532136F1-3C9D-E44E-8637-B7447E84904A}"/>
              </a:ext>
            </a:extLst>
          </p:cNvPr>
          <p:cNvPicPr>
            <a:picLocks noChangeAspect="1"/>
          </p:cNvPicPr>
          <p:nvPr/>
        </p:nvPicPr>
        <p:blipFill>
          <a:blip r:embed="rId3"/>
          <a:stretch>
            <a:fillRect/>
          </a:stretch>
        </p:blipFill>
        <p:spPr>
          <a:xfrm>
            <a:off x="2616200" y="5155424"/>
            <a:ext cx="7772400" cy="4598176"/>
          </a:xfrm>
          <a:prstGeom prst="rect">
            <a:avLst/>
          </a:prstGeom>
        </p:spPr>
      </p:pic>
    </p:spTree>
    <p:extLst>
      <p:ext uri="{BB962C8B-B14F-4D97-AF65-F5344CB8AC3E}">
        <p14:creationId xmlns:p14="http://schemas.microsoft.com/office/powerpoint/2010/main" val="116500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431209" y="317500"/>
            <a:ext cx="12142381" cy="1246257"/>
          </a:xfrm>
        </p:spPr>
        <p:txBody>
          <a:bodyPr>
            <a:normAutofit/>
          </a:bodyPr>
          <a:lstStyle/>
          <a:p>
            <a:r>
              <a:rPr lang="en-US" dirty="0">
                <a:latin typeface="Century Gothic" panose="020B0502020202020204" pitchFamily="34" charset="0"/>
              </a:rPr>
              <a:t>Trauma informed approaches to working with ‘harmful’ coping strategies</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2083980"/>
            <a:ext cx="11099800" cy="6570921"/>
          </a:xfrm>
        </p:spPr>
        <p:txBody>
          <a:bodyPr anchor="t">
            <a:normAutofit fontScale="70000" lnSpcReduction="20000"/>
          </a:bodyPr>
          <a:lstStyle/>
          <a:p>
            <a:pPr marL="0" indent="0">
              <a:lnSpc>
                <a:spcPct val="140000"/>
              </a:lnSpc>
              <a:spcBef>
                <a:spcPts val="0"/>
              </a:spcBef>
              <a:buSzPct val="100000"/>
              <a:buNone/>
            </a:pPr>
            <a:r>
              <a:rPr lang="en-GB" dirty="0">
                <a:solidFill>
                  <a:srgbClr val="102350"/>
                </a:solidFill>
                <a:latin typeface="Century Gothic" panose="020B0502020202020204" pitchFamily="34" charset="0"/>
              </a:rPr>
              <a:t>Harmful strategies can keep people alive and safe.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What looks to us as though someone is </a:t>
            </a:r>
            <a:r>
              <a:rPr lang="en-GB" b="1" dirty="0">
                <a:solidFill>
                  <a:srgbClr val="102350"/>
                </a:solidFill>
                <a:latin typeface="Century Gothic" panose="020B0502020202020204" pitchFamily="34" charset="0"/>
              </a:rPr>
              <a:t>not</a:t>
            </a:r>
            <a:r>
              <a:rPr lang="en-GB" dirty="0">
                <a:solidFill>
                  <a:srgbClr val="102350"/>
                </a:solidFill>
                <a:latin typeface="Century Gothic" panose="020B0502020202020204" pitchFamily="34" charset="0"/>
              </a:rPr>
              <a:t> coping is in fact the opposite; </a:t>
            </a:r>
            <a:r>
              <a:rPr lang="en-GB" b="1" dirty="0">
                <a:solidFill>
                  <a:srgbClr val="102350"/>
                </a:solidFill>
                <a:latin typeface="Century Gothic" panose="020B0502020202020204" pitchFamily="34" charset="0"/>
              </a:rPr>
              <a:t>they are coping in the best way they know how.</a:t>
            </a:r>
            <a:endParaRPr lang="en-GB"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To not acknowledge this truth creates stigma, shame and secrecy which only grows the more we seek to stop or change their behaviour.</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So, instead, we start by understanding how this behaviour works for someone.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We set aside our own fears and judgements to create a space in which the behaviour can be disclosed, explored and understood.</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It is only then that we might hope to suggest alternative ways of coping. </a:t>
            </a:r>
          </a:p>
          <a:p>
            <a:pPr marL="0" indent="0" algn="ctr">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2249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Understanding traumatic bereavement</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a:bodyPr>
          <a:lstStyle/>
          <a:p>
            <a:pPr>
              <a:lnSpc>
                <a:spcPct val="120000"/>
              </a:lnSpc>
              <a:spcBef>
                <a:spcPts val="0"/>
              </a:spcBef>
              <a:buSzPct val="100000"/>
            </a:pPr>
            <a:r>
              <a:rPr lang="en-GB" sz="2800" dirty="0">
                <a:solidFill>
                  <a:srgbClr val="102350"/>
                </a:solidFill>
                <a:latin typeface="Century Gothic" panose="020B0502020202020204" pitchFamily="34" charset="0"/>
              </a:rPr>
              <a:t>When bereavements occur under external traumatic circumstances they can lead to symptoms of post traumatic stress.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Those who are bereaved are faced with the dual task of mourning the loss and coping with the trauma that accompanied the loss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Trauma and grief are interwoven - grief symptoms are overlaid with trauma symptoms.</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10907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Understanding traumatic bereavement</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fontScale="77500" lnSpcReduction="20000"/>
          </a:bodyPr>
          <a:lstStyle/>
          <a:p>
            <a:pPr marL="0" indent="0">
              <a:lnSpc>
                <a:spcPct val="140000"/>
              </a:lnSpc>
              <a:spcBef>
                <a:spcPts val="0"/>
              </a:spcBef>
              <a:buSzPct val="100000"/>
              <a:buNone/>
            </a:pPr>
            <a:r>
              <a:rPr lang="en-GB" dirty="0">
                <a:solidFill>
                  <a:srgbClr val="102350"/>
                </a:solidFill>
                <a:latin typeface="Century Gothic" panose="020B0502020202020204" pitchFamily="34" charset="0"/>
              </a:rPr>
              <a:t>When a death occurs under external traumatic circumstances it increases the likelihood of ‘complicated grief’:</a:t>
            </a:r>
            <a:endParaRPr lang="en-GB" sz="3600"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sz="3600" dirty="0">
              <a:solidFill>
                <a:srgbClr val="102350"/>
              </a:solidFill>
              <a:latin typeface="Century Gothic" panose="020B0502020202020204" pitchFamily="34" charset="0"/>
            </a:endParaRPr>
          </a:p>
          <a:p>
            <a:pPr marL="0" indent="0">
              <a:lnSpc>
                <a:spcPct val="140000"/>
              </a:lnSpc>
              <a:spcBef>
                <a:spcPts val="0"/>
              </a:spcBef>
              <a:buSzPct val="100000"/>
              <a:buNone/>
            </a:pPr>
            <a:r>
              <a:rPr lang="en-GB" dirty="0">
                <a:solidFill>
                  <a:srgbClr val="102350"/>
                </a:solidFill>
                <a:latin typeface="Century Gothic" panose="020B0502020202020204" pitchFamily="34" charset="0"/>
              </a:rPr>
              <a:t>Risk factors for ‘complicated grief’ include:</a:t>
            </a:r>
          </a:p>
          <a:p>
            <a:pPr marL="0" indent="0">
              <a:lnSpc>
                <a:spcPct val="140000"/>
              </a:lnSpc>
              <a:spcBef>
                <a:spcPts val="0"/>
              </a:spcBef>
              <a:buSzPct val="100000"/>
              <a:buNone/>
            </a:pPr>
            <a:endParaRPr lang="en-GB" sz="3600" dirty="0">
              <a:solidFill>
                <a:srgbClr val="102350"/>
              </a:solidFill>
              <a:latin typeface="Century Gothic" panose="020B0502020202020204" pitchFamily="34" charset="0"/>
            </a:endParaRPr>
          </a:p>
          <a:p>
            <a:pPr marL="584200" lvl="1" indent="-534988">
              <a:lnSpc>
                <a:spcPct val="140000"/>
              </a:lnSpc>
              <a:spcBef>
                <a:spcPts val="0"/>
              </a:spcBef>
              <a:buSzPct val="100000"/>
            </a:pPr>
            <a:r>
              <a:rPr lang="en-GB" dirty="0">
                <a:solidFill>
                  <a:srgbClr val="102350"/>
                </a:solidFill>
                <a:latin typeface="Century Gothic" panose="020B0502020202020204" pitchFamily="34" charset="0"/>
              </a:rPr>
              <a:t>Circumstances of the death</a:t>
            </a:r>
          </a:p>
          <a:p>
            <a:pPr marL="584200" lvl="1" indent="-534988">
              <a:lnSpc>
                <a:spcPct val="140000"/>
              </a:lnSpc>
              <a:spcBef>
                <a:spcPts val="0"/>
              </a:spcBef>
              <a:buSzPct val="100000"/>
              <a:buNone/>
            </a:pPr>
            <a:endParaRPr lang="en-GB" sz="3600" dirty="0">
              <a:solidFill>
                <a:srgbClr val="102350"/>
              </a:solidFill>
              <a:latin typeface="Century Gothic" panose="020B0502020202020204" pitchFamily="34" charset="0"/>
            </a:endParaRPr>
          </a:p>
          <a:p>
            <a:pPr marL="584200" lvl="1" indent="-534988">
              <a:lnSpc>
                <a:spcPct val="140000"/>
              </a:lnSpc>
              <a:spcBef>
                <a:spcPts val="0"/>
              </a:spcBef>
              <a:buSzPct val="100000"/>
            </a:pPr>
            <a:r>
              <a:rPr lang="en-GB" dirty="0">
                <a:solidFill>
                  <a:srgbClr val="102350"/>
                </a:solidFill>
                <a:latin typeface="Century Gothic" panose="020B0502020202020204" pitchFamily="34" charset="0"/>
              </a:rPr>
              <a:t>Context of the death</a:t>
            </a:r>
          </a:p>
          <a:p>
            <a:pPr marL="584200" lvl="1" indent="-534988">
              <a:lnSpc>
                <a:spcPct val="140000"/>
              </a:lnSpc>
              <a:spcBef>
                <a:spcPts val="0"/>
              </a:spcBef>
              <a:buSzPct val="100000"/>
              <a:buNone/>
            </a:pPr>
            <a:endParaRPr lang="en-GB" sz="3600" dirty="0">
              <a:solidFill>
                <a:srgbClr val="102350"/>
              </a:solidFill>
              <a:latin typeface="Century Gothic" panose="020B0502020202020204" pitchFamily="34" charset="0"/>
            </a:endParaRPr>
          </a:p>
          <a:p>
            <a:pPr marL="584200" lvl="1" indent="-534988">
              <a:lnSpc>
                <a:spcPct val="140000"/>
              </a:lnSpc>
              <a:spcBef>
                <a:spcPts val="0"/>
              </a:spcBef>
              <a:buSzPct val="100000"/>
            </a:pPr>
            <a:r>
              <a:rPr lang="en-GB" dirty="0">
                <a:solidFill>
                  <a:srgbClr val="102350"/>
                </a:solidFill>
                <a:latin typeface="Century Gothic" panose="020B0502020202020204" pitchFamily="34" charset="0"/>
              </a:rPr>
              <a:t>Consequences of the death</a:t>
            </a:r>
          </a:p>
          <a:p>
            <a:pPr marL="584200" lvl="1" indent="-534988">
              <a:lnSpc>
                <a:spcPct val="140000"/>
              </a:lnSpc>
              <a:spcBef>
                <a:spcPts val="0"/>
              </a:spcBef>
              <a:buSzPct val="100000"/>
              <a:buNone/>
            </a:pPr>
            <a:endParaRPr lang="en-GB" sz="3600" dirty="0">
              <a:solidFill>
                <a:srgbClr val="102350"/>
              </a:solidFill>
              <a:latin typeface="Century Gothic" panose="020B0502020202020204" pitchFamily="34" charset="0"/>
            </a:endParaRPr>
          </a:p>
          <a:p>
            <a:pPr marL="584200" lvl="1" indent="-534988">
              <a:lnSpc>
                <a:spcPct val="140000"/>
              </a:lnSpc>
              <a:spcBef>
                <a:spcPts val="0"/>
              </a:spcBef>
              <a:buSzPct val="100000"/>
            </a:pPr>
            <a:r>
              <a:rPr lang="en-GB" dirty="0">
                <a:solidFill>
                  <a:srgbClr val="102350"/>
                </a:solidFill>
                <a:latin typeface="Century Gothic" panose="020B0502020202020204" pitchFamily="34" charset="0"/>
              </a:rPr>
              <a:t>Sudden, unexpected, random</a:t>
            </a:r>
            <a:endParaRPr lang="en-GB" sz="3600"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6464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Additional challenges: attitudes to death</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fontScale="85000" lnSpcReduction="20000"/>
          </a:bodyPr>
          <a:lstStyle/>
          <a:p>
            <a:pPr>
              <a:lnSpc>
                <a:spcPct val="130000"/>
              </a:lnSpc>
              <a:spcBef>
                <a:spcPts val="0"/>
              </a:spcBef>
              <a:buSzPct val="100000"/>
            </a:pPr>
            <a:r>
              <a:rPr lang="en-GB" dirty="0">
                <a:solidFill>
                  <a:srgbClr val="102350"/>
                </a:solidFill>
                <a:latin typeface="Century Gothic" panose="020B0502020202020204" pitchFamily="34" charset="0"/>
              </a:rPr>
              <a:t>Remains a ‘taboo’ subject, often not discussed</a:t>
            </a:r>
          </a:p>
          <a:p>
            <a:pPr>
              <a:lnSpc>
                <a:spcPct val="130000"/>
              </a:lnSpc>
              <a:spcBef>
                <a:spcPts val="0"/>
              </a:spcBef>
              <a:buSzPct val="100000"/>
            </a:pPr>
            <a:endParaRPr lang="en-GB" dirty="0">
              <a:solidFill>
                <a:srgbClr val="102350"/>
              </a:solidFill>
              <a:latin typeface="Century Gothic" panose="020B0502020202020204" pitchFamily="34" charset="0"/>
            </a:endParaRPr>
          </a:p>
          <a:p>
            <a:pPr>
              <a:lnSpc>
                <a:spcPct val="130000"/>
              </a:lnSpc>
              <a:spcBef>
                <a:spcPts val="0"/>
              </a:spcBef>
              <a:buSzPct val="100000"/>
            </a:pPr>
            <a:r>
              <a:rPr lang="en-GB" dirty="0">
                <a:solidFill>
                  <a:srgbClr val="102350"/>
                </a:solidFill>
                <a:latin typeface="Century Gothic" panose="020B0502020202020204" pitchFamily="34" charset="0"/>
              </a:rPr>
              <a:t>Fraught with assumptions about ‘how’ people should be, ‘what’ they should be thinking and feeling  and for ‘how long’ they should be grieving</a:t>
            </a:r>
          </a:p>
          <a:p>
            <a:pPr marL="0" indent="0">
              <a:lnSpc>
                <a:spcPct val="130000"/>
              </a:lnSpc>
              <a:spcBef>
                <a:spcPts val="0"/>
              </a:spcBef>
              <a:buSzPct val="100000"/>
              <a:buNone/>
            </a:pPr>
            <a:endParaRPr lang="en-GB" dirty="0">
              <a:solidFill>
                <a:srgbClr val="102350"/>
              </a:solidFill>
              <a:latin typeface="Century Gothic" panose="020B0502020202020204" pitchFamily="34" charset="0"/>
            </a:endParaRPr>
          </a:p>
          <a:p>
            <a:pPr>
              <a:lnSpc>
                <a:spcPct val="130000"/>
              </a:lnSpc>
              <a:spcBef>
                <a:spcPts val="0"/>
              </a:spcBef>
              <a:buSzPct val="100000"/>
            </a:pPr>
            <a:r>
              <a:rPr lang="en-GB" dirty="0">
                <a:solidFill>
                  <a:srgbClr val="102350"/>
                </a:solidFill>
                <a:latin typeface="Century Gothic" panose="020B0502020202020204" pitchFamily="34" charset="0"/>
              </a:rPr>
              <a:t>There is a need to consider and account for different cultural understandings and assumptions</a:t>
            </a:r>
          </a:p>
          <a:p>
            <a:pPr marL="0" indent="0">
              <a:lnSpc>
                <a:spcPct val="130000"/>
              </a:lnSpc>
              <a:spcBef>
                <a:spcPts val="0"/>
              </a:spcBef>
              <a:buSzPct val="100000"/>
              <a:buNone/>
            </a:pPr>
            <a:endParaRPr lang="en-GB" dirty="0">
              <a:solidFill>
                <a:srgbClr val="102350"/>
              </a:solidFill>
              <a:latin typeface="Century Gothic" panose="020B0502020202020204" pitchFamily="34" charset="0"/>
            </a:endParaRPr>
          </a:p>
          <a:p>
            <a:pPr>
              <a:lnSpc>
                <a:spcPct val="130000"/>
              </a:lnSpc>
              <a:spcBef>
                <a:spcPts val="0"/>
              </a:spcBef>
              <a:buSzPct val="100000"/>
            </a:pPr>
            <a:r>
              <a:rPr lang="en-GB" dirty="0">
                <a:solidFill>
                  <a:srgbClr val="102350"/>
                </a:solidFill>
                <a:latin typeface="Century Gothic" panose="020B0502020202020204" pitchFamily="34" charset="0"/>
              </a:rPr>
              <a:t>Evokes a sense of uncertainty about how to engage with those who are grieving (fear of saying or doing the wrong thing and making it worse)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8922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Understanding complicated grief</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878667"/>
            <a:ext cx="11099800" cy="5998633"/>
          </a:xfrm>
        </p:spPr>
        <p:txBody>
          <a:bodyPr anchor="t">
            <a:normAutofit/>
          </a:bodyPr>
          <a:lstStyle/>
          <a:p>
            <a:pPr marL="0" indent="0" algn="ctr">
              <a:lnSpc>
                <a:spcPct val="120000"/>
              </a:lnSpc>
              <a:spcBef>
                <a:spcPts val="0"/>
              </a:spcBef>
              <a:buSzPct val="100000"/>
              <a:buNone/>
            </a:pPr>
            <a:r>
              <a:rPr lang="en-GB" sz="2800" i="1" dirty="0">
                <a:solidFill>
                  <a:srgbClr val="102350"/>
                </a:solidFill>
                <a:latin typeface="Century Gothic" panose="020B0502020202020204" pitchFamily="34" charset="0"/>
              </a:rPr>
              <a:t>“Grief transforms. Grief changes you as few other experiences can…it strikes deep, unsettling, breaking apart, shattering what was once stable and secure”</a:t>
            </a:r>
          </a:p>
          <a:p>
            <a:pPr marL="0" indent="0">
              <a:lnSpc>
                <a:spcPct val="120000"/>
              </a:lnSpc>
              <a:spcBef>
                <a:spcPts val="0"/>
              </a:spcBef>
              <a:buSzPct val="100000"/>
              <a:buNone/>
            </a:pPr>
            <a:endParaRPr lang="en-GB" sz="2800" i="1" dirty="0">
              <a:solidFill>
                <a:srgbClr val="102350"/>
              </a:solidFill>
              <a:latin typeface="Century Gothic" panose="020B0502020202020204" pitchFamily="34" charset="0"/>
            </a:endParaRP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gn="ctr">
              <a:lnSpc>
                <a:spcPct val="120000"/>
              </a:lnSpc>
              <a:spcBef>
                <a:spcPts val="0"/>
              </a:spcBef>
              <a:buSzPct val="100000"/>
              <a:buNone/>
            </a:pPr>
            <a:r>
              <a:rPr lang="en-GB" sz="2200" dirty="0">
                <a:solidFill>
                  <a:srgbClr val="102350"/>
                </a:solidFill>
                <a:latin typeface="Century Gothic" panose="020B0502020202020204" pitchFamily="34" charset="0"/>
              </a:rPr>
              <a:t>(Del Rosario, 2004)</a:t>
            </a:r>
          </a:p>
          <a:p>
            <a:pPr marL="0" indent="0">
              <a:lnSpc>
                <a:spcPct val="120000"/>
              </a:lnSpc>
              <a:spcBef>
                <a:spcPts val="0"/>
              </a:spcBef>
              <a:buSzPct val="100000"/>
              <a:buNone/>
            </a:pPr>
            <a:r>
              <a:rPr lang="en-GB" sz="2800" i="1" dirty="0">
                <a:solidFill>
                  <a:srgbClr val="102350"/>
                </a:solidFill>
                <a:latin typeface="Century Gothic" panose="020B0502020202020204" pitchFamily="34" charset="0"/>
              </a:rPr>
              <a:t> </a:t>
            </a:r>
            <a:endParaRPr lang="en-GB" sz="2800"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409847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208694" y="253999"/>
            <a:ext cx="11189227" cy="1133929"/>
          </a:xfrm>
        </p:spPr>
        <p:txBody>
          <a:bodyPr>
            <a:normAutofit/>
          </a:bodyPr>
          <a:lstStyle/>
          <a:p>
            <a:r>
              <a:rPr lang="en-US" dirty="0">
                <a:latin typeface="Century Gothic" panose="020B0502020202020204" pitchFamily="34" charset="0"/>
              </a:rPr>
              <a:t>‘Growing around grief’</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1321765" y="2060381"/>
            <a:ext cx="4602462" cy="5632838"/>
          </a:xfrm>
        </p:spPr>
        <p:txBody>
          <a:bodyPr anchor="t">
            <a:noAutofit/>
          </a:bodyPr>
          <a:lstStyle/>
          <a:p>
            <a:pPr marL="0" indent="0" algn="ctr">
              <a:lnSpc>
                <a:spcPct val="120000"/>
              </a:lnSpc>
              <a:buNone/>
            </a:pPr>
            <a:r>
              <a:rPr lang="en-GB" sz="2800" dirty="0">
                <a:solidFill>
                  <a:srgbClr val="102350"/>
                </a:solidFill>
                <a:latin typeface="Century Gothic" panose="020B0502020202020204" pitchFamily="34" charset="0"/>
              </a:rPr>
              <a:t>In the beginning there is only grief, it is all consuming, crowding out any capacity to experience hope, happiness, joy or colour in the life of those who are bereaved.</a:t>
            </a:r>
          </a:p>
          <a:p>
            <a:pPr marL="0" indent="0" algn="ctr">
              <a:lnSpc>
                <a:spcPct val="120000"/>
              </a:lnSpc>
              <a:spcBef>
                <a:spcPts val="0"/>
              </a:spcBef>
              <a:buSzPct val="100000"/>
              <a:buNone/>
            </a:pPr>
            <a:r>
              <a:rPr lang="en-GB" sz="2800" i="1" dirty="0">
                <a:solidFill>
                  <a:srgbClr val="102350"/>
                </a:solidFill>
                <a:latin typeface="Century Gothic" panose="020B0502020202020204" pitchFamily="34" charset="0"/>
              </a:rPr>
              <a:t> </a:t>
            </a:r>
            <a:endParaRPr lang="en-GB" sz="2800" dirty="0">
              <a:solidFill>
                <a:srgbClr val="102350"/>
              </a:solidFill>
              <a:latin typeface="Century Gothic" panose="020B0502020202020204" pitchFamily="34" charset="0"/>
            </a:endParaRPr>
          </a:p>
          <a:p>
            <a:pPr marL="0" indent="0" algn="ctr">
              <a:lnSpc>
                <a:spcPct val="120000"/>
              </a:lnSpc>
              <a:spcBef>
                <a:spcPts val="0"/>
              </a:spcBef>
              <a:buSzPct val="100000"/>
              <a:buNone/>
            </a:pPr>
            <a:endParaRPr lang="en-US" sz="2800"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772CA10C-33DC-524F-B9D9-D105D29E9F47}"/>
              </a:ext>
            </a:extLst>
          </p:cNvPr>
          <p:cNvPicPr>
            <a:picLocks noChangeAspect="1"/>
          </p:cNvPicPr>
          <p:nvPr/>
        </p:nvPicPr>
        <p:blipFill>
          <a:blip r:embed="rId2"/>
          <a:stretch>
            <a:fillRect/>
          </a:stretch>
        </p:blipFill>
        <p:spPr>
          <a:xfrm>
            <a:off x="7080574" y="1387928"/>
            <a:ext cx="5662536" cy="7099299"/>
          </a:xfrm>
          <a:prstGeom prst="rect">
            <a:avLst/>
          </a:prstGeom>
        </p:spPr>
      </p:pic>
    </p:spTree>
    <p:extLst>
      <p:ext uri="{BB962C8B-B14F-4D97-AF65-F5344CB8AC3E}">
        <p14:creationId xmlns:p14="http://schemas.microsoft.com/office/powerpoint/2010/main" val="333256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‘Growing around grief’</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5811987" y="3235292"/>
            <a:ext cx="5720650" cy="3283015"/>
          </a:xfrm>
        </p:spPr>
        <p:txBody>
          <a:bodyPr anchor="t">
            <a:normAutofit/>
          </a:bodyPr>
          <a:lstStyle/>
          <a:p>
            <a:pPr marL="0" indent="0" algn="ctr">
              <a:lnSpc>
                <a:spcPct val="140000"/>
              </a:lnSpc>
              <a:spcBef>
                <a:spcPts val="0"/>
              </a:spcBef>
              <a:buSzPct val="100000"/>
              <a:buNone/>
            </a:pPr>
            <a:r>
              <a:rPr lang="en-GB" sz="2800" dirty="0">
                <a:solidFill>
                  <a:srgbClr val="102350"/>
                </a:solidFill>
                <a:latin typeface="Century Gothic" panose="020B0502020202020204" pitchFamily="34" charset="0"/>
              </a:rPr>
              <a:t>People think that grief slowly gets smaller with time as though healing from grief means that it is magically no longer there, disappearing from sight.</a:t>
            </a:r>
            <a:r>
              <a:rPr lang="en-GB" sz="2800" i="1" dirty="0">
                <a:solidFill>
                  <a:srgbClr val="102350"/>
                </a:solidFill>
                <a:latin typeface="Century Gothic" panose="020B0502020202020204" pitchFamily="34" charset="0"/>
              </a:rPr>
              <a:t> </a:t>
            </a:r>
            <a:r>
              <a:rPr lang="en-GB" sz="28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28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2B53FC55-3FF7-6844-ACF1-95B21D4C2AA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58626" y="2225871"/>
            <a:ext cx="4941345" cy="5705150"/>
          </a:xfrm>
          <a:prstGeom prst="rect">
            <a:avLst/>
          </a:prstGeom>
        </p:spPr>
      </p:pic>
    </p:spTree>
    <p:extLst>
      <p:ext uri="{BB962C8B-B14F-4D97-AF65-F5344CB8AC3E}">
        <p14:creationId xmlns:p14="http://schemas.microsoft.com/office/powerpoint/2010/main" val="40497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499" y="851159"/>
            <a:ext cx="6922537" cy="1133929"/>
          </a:xfrm>
        </p:spPr>
        <p:txBody>
          <a:bodyPr>
            <a:normAutofit/>
          </a:bodyPr>
          <a:lstStyle/>
          <a:p>
            <a:r>
              <a:rPr lang="en-US" dirty="0">
                <a:latin typeface="Century Gothic" panose="020B0502020202020204" pitchFamily="34" charset="0"/>
              </a:rPr>
              <a:t>‘Growing around grief’</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1307061" y="2798666"/>
            <a:ext cx="6213411" cy="4156268"/>
          </a:xfrm>
        </p:spPr>
        <p:txBody>
          <a:bodyPr anchor="t">
            <a:normAutofit lnSpcReduction="10000"/>
          </a:bodyPr>
          <a:lstStyle/>
          <a:p>
            <a:pPr marL="0" indent="0" algn="ctr">
              <a:lnSpc>
                <a:spcPct val="120000"/>
              </a:lnSpc>
              <a:spcBef>
                <a:spcPts val="0"/>
              </a:spcBef>
              <a:buSzPct val="100000"/>
              <a:buNone/>
            </a:pPr>
            <a:r>
              <a:rPr lang="en-GB" sz="2600" dirty="0">
                <a:solidFill>
                  <a:srgbClr val="102350"/>
                </a:solidFill>
                <a:latin typeface="Century Gothic" panose="020B0502020202020204" pitchFamily="34" charset="0"/>
              </a:rPr>
              <a:t>In fact, it doesn’t ever get smaller, it remains the same shape and size, but slowly life begins to grow around it, you’re bigger, stronger, brighter and more resilient, taking up more space around the grief as you reconnect with and rediscover things in life which give you joy, pleasure and happiness.</a:t>
            </a:r>
            <a:r>
              <a:rPr lang="en-GB" sz="26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2600"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841C139C-6041-684A-9C8B-C30E573A3BA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483264" y="0"/>
            <a:ext cx="4521536" cy="9753600"/>
          </a:xfrm>
          <a:prstGeom prst="rect">
            <a:avLst/>
          </a:prstGeom>
        </p:spPr>
      </p:pic>
    </p:spTree>
    <p:extLst>
      <p:ext uri="{BB962C8B-B14F-4D97-AF65-F5344CB8AC3E}">
        <p14:creationId xmlns:p14="http://schemas.microsoft.com/office/powerpoint/2010/main" val="365426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Integrating the loss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78001"/>
            <a:ext cx="11099800" cy="7099300"/>
          </a:xfrm>
        </p:spPr>
        <p:txBody>
          <a:bodyPr anchor="t">
            <a:normAutofit fontScale="77500" lnSpcReduction="20000"/>
          </a:bodyPr>
          <a:lstStyle/>
          <a:p>
            <a:pPr marL="0" indent="0" algn="just">
              <a:lnSpc>
                <a:spcPct val="140000"/>
              </a:lnSpc>
              <a:spcBef>
                <a:spcPts val="0"/>
              </a:spcBef>
              <a:buNone/>
            </a:pPr>
            <a:r>
              <a:rPr lang="en-GB" dirty="0">
                <a:solidFill>
                  <a:srgbClr val="102350"/>
                </a:solidFill>
                <a:latin typeface="Century Gothic" panose="020B0502020202020204" pitchFamily="34" charset="0"/>
              </a:rPr>
              <a:t>When someone is experiencing ‘complicated grief’ they may require additional support to help them to integrate the loss and grow around the grief.</a:t>
            </a:r>
          </a:p>
          <a:p>
            <a:pPr marL="0" indent="0" algn="just">
              <a:lnSpc>
                <a:spcPct val="140000"/>
              </a:lnSpc>
              <a:spcBef>
                <a:spcPts val="0"/>
              </a:spcBef>
              <a:buNone/>
            </a:pPr>
            <a:endParaRPr lang="en-GB" dirty="0">
              <a:solidFill>
                <a:srgbClr val="102350"/>
              </a:solidFill>
              <a:latin typeface="Century Gothic" panose="020B0502020202020204" pitchFamily="34" charset="0"/>
            </a:endParaRPr>
          </a:p>
          <a:p>
            <a:pPr marL="0" indent="0" algn="just">
              <a:lnSpc>
                <a:spcPct val="140000"/>
              </a:lnSpc>
              <a:spcBef>
                <a:spcPts val="0"/>
              </a:spcBef>
              <a:buNone/>
            </a:pPr>
            <a:r>
              <a:rPr lang="en-GB" dirty="0">
                <a:solidFill>
                  <a:srgbClr val="102350"/>
                </a:solidFill>
                <a:latin typeface="Century Gothic" panose="020B0502020202020204" pitchFamily="34" charset="0"/>
              </a:rPr>
              <a:t>Visualising the process of grief can be useful to help them to understand that healing from grief isn’t about it magically disappearing but growing around it. </a:t>
            </a:r>
          </a:p>
          <a:p>
            <a:pPr marL="0" indent="0" algn="just">
              <a:lnSpc>
                <a:spcPct val="140000"/>
              </a:lnSpc>
              <a:spcBef>
                <a:spcPts val="0"/>
              </a:spcBef>
              <a:buNone/>
            </a:pPr>
            <a:r>
              <a:rPr lang="en-GB" dirty="0">
                <a:solidFill>
                  <a:srgbClr val="102350"/>
                </a:solidFill>
                <a:latin typeface="Century Gothic" panose="020B0502020202020204" pitchFamily="34" charset="0"/>
              </a:rPr>
              <a:t> </a:t>
            </a:r>
          </a:p>
          <a:p>
            <a:pPr marL="0" indent="0" algn="just">
              <a:lnSpc>
                <a:spcPct val="140000"/>
              </a:lnSpc>
              <a:spcBef>
                <a:spcPts val="0"/>
              </a:spcBef>
              <a:buNone/>
            </a:pPr>
            <a:r>
              <a:rPr lang="en-GB" dirty="0">
                <a:solidFill>
                  <a:srgbClr val="102350"/>
                </a:solidFill>
                <a:latin typeface="Century Gothic" panose="020B0502020202020204" pitchFamily="34" charset="0"/>
              </a:rPr>
              <a:t>Often this reduces the sense of guilt that someone may experience in those fleeting moments when they feel happiness, hope and joy again and allows them to start to notice and enjoy these experiences.</a:t>
            </a:r>
          </a:p>
          <a:p>
            <a:pPr marL="0" indent="0">
              <a:lnSpc>
                <a:spcPct val="120000"/>
              </a:lnSpc>
              <a:spcBef>
                <a:spcPts val="0"/>
              </a:spcBef>
              <a:buSzPct val="100000"/>
              <a:buNone/>
            </a:pPr>
            <a:r>
              <a:rPr lang="en-GB" sz="2800" i="1" dirty="0">
                <a:solidFill>
                  <a:srgbClr val="102350"/>
                </a:solidFill>
                <a:latin typeface="Century Gothic" panose="020B0502020202020204" pitchFamily="34" charset="0"/>
              </a:rPr>
              <a:t> </a:t>
            </a:r>
            <a:endParaRPr lang="en-GB" sz="2800"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426626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536700"/>
          </a:xfrm>
        </p:spPr>
        <p:txBody>
          <a:bodyPr/>
          <a:lstStyle/>
          <a:p>
            <a:r>
              <a:rPr lang="en-US" dirty="0">
                <a:latin typeface="Century Gothic" panose="020B0502020202020204" pitchFamily="34" charset="0"/>
              </a:rPr>
              <a:t>Understanding traumatic stress</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828158" y="2027621"/>
            <a:ext cx="5052379" cy="6438462"/>
          </a:xfrm>
        </p:spPr>
        <p:txBody>
          <a:bodyPr anchor="t">
            <a:normAutofit lnSpcReduction="10000"/>
          </a:bodyPr>
          <a:lstStyle/>
          <a:p>
            <a:pPr marL="0" indent="0">
              <a:lnSpc>
                <a:spcPct val="120000"/>
              </a:lnSpc>
              <a:spcBef>
                <a:spcPts val="0"/>
              </a:spcBef>
              <a:buSzPct val="100000"/>
              <a:buNone/>
            </a:pPr>
            <a:r>
              <a:rPr lang="en-GB" sz="2400" dirty="0">
                <a:solidFill>
                  <a:srgbClr val="102350"/>
                </a:solidFill>
                <a:latin typeface="Century Gothic" panose="020B0502020202020204" pitchFamily="34" charset="0"/>
              </a:rPr>
              <a:t>Traumatic stress can be caused by:</a:t>
            </a:r>
          </a:p>
          <a:p>
            <a:pPr marL="0" indent="0">
              <a:lnSpc>
                <a:spcPct val="120000"/>
              </a:lnSpc>
              <a:spcBef>
                <a:spcPts val="0"/>
              </a:spcBef>
              <a:buSzPct val="100000"/>
              <a:buNone/>
            </a:pPr>
            <a:endParaRPr lang="en-GB" sz="2400" dirty="0">
              <a:solidFill>
                <a:srgbClr val="102350"/>
              </a:solidFill>
              <a:latin typeface="Century Gothic" panose="020B0502020202020204" pitchFamily="34" charset="0"/>
            </a:endParaRPr>
          </a:p>
          <a:p>
            <a:pPr lvl="0">
              <a:lnSpc>
                <a:spcPct val="120000"/>
              </a:lnSpc>
              <a:spcBef>
                <a:spcPts val="0"/>
              </a:spcBef>
              <a:buSzPct val="100000"/>
            </a:pPr>
            <a:r>
              <a:rPr lang="en-GB" sz="2400" dirty="0">
                <a:solidFill>
                  <a:srgbClr val="102350"/>
                </a:solidFill>
                <a:latin typeface="Century Gothic" panose="020B0502020202020204" pitchFamily="34" charset="0"/>
              </a:rPr>
              <a:t>experiences or situations that are emotionally painful and distressing, and that overwhelm a person’s ability to cope, leaving them powerless.</a:t>
            </a:r>
          </a:p>
          <a:p>
            <a:pPr lvl="0">
              <a:lnSpc>
                <a:spcPct val="120000"/>
              </a:lnSpc>
              <a:spcBef>
                <a:spcPts val="0"/>
              </a:spcBef>
              <a:buSzPct val="100000"/>
            </a:pPr>
            <a:endParaRPr lang="en-GB" sz="2400" dirty="0">
              <a:solidFill>
                <a:srgbClr val="102350"/>
              </a:solidFill>
              <a:latin typeface="Century Gothic" panose="020B0502020202020204" pitchFamily="34" charset="0"/>
            </a:endParaRPr>
          </a:p>
          <a:p>
            <a:pPr lvl="0">
              <a:lnSpc>
                <a:spcPct val="120000"/>
              </a:lnSpc>
              <a:spcBef>
                <a:spcPts val="0"/>
              </a:spcBef>
              <a:buSzPct val="100000"/>
            </a:pPr>
            <a:r>
              <a:rPr lang="en-GB" sz="2400" dirty="0">
                <a:solidFill>
                  <a:srgbClr val="102350"/>
                </a:solidFill>
                <a:latin typeface="Century Gothic" panose="020B0502020202020204" pitchFamily="34" charset="0"/>
              </a:rPr>
              <a:t>circumstances that are outside the realm of normal human experience and shatter our assumptions about the world around us.</a:t>
            </a:r>
          </a:p>
          <a:p>
            <a:pPr marL="0" indent="0">
              <a:lnSpc>
                <a:spcPct val="120000"/>
              </a:lnSpc>
              <a:buSzPct val="100000"/>
              <a:buNone/>
            </a:pPr>
            <a:endParaRPr lang="en-GB" sz="2800"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08937799-5EB6-4B46-8512-369D546435F2}"/>
              </a:ext>
            </a:extLst>
          </p:cNvPr>
          <p:cNvPicPr>
            <a:picLocks noChangeAspect="1"/>
          </p:cNvPicPr>
          <p:nvPr/>
        </p:nvPicPr>
        <p:blipFill>
          <a:blip r:embed="rId2"/>
          <a:stretch>
            <a:fillRect/>
          </a:stretch>
        </p:blipFill>
        <p:spPr>
          <a:xfrm>
            <a:off x="6353503" y="3784120"/>
            <a:ext cx="6222781" cy="3555875"/>
          </a:xfrm>
          <a:prstGeom prst="rect">
            <a:avLst/>
          </a:prstGeom>
        </p:spPr>
      </p:pic>
    </p:spTree>
    <p:extLst>
      <p:ext uri="{BB962C8B-B14F-4D97-AF65-F5344CB8AC3E}">
        <p14:creationId xmlns:p14="http://schemas.microsoft.com/office/powerpoint/2010/main" val="119730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Meaning making following loss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78001"/>
            <a:ext cx="11099800" cy="7099300"/>
          </a:xfrm>
        </p:spPr>
        <p:txBody>
          <a:bodyPr anchor="t">
            <a:normAutofit fontScale="70000" lnSpcReduction="20000"/>
          </a:bodyPr>
          <a:lstStyle/>
          <a:p>
            <a:pPr marL="0" indent="0">
              <a:lnSpc>
                <a:spcPct val="140000"/>
              </a:lnSpc>
              <a:spcBef>
                <a:spcPts val="0"/>
              </a:spcBef>
              <a:buNone/>
            </a:pPr>
            <a:r>
              <a:rPr lang="en-GB" i="1" dirty="0">
                <a:solidFill>
                  <a:srgbClr val="102350"/>
                </a:solidFill>
                <a:latin typeface="Century Gothic" panose="020B0502020202020204" pitchFamily="34" charset="0"/>
              </a:rPr>
              <a:t>A central process in grieving is the attempt to reaffirm or reconstruct a world of meaning that has been challenged by loss</a:t>
            </a:r>
            <a:endParaRPr lang="en-GB" dirty="0">
              <a:solidFill>
                <a:srgbClr val="102350"/>
              </a:solidFill>
              <a:latin typeface="Century Gothic" panose="020B0502020202020204" pitchFamily="34" charset="0"/>
            </a:endParaRPr>
          </a:p>
          <a:p>
            <a:pPr marL="0" indent="0">
              <a:lnSpc>
                <a:spcPct val="140000"/>
              </a:lnSpc>
              <a:spcBef>
                <a:spcPts val="0"/>
              </a:spcBef>
              <a:buNone/>
            </a:pPr>
            <a:r>
              <a:rPr lang="en-GB" dirty="0" err="1">
                <a:solidFill>
                  <a:srgbClr val="102350"/>
                </a:solidFill>
                <a:latin typeface="Century Gothic" panose="020B0502020202020204" pitchFamily="34" charset="0"/>
              </a:rPr>
              <a:t>Neimeyer</a:t>
            </a:r>
            <a:r>
              <a:rPr lang="en-GB" dirty="0">
                <a:solidFill>
                  <a:srgbClr val="102350"/>
                </a:solidFill>
                <a:latin typeface="Century Gothic" panose="020B0502020202020204" pitchFamily="34" charset="0"/>
              </a:rPr>
              <a:t>, 2001</a:t>
            </a:r>
          </a:p>
          <a:p>
            <a:pPr marL="0" indent="0">
              <a:lnSpc>
                <a:spcPct val="140000"/>
              </a:lnSpc>
              <a:spcBef>
                <a:spcPts val="0"/>
              </a:spcBef>
              <a:buNone/>
            </a:pPr>
            <a:r>
              <a:rPr lang="en-GB" dirty="0">
                <a:solidFill>
                  <a:srgbClr val="102350"/>
                </a:solidFill>
                <a:latin typeface="Century Gothic" panose="020B0502020202020204" pitchFamily="34" charset="0"/>
              </a:rPr>
              <a:t> </a:t>
            </a:r>
          </a:p>
          <a:p>
            <a:pPr marL="0" indent="0">
              <a:lnSpc>
                <a:spcPct val="140000"/>
              </a:lnSpc>
              <a:spcBef>
                <a:spcPts val="0"/>
              </a:spcBef>
              <a:buNone/>
            </a:pPr>
            <a:r>
              <a:rPr lang="en-GB" dirty="0">
                <a:solidFill>
                  <a:srgbClr val="102350"/>
                </a:solidFill>
                <a:latin typeface="Century Gothic" panose="020B0502020202020204" pitchFamily="34" charset="0"/>
              </a:rPr>
              <a:t>Those affected by loss create meaning in different ways and providing the space and time to support them to reconstruct a view of their world, which takes into account the impact of the loss, is an important part of the grieving process.</a:t>
            </a:r>
          </a:p>
          <a:p>
            <a:pPr marL="0" indent="0">
              <a:lnSpc>
                <a:spcPct val="140000"/>
              </a:lnSpc>
              <a:spcBef>
                <a:spcPts val="0"/>
              </a:spcBef>
              <a:buNone/>
            </a:pPr>
            <a:r>
              <a:rPr lang="en-GB" dirty="0">
                <a:solidFill>
                  <a:srgbClr val="102350"/>
                </a:solidFill>
                <a:latin typeface="Century Gothic" panose="020B0502020202020204" pitchFamily="34" charset="0"/>
              </a:rPr>
              <a:t> </a:t>
            </a:r>
          </a:p>
          <a:p>
            <a:pPr marL="0" indent="0">
              <a:lnSpc>
                <a:spcPct val="140000"/>
              </a:lnSpc>
              <a:spcBef>
                <a:spcPts val="0"/>
              </a:spcBef>
              <a:buNone/>
            </a:pPr>
            <a:r>
              <a:rPr lang="en-GB" dirty="0">
                <a:solidFill>
                  <a:srgbClr val="102350"/>
                </a:solidFill>
                <a:latin typeface="Century Gothic" panose="020B0502020202020204" pitchFamily="34" charset="0"/>
              </a:rPr>
              <a:t>Examples of meaning making include:</a:t>
            </a:r>
          </a:p>
          <a:p>
            <a:pPr marL="0" indent="0">
              <a:lnSpc>
                <a:spcPct val="140000"/>
              </a:lnSpc>
              <a:spcBef>
                <a:spcPts val="0"/>
              </a:spcBef>
              <a:buNone/>
            </a:pPr>
            <a:r>
              <a:rPr lang="en-GB" dirty="0">
                <a:solidFill>
                  <a:srgbClr val="102350"/>
                </a:solidFill>
                <a:latin typeface="Century Gothic" panose="020B0502020202020204" pitchFamily="34" charset="0"/>
              </a:rPr>
              <a:t> </a:t>
            </a:r>
          </a:p>
          <a:p>
            <a:pPr>
              <a:lnSpc>
                <a:spcPct val="140000"/>
              </a:lnSpc>
              <a:spcBef>
                <a:spcPts val="0"/>
              </a:spcBef>
              <a:buFont typeface="Arial" panose="020B0604020202020204" pitchFamily="34" charset="0"/>
              <a:buChar char="•"/>
            </a:pPr>
            <a:r>
              <a:rPr lang="en-GB" dirty="0">
                <a:solidFill>
                  <a:srgbClr val="102350"/>
                </a:solidFill>
                <a:latin typeface="Century Gothic" panose="020B0502020202020204" pitchFamily="34" charset="0"/>
              </a:rPr>
              <a:t>valuing life and living life to the fullest</a:t>
            </a:r>
          </a:p>
          <a:p>
            <a:pPr>
              <a:lnSpc>
                <a:spcPct val="140000"/>
              </a:lnSpc>
              <a:spcBef>
                <a:spcPts val="0"/>
              </a:spcBef>
              <a:buFont typeface="Arial" panose="020B0604020202020204" pitchFamily="34" charset="0"/>
              <a:buChar char="•"/>
            </a:pPr>
            <a:r>
              <a:rPr lang="en-GB" dirty="0">
                <a:solidFill>
                  <a:srgbClr val="102350"/>
                </a:solidFill>
                <a:latin typeface="Century Gothic" panose="020B0502020202020204" pitchFamily="34" charset="0"/>
              </a:rPr>
              <a:t>family bonds and valuing relationships</a:t>
            </a:r>
          </a:p>
          <a:p>
            <a:pPr marL="0" indent="0">
              <a:lnSpc>
                <a:spcPct val="120000"/>
              </a:lnSpc>
              <a:spcBef>
                <a:spcPts val="0"/>
              </a:spcBef>
              <a:buSzPct val="100000"/>
              <a:buNone/>
            </a:pPr>
            <a:r>
              <a:rPr lang="en-GB" sz="2800" i="1" dirty="0">
                <a:solidFill>
                  <a:srgbClr val="102350"/>
                </a:solidFill>
                <a:latin typeface="Century Gothic" panose="020B0502020202020204" pitchFamily="34" charset="0"/>
              </a:rPr>
              <a:t> </a:t>
            </a:r>
            <a:endParaRPr lang="en-GB" sz="2800"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9539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482600"/>
            <a:ext cx="11099800" cy="1133929"/>
          </a:xfrm>
        </p:spPr>
        <p:txBody>
          <a:bodyPr>
            <a:normAutofit fontScale="90000"/>
          </a:bodyPr>
          <a:lstStyle/>
          <a:p>
            <a:r>
              <a:rPr lang="en-US" dirty="0">
                <a:latin typeface="Century Gothic" panose="020B0502020202020204" pitchFamily="34" charset="0"/>
              </a:rPr>
              <a:t>Maintaining a relationship with the person who has died</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171700"/>
            <a:ext cx="11099800" cy="7099300"/>
          </a:xfrm>
        </p:spPr>
        <p:txBody>
          <a:bodyPr anchor="t">
            <a:normAutofit fontScale="70000" lnSpcReduction="20000"/>
          </a:bodyPr>
          <a:lstStyle/>
          <a:p>
            <a:pPr marL="0" indent="0">
              <a:lnSpc>
                <a:spcPct val="140000"/>
              </a:lnSpc>
              <a:spcBef>
                <a:spcPts val="0"/>
              </a:spcBef>
              <a:buSzPct val="100000"/>
              <a:buNone/>
            </a:pPr>
            <a:r>
              <a:rPr lang="en-GB" dirty="0">
                <a:solidFill>
                  <a:srgbClr val="102350"/>
                </a:solidFill>
                <a:latin typeface="Century Gothic" panose="020B0502020202020204" pitchFamily="34" charset="0"/>
              </a:rPr>
              <a:t>Those who are bereaved often do this in a number of ways, such as:</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Talking about their loved one or even speaking to them directly (or writing to them)</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Honouring Birthdays or other significant anniversaries associated with their loved one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Doing charitable deeds in their honour or even establishing charities in their name</a:t>
            </a:r>
          </a:p>
          <a:p>
            <a:pPr>
              <a:lnSpc>
                <a:spcPct val="140000"/>
              </a:lnSpc>
              <a:spcBef>
                <a:spcPts val="0"/>
              </a:spcBef>
              <a:buSzPct val="100000"/>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Creating memory items to foster a continued sense of connection (i.e. memory boxes, blankets, bears, naming a star in their honour)</a:t>
            </a:r>
          </a:p>
          <a:p>
            <a:pPr marL="0" indent="0">
              <a:lnSpc>
                <a:spcPct val="120000"/>
              </a:lnSpc>
              <a:spcBef>
                <a:spcPts val="0"/>
              </a:spcBef>
              <a:buSzPct val="100000"/>
              <a:buNone/>
            </a:pPr>
            <a:r>
              <a:rPr lang="en-GB" sz="2800" i="1" dirty="0">
                <a:solidFill>
                  <a:srgbClr val="102350"/>
                </a:solidFill>
                <a:latin typeface="Century Gothic" panose="020B0502020202020204" pitchFamily="34" charset="0"/>
              </a:rPr>
              <a:t> </a:t>
            </a:r>
            <a:endParaRPr lang="en-GB" sz="2800"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6570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Supporting those affected by traumatic loss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778001"/>
            <a:ext cx="11099800" cy="7099300"/>
          </a:xfrm>
        </p:spPr>
        <p:txBody>
          <a:bodyPr anchor="t">
            <a:normAutofit fontScale="70000" lnSpcReduction="20000"/>
          </a:bodyPr>
          <a:lstStyle/>
          <a:p>
            <a:pPr>
              <a:lnSpc>
                <a:spcPct val="140000"/>
              </a:lnSpc>
              <a:spcBef>
                <a:spcPts val="0"/>
              </a:spcBef>
              <a:buSzPct val="100000"/>
            </a:pPr>
            <a:r>
              <a:rPr lang="en-GB" dirty="0">
                <a:solidFill>
                  <a:srgbClr val="102350"/>
                </a:solidFill>
                <a:latin typeface="Century Gothic" panose="020B0502020202020204" pitchFamily="34" charset="0"/>
              </a:rPr>
              <a:t>Provide the space and time for them to tell and re-tell their stories (the importance of bearing witness)</a:t>
            </a:r>
          </a:p>
          <a:p>
            <a:pPr>
              <a:lnSpc>
                <a:spcPct val="140000"/>
              </a:lnSpc>
              <a:spcBef>
                <a:spcPts val="0"/>
              </a:spcBef>
              <a:buSzPct val="100000"/>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Work together with them to understand how they are making sense of the world around them</a:t>
            </a:r>
          </a:p>
          <a:p>
            <a:pPr>
              <a:lnSpc>
                <a:spcPct val="140000"/>
              </a:lnSpc>
              <a:spcBef>
                <a:spcPts val="0"/>
              </a:spcBef>
              <a:buSzPct val="100000"/>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Share and explore ideas for maintaining a connection with their loved one</a:t>
            </a:r>
          </a:p>
          <a:p>
            <a:pPr>
              <a:lnSpc>
                <a:spcPct val="140000"/>
              </a:lnSpc>
              <a:spcBef>
                <a:spcPts val="0"/>
              </a:spcBef>
              <a:buSzPct val="100000"/>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Provide them with information about theories of loss to help them understand how they are feeling (remember only to make suggestions rather than to tell them this is how they should be experiencing grief)</a:t>
            </a:r>
          </a:p>
          <a:p>
            <a:pPr>
              <a:lnSpc>
                <a:spcPct val="140000"/>
              </a:lnSpc>
              <a:spcBef>
                <a:spcPts val="0"/>
              </a:spcBef>
              <a:buSzPct val="100000"/>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Remain curious and try not to make assumptions</a:t>
            </a:r>
          </a:p>
          <a:p>
            <a:pPr marL="0" indent="0">
              <a:lnSpc>
                <a:spcPct val="120000"/>
              </a:lnSpc>
              <a:spcBef>
                <a:spcPts val="0"/>
              </a:spcBef>
              <a:buSzPct val="100000"/>
              <a:buNone/>
            </a:pPr>
            <a:r>
              <a:rPr lang="en-GB" sz="2800" i="1" dirty="0">
                <a:solidFill>
                  <a:srgbClr val="102350"/>
                </a:solidFill>
                <a:latin typeface="Century Gothic" panose="020B0502020202020204" pitchFamily="34" charset="0"/>
              </a:rPr>
              <a:t> </a:t>
            </a:r>
            <a:endParaRPr lang="en-GB" sz="2800" dirty="0">
              <a:solidFill>
                <a:srgbClr val="102350"/>
              </a:solidFill>
              <a:latin typeface="Century Gothic" panose="020B0502020202020204" pitchFamily="34" charset="0"/>
            </a:endParaRP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4372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1062860" y="3474545"/>
            <a:ext cx="3367252" cy="2804510"/>
          </a:xfrm>
        </p:spPr>
        <p:txBody>
          <a:bodyPr>
            <a:normAutofit fontScale="90000"/>
          </a:bodyPr>
          <a:lstStyle/>
          <a:p>
            <a:pPr algn="r"/>
            <a:r>
              <a:rPr lang="en-US" dirty="0">
                <a:latin typeface="Century Gothic" panose="020B0502020202020204" pitchFamily="34" charset="0"/>
              </a:rPr>
              <a:t>The six key principles of trauma informed practice</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5587562" y="1991711"/>
            <a:ext cx="6898728" cy="5770178"/>
          </a:xfrm>
        </p:spPr>
        <p:txBody>
          <a:bodyPr anchor="t">
            <a:normAutofit/>
          </a:bodyPr>
          <a:lstStyle/>
          <a:p>
            <a:pPr marL="514350" lvl="0" indent="-514350">
              <a:buSzPct val="100000"/>
              <a:buFont typeface="+mj-lt"/>
              <a:buAutoNum type="arabicPeriod"/>
            </a:pPr>
            <a:r>
              <a:rPr lang="en-GB" sz="2800" dirty="0">
                <a:solidFill>
                  <a:srgbClr val="102350"/>
                </a:solidFill>
                <a:latin typeface="Century Gothic" panose="020B0502020202020204" pitchFamily="34" charset="0"/>
              </a:rPr>
              <a:t>Establishing a sense of safety</a:t>
            </a:r>
          </a:p>
          <a:p>
            <a:pPr marL="514350" lvl="0" indent="-514350">
              <a:buSzPct val="100000"/>
              <a:buFont typeface="+mj-lt"/>
              <a:buAutoNum type="arabicPeriod"/>
            </a:pPr>
            <a:r>
              <a:rPr lang="en-GB" sz="2800" dirty="0">
                <a:solidFill>
                  <a:srgbClr val="102350"/>
                </a:solidFill>
                <a:latin typeface="Century Gothic" panose="020B0502020202020204" pitchFamily="34" charset="0"/>
              </a:rPr>
              <a:t>Restoring choice and control</a:t>
            </a:r>
          </a:p>
          <a:p>
            <a:pPr marL="514350" lvl="0" indent="-514350">
              <a:buSzPct val="100000"/>
              <a:buFont typeface="+mj-lt"/>
              <a:buAutoNum type="arabicPeriod"/>
            </a:pPr>
            <a:r>
              <a:rPr lang="en-GB" sz="2800" dirty="0">
                <a:solidFill>
                  <a:srgbClr val="102350"/>
                </a:solidFill>
                <a:latin typeface="Century Gothic" panose="020B0502020202020204" pitchFamily="34" charset="0"/>
              </a:rPr>
              <a:t>Supporting someone to cope</a:t>
            </a:r>
          </a:p>
          <a:p>
            <a:pPr marL="514350" lvl="0" indent="-514350">
              <a:buSzPct val="100000"/>
              <a:buFont typeface="+mj-lt"/>
              <a:buAutoNum type="arabicPeriod"/>
            </a:pPr>
            <a:r>
              <a:rPr lang="en-GB" sz="2800" dirty="0">
                <a:solidFill>
                  <a:srgbClr val="102350"/>
                </a:solidFill>
                <a:latin typeface="Century Gothic" panose="020B0502020202020204" pitchFamily="34" charset="0"/>
              </a:rPr>
              <a:t>Facilitating connections</a:t>
            </a:r>
          </a:p>
          <a:p>
            <a:pPr marL="514350" lvl="0" indent="-514350">
              <a:buSzPct val="100000"/>
              <a:buFont typeface="+mj-lt"/>
              <a:buAutoNum type="arabicPeriod"/>
            </a:pPr>
            <a:r>
              <a:rPr lang="en-GB" sz="2800" dirty="0">
                <a:solidFill>
                  <a:srgbClr val="102350"/>
                </a:solidFill>
                <a:latin typeface="Century Gothic" panose="020B0502020202020204" pitchFamily="34" charset="0"/>
              </a:rPr>
              <a:t>Responding to identity and context</a:t>
            </a:r>
          </a:p>
          <a:p>
            <a:pPr marL="514350" lvl="0" indent="-514350">
              <a:buSzPct val="100000"/>
              <a:buFont typeface="+mj-lt"/>
              <a:buAutoNum type="arabicPeriod"/>
            </a:pPr>
            <a:r>
              <a:rPr lang="en-GB" sz="2800" dirty="0">
                <a:solidFill>
                  <a:srgbClr val="102350"/>
                </a:solidFill>
                <a:latin typeface="Century Gothic" panose="020B0502020202020204" pitchFamily="34" charset="0"/>
              </a:rPr>
              <a:t>Building their strengths</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5266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Establishing a sense of safety</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a:bodyPr>
          <a:lstStyle/>
          <a:p>
            <a:pPr marL="0" indent="0">
              <a:buSzPct val="100000"/>
              <a:buNone/>
            </a:pPr>
            <a:r>
              <a:rPr lang="en-GB" sz="2800" dirty="0">
                <a:solidFill>
                  <a:srgbClr val="102350"/>
                </a:solidFill>
                <a:latin typeface="Century Gothic" panose="020B0502020202020204" pitchFamily="34" charset="0"/>
              </a:rPr>
              <a:t>Good communication skills:</a:t>
            </a:r>
          </a:p>
          <a:p>
            <a:pPr>
              <a:buSzPct val="100000"/>
            </a:pPr>
            <a:r>
              <a:rPr lang="en-GB" sz="2800" dirty="0">
                <a:solidFill>
                  <a:srgbClr val="102350"/>
                </a:solidFill>
                <a:latin typeface="Century Gothic" panose="020B0502020202020204" pitchFamily="34" charset="0"/>
              </a:rPr>
              <a:t>Being kind, compassionate and caring</a:t>
            </a:r>
          </a:p>
          <a:p>
            <a:pPr>
              <a:buSzPct val="100000"/>
            </a:pPr>
            <a:r>
              <a:rPr lang="en-GB" sz="2800" dirty="0">
                <a:solidFill>
                  <a:srgbClr val="102350"/>
                </a:solidFill>
                <a:latin typeface="Century Gothic" panose="020B0502020202020204" pitchFamily="34" charset="0"/>
              </a:rPr>
              <a:t>Listening and seeking to understand </a:t>
            </a:r>
          </a:p>
          <a:p>
            <a:pPr>
              <a:buSzPct val="100000"/>
            </a:pPr>
            <a:r>
              <a:rPr lang="en-GB" sz="2800" dirty="0">
                <a:solidFill>
                  <a:srgbClr val="102350"/>
                </a:solidFill>
                <a:latin typeface="Century Gothic" panose="020B0502020202020204" pitchFamily="34" charset="0"/>
              </a:rPr>
              <a:t>Offering empathy </a:t>
            </a:r>
          </a:p>
          <a:p>
            <a:pPr>
              <a:buSzPct val="100000"/>
            </a:pPr>
            <a:r>
              <a:rPr lang="en-GB" sz="2800" dirty="0">
                <a:solidFill>
                  <a:srgbClr val="102350"/>
                </a:solidFill>
                <a:latin typeface="Century Gothic" panose="020B0502020202020204" pitchFamily="34" charset="0"/>
              </a:rPr>
              <a:t>Being able to bear witness to someone’s distress </a:t>
            </a:r>
          </a:p>
          <a:p>
            <a:pPr>
              <a:buSzPct val="100000"/>
            </a:pPr>
            <a:r>
              <a:rPr lang="en-GB" sz="2800" dirty="0">
                <a:solidFill>
                  <a:srgbClr val="102350"/>
                </a:solidFill>
                <a:latin typeface="Century Gothic" panose="020B0502020202020204" pitchFamily="34" charset="0"/>
              </a:rPr>
              <a:t>Managing your own sense of helplessness and overwhelm </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9745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Restoring choice and control</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a:bodyPr>
          <a:lstStyle/>
          <a:p>
            <a:pPr>
              <a:lnSpc>
                <a:spcPct val="120000"/>
              </a:lnSpc>
              <a:spcBef>
                <a:spcPts val="0"/>
              </a:spcBef>
              <a:buSzPct val="100000"/>
            </a:pPr>
            <a:r>
              <a:rPr lang="en-GB" sz="2800" dirty="0">
                <a:solidFill>
                  <a:srgbClr val="102350"/>
                </a:solidFill>
                <a:latin typeface="Century Gothic" panose="020B0502020202020204" pitchFamily="34" charset="0"/>
              </a:rPr>
              <a:t>Providing choices wherever possible to help someone regain a sense of control over their lives, it doesn’t matter how small these choices are.</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Remember you are working in collaboration with someone, try to think of it as doing things </a:t>
            </a:r>
            <a:r>
              <a:rPr lang="en-GB" sz="2800" b="1" dirty="0">
                <a:solidFill>
                  <a:srgbClr val="102350"/>
                </a:solidFill>
                <a:latin typeface="Century Gothic" panose="020B0502020202020204" pitchFamily="34" charset="0"/>
              </a:rPr>
              <a:t>with</a:t>
            </a:r>
            <a:r>
              <a:rPr lang="en-GB" sz="2800" dirty="0">
                <a:solidFill>
                  <a:srgbClr val="102350"/>
                </a:solidFill>
                <a:latin typeface="Century Gothic" panose="020B0502020202020204" pitchFamily="34" charset="0"/>
              </a:rPr>
              <a:t> them, rather than to or for them.</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824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Supporting someone to cope</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362502"/>
            <a:ext cx="7835900" cy="5028596"/>
          </a:xfrm>
        </p:spPr>
        <p:txBody>
          <a:bodyPr anchor="t">
            <a:normAutofit/>
          </a:bodyPr>
          <a:lstStyle/>
          <a:p>
            <a:pPr marL="0" indent="0">
              <a:buSzPct val="100000"/>
              <a:buNone/>
            </a:pPr>
            <a:r>
              <a:rPr lang="en-GB" sz="2800" dirty="0">
                <a:solidFill>
                  <a:srgbClr val="102350"/>
                </a:solidFill>
                <a:latin typeface="Century Gothic" panose="020B0502020202020204" pitchFamily="34" charset="0"/>
              </a:rPr>
              <a:t>Try to understand how someone is coping. </a:t>
            </a:r>
          </a:p>
          <a:p>
            <a:pPr>
              <a:buSzPct val="100000"/>
            </a:pPr>
            <a:r>
              <a:rPr lang="en-GB" sz="2800" dirty="0">
                <a:solidFill>
                  <a:srgbClr val="102350"/>
                </a:solidFill>
                <a:latin typeface="Century Gothic" panose="020B0502020202020204" pitchFamily="34" charset="0"/>
              </a:rPr>
              <a:t>What makes them feel better or a little bit less worse?</a:t>
            </a:r>
          </a:p>
          <a:p>
            <a:pPr>
              <a:buSzPct val="100000"/>
            </a:pPr>
            <a:r>
              <a:rPr lang="en-GB" sz="2800" dirty="0">
                <a:solidFill>
                  <a:srgbClr val="102350"/>
                </a:solidFill>
                <a:latin typeface="Century Gothic" panose="020B0502020202020204" pitchFamily="34" charset="0"/>
              </a:rPr>
              <a:t>What do they need? What helps them?</a:t>
            </a:r>
          </a:p>
          <a:p>
            <a:pPr>
              <a:buSzPct val="100000"/>
            </a:pPr>
            <a:r>
              <a:rPr lang="en-GB" sz="2800" dirty="0">
                <a:solidFill>
                  <a:srgbClr val="102350"/>
                </a:solidFill>
                <a:latin typeface="Century Gothic" panose="020B0502020202020204" pitchFamily="34" charset="0"/>
              </a:rPr>
              <a:t>Focus on how they </a:t>
            </a:r>
            <a:r>
              <a:rPr lang="en-GB" sz="2800" b="1" dirty="0">
                <a:solidFill>
                  <a:srgbClr val="102350"/>
                </a:solidFill>
                <a:latin typeface="Century Gothic" panose="020B0502020202020204" pitchFamily="34" charset="0"/>
              </a:rPr>
              <a:t>are </a:t>
            </a:r>
            <a:r>
              <a:rPr lang="en-GB" sz="2800" dirty="0">
                <a:solidFill>
                  <a:srgbClr val="102350"/>
                </a:solidFill>
                <a:latin typeface="Century Gothic" panose="020B0502020202020204" pitchFamily="34" charset="0"/>
              </a:rPr>
              <a:t>coping rather than how they are not. </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7BB9134C-97B3-954E-85EA-D7620458141D}"/>
              </a:ext>
            </a:extLst>
          </p:cNvPr>
          <p:cNvPicPr>
            <a:picLocks noChangeAspect="1"/>
          </p:cNvPicPr>
          <p:nvPr/>
        </p:nvPicPr>
        <p:blipFill>
          <a:blip r:embed="rId3"/>
          <a:stretch>
            <a:fillRect/>
          </a:stretch>
        </p:blipFill>
        <p:spPr>
          <a:xfrm rot="16355116">
            <a:off x="8833337" y="2803209"/>
            <a:ext cx="4249898" cy="3249922"/>
          </a:xfrm>
          <a:prstGeom prst="rect">
            <a:avLst/>
          </a:prstGeom>
        </p:spPr>
      </p:pic>
    </p:spTree>
    <p:extLst>
      <p:ext uri="{BB962C8B-B14F-4D97-AF65-F5344CB8AC3E}">
        <p14:creationId xmlns:p14="http://schemas.microsoft.com/office/powerpoint/2010/main" val="38259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Facilitating connections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a:bodyPr>
          <a:lstStyle/>
          <a:p>
            <a:pPr>
              <a:lnSpc>
                <a:spcPct val="120000"/>
              </a:lnSpc>
              <a:spcBef>
                <a:spcPts val="0"/>
              </a:spcBef>
              <a:buSzPct val="100000"/>
            </a:pPr>
            <a:r>
              <a:rPr lang="en-GB" sz="2800" dirty="0">
                <a:solidFill>
                  <a:srgbClr val="102350"/>
                </a:solidFill>
                <a:latin typeface="Century Gothic" panose="020B0502020202020204" pitchFamily="34" charset="0"/>
              </a:rPr>
              <a:t>Think about how you establish relationships with those that you support. Focus on fostering mutual respect, reciprocity and building trust.</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Create connections to the wider community (education, employment, faith, interests and hobbies)</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4584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Responding to identity and context</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a:bodyPr>
          <a:lstStyle/>
          <a:p>
            <a:pPr>
              <a:lnSpc>
                <a:spcPct val="120000"/>
              </a:lnSpc>
              <a:spcBef>
                <a:spcPts val="0"/>
              </a:spcBef>
              <a:buSzPct val="100000"/>
            </a:pPr>
            <a:r>
              <a:rPr lang="en-GB" sz="2800" dirty="0">
                <a:solidFill>
                  <a:srgbClr val="102350"/>
                </a:solidFill>
                <a:latin typeface="Century Gothic" panose="020B0502020202020204" pitchFamily="34" charset="0"/>
              </a:rPr>
              <a:t>Try not to make assumptions based on a person’s gender, religion, politics, family background, social circumstances, the country they have come from or what they have experienced. </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Take the time to understand how someone has made sense of the world around them and the meaning that they have created from this. </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40074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Building their strengths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lnSpcReduction="10000"/>
          </a:bodyPr>
          <a:lstStyle/>
          <a:p>
            <a:pPr marL="0" indent="0">
              <a:lnSpc>
                <a:spcPct val="120000"/>
              </a:lnSpc>
              <a:spcBef>
                <a:spcPts val="0"/>
              </a:spcBef>
              <a:buNone/>
            </a:pPr>
            <a:r>
              <a:rPr lang="en-GB" sz="2800" dirty="0">
                <a:solidFill>
                  <a:srgbClr val="102350"/>
                </a:solidFill>
                <a:latin typeface="Century Gothic" panose="020B0502020202020204" pitchFamily="34" charset="0"/>
              </a:rPr>
              <a:t>Remember that people affected by trauma are extremely resilient.</a:t>
            </a:r>
          </a:p>
          <a:p>
            <a:pPr>
              <a:lnSpc>
                <a:spcPct val="120000"/>
              </a:lnSpc>
              <a:spcBef>
                <a:spcPts val="0"/>
              </a:spcBef>
            </a:pPr>
            <a:endParaRPr lang="en-GB" sz="2800" dirty="0">
              <a:solidFill>
                <a:srgbClr val="102350"/>
              </a:solidFill>
              <a:latin typeface="Century Gothic" panose="020B0502020202020204" pitchFamily="34" charset="0"/>
            </a:endParaRPr>
          </a:p>
          <a:p>
            <a:pPr marL="0" indent="0">
              <a:lnSpc>
                <a:spcPct val="120000"/>
              </a:lnSpc>
              <a:spcBef>
                <a:spcPts val="0"/>
              </a:spcBef>
              <a:buNone/>
            </a:pPr>
            <a:r>
              <a:rPr lang="en-GB" sz="2800" dirty="0">
                <a:solidFill>
                  <a:srgbClr val="102350"/>
                </a:solidFill>
                <a:latin typeface="Century Gothic" panose="020B0502020202020204" pitchFamily="34" charset="0"/>
              </a:rPr>
              <a:t>Ask not what’s wrong with someone, or even what has happened to them, but instead, focus on ‘what’s right with them’. </a:t>
            </a:r>
          </a:p>
          <a:p>
            <a:pPr marL="0" indent="0">
              <a:lnSpc>
                <a:spcPct val="120000"/>
              </a:lnSpc>
              <a:spcBef>
                <a:spcPts val="0"/>
              </a:spcBef>
              <a:buNone/>
            </a:pPr>
            <a:endParaRPr lang="en-GB" sz="2800" dirty="0">
              <a:solidFill>
                <a:srgbClr val="102350"/>
              </a:solidFill>
              <a:latin typeface="Century Gothic" panose="020B0502020202020204" pitchFamily="34" charset="0"/>
            </a:endParaRPr>
          </a:p>
          <a:p>
            <a:pPr marL="0" indent="0">
              <a:lnSpc>
                <a:spcPct val="120000"/>
              </a:lnSpc>
              <a:spcBef>
                <a:spcPts val="0"/>
              </a:spcBef>
              <a:buNone/>
            </a:pPr>
            <a:r>
              <a:rPr lang="en-GB" sz="2800" dirty="0">
                <a:solidFill>
                  <a:srgbClr val="102350"/>
                </a:solidFill>
                <a:latin typeface="Century Gothic" panose="020B0502020202020204" pitchFamily="34" charset="0"/>
              </a:rPr>
              <a:t>A trauma informed approach is not focused on someone’s experiences of trauma but instead informed by an understanding of what they need to build their resilience and recover. </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85173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334986" y="358033"/>
            <a:ext cx="8262257" cy="1862654"/>
          </a:xfrm>
        </p:spPr>
        <p:txBody>
          <a:bodyPr>
            <a:normAutofit/>
          </a:bodyPr>
          <a:lstStyle/>
          <a:p>
            <a:pPr>
              <a:lnSpc>
                <a:spcPct val="120000"/>
              </a:lnSpc>
            </a:pPr>
            <a:r>
              <a:rPr lang="en-US" sz="4400" dirty="0">
                <a:latin typeface="Century Gothic" panose="020B0502020202020204" pitchFamily="34" charset="0"/>
              </a:rPr>
              <a:t>The ‘glass jar’ theory of </a:t>
            </a:r>
            <a:br>
              <a:rPr lang="en-US" sz="4400" dirty="0">
                <a:latin typeface="Century Gothic" panose="020B0502020202020204" pitchFamily="34" charset="0"/>
              </a:rPr>
            </a:br>
            <a:r>
              <a:rPr lang="en-US" sz="4400" dirty="0">
                <a:latin typeface="Century Gothic" panose="020B0502020202020204" pitchFamily="34" charset="0"/>
              </a:rPr>
              <a:t>traumatic stress</a:t>
            </a:r>
          </a:p>
        </p:txBody>
      </p:sp>
      <p:pic>
        <p:nvPicPr>
          <p:cNvPr id="5" name="Picture 4">
            <a:extLst>
              <a:ext uri="{FF2B5EF4-FFF2-40B4-BE49-F238E27FC236}">
                <a16:creationId xmlns:a16="http://schemas.microsoft.com/office/drawing/2014/main" id="{9EF60C3D-F667-B846-BDD0-FD9895094344}"/>
              </a:ext>
            </a:extLst>
          </p:cNvPr>
          <p:cNvPicPr>
            <a:picLocks noChangeAspect="1"/>
          </p:cNvPicPr>
          <p:nvPr/>
        </p:nvPicPr>
        <p:blipFill>
          <a:blip r:embed="rId2"/>
          <a:stretch>
            <a:fillRect/>
          </a:stretch>
        </p:blipFill>
        <p:spPr>
          <a:xfrm>
            <a:off x="0" y="2393024"/>
            <a:ext cx="13004800" cy="7360577"/>
          </a:xfrm>
          <a:prstGeom prst="rect">
            <a:avLst/>
          </a:prstGeom>
        </p:spPr>
      </p:pic>
    </p:spTree>
    <p:extLst>
      <p:ext uri="{BB962C8B-B14F-4D97-AF65-F5344CB8AC3E}">
        <p14:creationId xmlns:p14="http://schemas.microsoft.com/office/powerpoint/2010/main" val="1351472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417145"/>
          </a:xfrm>
        </p:spPr>
        <p:txBody>
          <a:bodyPr>
            <a:normAutofit/>
          </a:bodyPr>
          <a:lstStyle/>
          <a:p>
            <a:r>
              <a:rPr lang="en-US" dirty="0">
                <a:latin typeface="Century Gothic" panose="020B0502020202020204" pitchFamily="34" charset="0"/>
              </a:rPr>
              <a:t>Adaptation and integration of traumatic stress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716017" y="2228458"/>
            <a:ext cx="5669017" cy="5550026"/>
          </a:xfrm>
        </p:spPr>
        <p:txBody>
          <a:bodyPr anchor="t">
            <a:normAutofit/>
          </a:bodyPr>
          <a:lstStyle/>
          <a:p>
            <a:pPr marL="0" indent="0">
              <a:lnSpc>
                <a:spcPct val="120000"/>
              </a:lnSpc>
              <a:spcBef>
                <a:spcPts val="0"/>
              </a:spcBef>
              <a:buSzPct val="100000"/>
              <a:buNone/>
            </a:pPr>
            <a:r>
              <a:rPr lang="en-GB" sz="2200" dirty="0">
                <a:solidFill>
                  <a:srgbClr val="102350"/>
                </a:solidFill>
                <a:latin typeface="Century Gothic" panose="020B0502020202020204" pitchFamily="34" charset="0"/>
              </a:rPr>
              <a:t>Occurs when:</a:t>
            </a:r>
          </a:p>
          <a:p>
            <a:pPr marL="0" indent="0">
              <a:lnSpc>
                <a:spcPct val="120000"/>
              </a:lnSpc>
              <a:spcBef>
                <a:spcPts val="0"/>
              </a:spcBef>
              <a:buSzPct val="100000"/>
              <a:buNone/>
            </a:pPr>
            <a:endParaRPr lang="en-GB" sz="2200" dirty="0">
              <a:solidFill>
                <a:srgbClr val="102350"/>
              </a:solidFill>
              <a:latin typeface="Century Gothic" panose="020B0502020202020204" pitchFamily="34" charset="0"/>
            </a:endParaRPr>
          </a:p>
          <a:p>
            <a:pPr lvl="0">
              <a:lnSpc>
                <a:spcPct val="120000"/>
              </a:lnSpc>
              <a:spcBef>
                <a:spcPts val="0"/>
              </a:spcBef>
              <a:buSzPct val="100000"/>
            </a:pPr>
            <a:r>
              <a:rPr lang="en-GB" sz="2200" dirty="0">
                <a:solidFill>
                  <a:srgbClr val="102350"/>
                </a:solidFill>
                <a:latin typeface="Century Gothic" panose="020B0502020202020204" pitchFamily="34" charset="0"/>
              </a:rPr>
              <a:t>The brain’s information processing system works efficiently</a:t>
            </a:r>
          </a:p>
          <a:p>
            <a:pPr marL="0" lvl="0" indent="0">
              <a:lnSpc>
                <a:spcPct val="120000"/>
              </a:lnSpc>
              <a:spcBef>
                <a:spcPts val="0"/>
              </a:spcBef>
              <a:buSzPct val="100000"/>
              <a:buNone/>
            </a:pPr>
            <a:endParaRPr lang="en-GB" sz="2200" dirty="0">
              <a:solidFill>
                <a:srgbClr val="102350"/>
              </a:solidFill>
              <a:latin typeface="Century Gothic" panose="020B0502020202020204" pitchFamily="34" charset="0"/>
            </a:endParaRPr>
          </a:p>
          <a:p>
            <a:pPr lvl="0">
              <a:lnSpc>
                <a:spcPct val="120000"/>
              </a:lnSpc>
              <a:spcBef>
                <a:spcPts val="0"/>
              </a:spcBef>
              <a:buSzPct val="100000"/>
            </a:pPr>
            <a:r>
              <a:rPr lang="en-GB" sz="2200" dirty="0">
                <a:solidFill>
                  <a:srgbClr val="102350"/>
                </a:solidFill>
                <a:latin typeface="Century Gothic" panose="020B0502020202020204" pitchFamily="34" charset="0"/>
              </a:rPr>
              <a:t>Useful information is extracted from the experience</a:t>
            </a:r>
          </a:p>
          <a:p>
            <a:pPr marL="0" lvl="0" indent="0">
              <a:lnSpc>
                <a:spcPct val="120000"/>
              </a:lnSpc>
              <a:spcBef>
                <a:spcPts val="0"/>
              </a:spcBef>
              <a:buSzPct val="100000"/>
              <a:buNone/>
            </a:pPr>
            <a:endParaRPr lang="en-GB" sz="2200" dirty="0">
              <a:solidFill>
                <a:srgbClr val="102350"/>
              </a:solidFill>
              <a:latin typeface="Century Gothic" panose="020B0502020202020204" pitchFamily="34" charset="0"/>
            </a:endParaRPr>
          </a:p>
          <a:p>
            <a:pPr lvl="0">
              <a:lnSpc>
                <a:spcPct val="120000"/>
              </a:lnSpc>
              <a:spcBef>
                <a:spcPts val="0"/>
              </a:spcBef>
              <a:buSzPct val="100000"/>
            </a:pPr>
            <a:r>
              <a:rPr lang="en-GB" sz="2200" dirty="0">
                <a:solidFill>
                  <a:srgbClr val="102350"/>
                </a:solidFill>
                <a:latin typeface="Century Gothic" panose="020B0502020202020204" pitchFamily="34" charset="0"/>
              </a:rPr>
              <a:t>A sense of meaning can be created from the experience </a:t>
            </a:r>
          </a:p>
          <a:p>
            <a:pPr marL="0" lvl="0" indent="0">
              <a:lnSpc>
                <a:spcPct val="120000"/>
              </a:lnSpc>
              <a:spcBef>
                <a:spcPts val="0"/>
              </a:spcBef>
              <a:buSzPct val="100000"/>
              <a:buNone/>
            </a:pPr>
            <a:endParaRPr lang="en-GB" sz="2200" dirty="0">
              <a:solidFill>
                <a:srgbClr val="102350"/>
              </a:solidFill>
              <a:latin typeface="Century Gothic" panose="020B0502020202020204" pitchFamily="34" charset="0"/>
            </a:endParaRPr>
          </a:p>
          <a:p>
            <a:pPr lvl="0">
              <a:lnSpc>
                <a:spcPct val="120000"/>
              </a:lnSpc>
              <a:spcBef>
                <a:spcPts val="0"/>
              </a:spcBef>
              <a:buSzPct val="100000"/>
            </a:pPr>
            <a:r>
              <a:rPr lang="en-GB" sz="2200" dirty="0">
                <a:solidFill>
                  <a:srgbClr val="102350"/>
                </a:solidFill>
                <a:latin typeface="Century Gothic" panose="020B0502020202020204" pitchFamily="34" charset="0"/>
              </a:rPr>
              <a:t>This in turn can lead to wisdom and post-traumatic growth </a:t>
            </a:r>
            <a:r>
              <a:rPr lang="en-GB" sz="18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8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7118B1FE-A4F4-6C43-9B85-EF8BA8DCDCF6}"/>
              </a:ext>
            </a:extLst>
          </p:cNvPr>
          <p:cNvPicPr>
            <a:picLocks noChangeAspect="1"/>
          </p:cNvPicPr>
          <p:nvPr/>
        </p:nvPicPr>
        <p:blipFill>
          <a:blip r:embed="rId3"/>
          <a:stretch>
            <a:fillRect/>
          </a:stretch>
        </p:blipFill>
        <p:spPr>
          <a:xfrm>
            <a:off x="6502400" y="1544473"/>
            <a:ext cx="6428463" cy="6664653"/>
          </a:xfrm>
          <a:prstGeom prst="rect">
            <a:avLst/>
          </a:prstGeom>
        </p:spPr>
      </p:pic>
    </p:spTree>
    <p:extLst>
      <p:ext uri="{BB962C8B-B14F-4D97-AF65-F5344CB8AC3E}">
        <p14:creationId xmlns:p14="http://schemas.microsoft.com/office/powerpoint/2010/main" val="376545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417145"/>
          </a:xfrm>
        </p:spPr>
        <p:txBody>
          <a:bodyPr>
            <a:normAutofit/>
          </a:bodyPr>
          <a:lstStyle/>
          <a:p>
            <a:r>
              <a:rPr lang="en-US" dirty="0" err="1">
                <a:latin typeface="Century Gothic" panose="020B0502020202020204" pitchFamily="34" charset="0"/>
              </a:rPr>
              <a:t>Recognising</a:t>
            </a:r>
            <a:r>
              <a:rPr lang="en-US" dirty="0">
                <a:latin typeface="Century Gothic" panose="020B0502020202020204" pitchFamily="34" charset="0"/>
              </a:rPr>
              <a:t> coping</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5114636" cy="7064829"/>
          </a:xfrm>
        </p:spPr>
        <p:txBody>
          <a:bodyPr anchor="t">
            <a:normAutofit fontScale="55000" lnSpcReduction="20000"/>
          </a:bodyPr>
          <a:lstStyle/>
          <a:p>
            <a:pPr marL="0" indent="0">
              <a:lnSpc>
                <a:spcPct val="140000"/>
              </a:lnSpc>
              <a:spcBef>
                <a:spcPts val="0"/>
              </a:spcBef>
              <a:buNone/>
            </a:pPr>
            <a:r>
              <a:rPr lang="en-GB" dirty="0">
                <a:solidFill>
                  <a:srgbClr val="102350"/>
                </a:solidFill>
                <a:latin typeface="Century Gothic" panose="020B0502020202020204" pitchFamily="34" charset="0"/>
              </a:rPr>
              <a:t>Reframing and recognising so called ‘negative’ behaviours as coping.</a:t>
            </a:r>
          </a:p>
          <a:p>
            <a:pPr marL="0" indent="0">
              <a:lnSpc>
                <a:spcPct val="140000"/>
              </a:lnSpc>
              <a:spcBef>
                <a:spcPts val="0"/>
              </a:spcBef>
              <a:buNone/>
            </a:pPr>
            <a:endParaRPr lang="en-GB" dirty="0">
              <a:solidFill>
                <a:srgbClr val="102350"/>
              </a:solidFill>
              <a:latin typeface="Century Gothic" panose="020B0502020202020204" pitchFamily="34" charset="0"/>
            </a:endParaRPr>
          </a:p>
          <a:p>
            <a:pPr marL="0" indent="0">
              <a:lnSpc>
                <a:spcPct val="140000"/>
              </a:lnSpc>
              <a:spcBef>
                <a:spcPts val="0"/>
              </a:spcBef>
              <a:buNone/>
            </a:pPr>
            <a:r>
              <a:rPr lang="en-GB" dirty="0">
                <a:solidFill>
                  <a:srgbClr val="102350"/>
                </a:solidFill>
                <a:latin typeface="Century Gothic" panose="020B0502020202020204" pitchFamily="34" charset="0"/>
              </a:rPr>
              <a:t>Everyone copes differently </a:t>
            </a:r>
            <a:r>
              <a:rPr lang="en-GB">
                <a:solidFill>
                  <a:srgbClr val="102350"/>
                </a:solidFill>
                <a:latin typeface="Century Gothic" panose="020B0502020202020204" pitchFamily="34" charset="0"/>
              </a:rPr>
              <a:t>and adopts </a:t>
            </a:r>
            <a:r>
              <a:rPr lang="en-GB" dirty="0">
                <a:solidFill>
                  <a:srgbClr val="102350"/>
                </a:solidFill>
                <a:latin typeface="Century Gothic" panose="020B0502020202020204" pitchFamily="34" charset="0"/>
              </a:rPr>
              <a:t>different behaviours to keep themselves ‘safe’ in an ‘unsafe’ world. Start by asking ‘what’s right?’ about these behaviours to understand how they work for someone before thinking about alternatives.</a:t>
            </a:r>
          </a:p>
          <a:p>
            <a:pPr marL="0" indent="0">
              <a:lnSpc>
                <a:spcPct val="140000"/>
              </a:lnSpc>
              <a:spcBef>
                <a:spcPts val="0"/>
              </a:spcBef>
              <a:buNone/>
            </a:pPr>
            <a:endParaRPr lang="en-GB" dirty="0">
              <a:solidFill>
                <a:srgbClr val="102350"/>
              </a:solidFill>
              <a:latin typeface="Century Gothic" panose="020B0502020202020204" pitchFamily="34" charset="0"/>
            </a:endParaRPr>
          </a:p>
          <a:p>
            <a:pPr marL="0" indent="0">
              <a:lnSpc>
                <a:spcPct val="140000"/>
              </a:lnSpc>
              <a:spcBef>
                <a:spcPts val="0"/>
              </a:spcBef>
              <a:buNone/>
            </a:pPr>
            <a:endParaRPr lang="en-GB" i="1" dirty="0">
              <a:solidFill>
                <a:srgbClr val="102350"/>
              </a:solidFill>
              <a:latin typeface="Century Gothic" panose="020B0502020202020204" pitchFamily="34" charset="0"/>
            </a:endParaRPr>
          </a:p>
          <a:p>
            <a:pPr marL="0" indent="0">
              <a:lnSpc>
                <a:spcPct val="140000"/>
              </a:lnSpc>
              <a:spcBef>
                <a:spcPts val="0"/>
              </a:spcBef>
              <a:buNone/>
            </a:pPr>
            <a:r>
              <a:rPr lang="en-GB" i="1" dirty="0">
                <a:solidFill>
                  <a:srgbClr val="102350"/>
                </a:solidFill>
                <a:latin typeface="Century Gothic" panose="020B0502020202020204" pitchFamily="34" charset="0"/>
              </a:rPr>
              <a:t>When I am walking home at night I walk really fast and keep checking over my shoulder as I am fearful of being attacked. I feel weak and powerless.</a:t>
            </a:r>
            <a:endParaRPr lang="en-GB" dirty="0">
              <a:solidFill>
                <a:srgbClr val="102350"/>
              </a:solidFill>
              <a:latin typeface="Century Gothic" panose="020B0502020202020204" pitchFamily="34" charset="0"/>
            </a:endParaRPr>
          </a:p>
          <a:p>
            <a:pPr marL="0" indent="0">
              <a:lnSpc>
                <a:spcPct val="140000"/>
              </a:lnSpc>
              <a:spcBef>
                <a:spcPts val="0"/>
              </a:spcBef>
              <a:buNone/>
            </a:pPr>
            <a:endParaRPr lang="en-GB" dirty="0">
              <a:solidFill>
                <a:srgbClr val="102350"/>
              </a:solidFill>
              <a:latin typeface="Century Gothic" panose="020B0502020202020204" pitchFamily="34" charset="0"/>
            </a:endParaRPr>
          </a:p>
          <a:p>
            <a:pPr marL="0" indent="0">
              <a:lnSpc>
                <a:spcPct val="140000"/>
              </a:lnSpc>
              <a:spcBef>
                <a:spcPts val="0"/>
              </a:spcBef>
              <a:buNone/>
            </a:pPr>
            <a:endParaRPr lang="en-GB" i="1" dirty="0">
              <a:solidFill>
                <a:srgbClr val="102350"/>
              </a:solidFill>
              <a:latin typeface="Century Gothic" panose="020B0502020202020204" pitchFamily="34" charset="0"/>
            </a:endParaRPr>
          </a:p>
          <a:p>
            <a:pPr marL="0" indent="0">
              <a:lnSpc>
                <a:spcPct val="140000"/>
              </a:lnSpc>
              <a:spcBef>
                <a:spcPts val="0"/>
              </a:spcBef>
              <a:buNone/>
            </a:pPr>
            <a:r>
              <a:rPr lang="en-GB" i="1" dirty="0">
                <a:solidFill>
                  <a:srgbClr val="102350"/>
                </a:solidFill>
                <a:latin typeface="Century Gothic" panose="020B0502020202020204" pitchFamily="34" charset="0"/>
              </a:rPr>
              <a:t>When I am walking home at night, I walk briskly and maintain a ritual of scanning the area around me so that I can monitor the threat level and respond to it quickly.</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920782B2-F5D4-044B-8006-F53402B091B0}"/>
              </a:ext>
            </a:extLst>
          </p:cNvPr>
          <p:cNvPicPr>
            <a:picLocks noChangeAspect="1"/>
          </p:cNvPicPr>
          <p:nvPr/>
        </p:nvPicPr>
        <p:blipFill>
          <a:blip r:embed="rId3"/>
          <a:stretch>
            <a:fillRect/>
          </a:stretch>
        </p:blipFill>
        <p:spPr>
          <a:xfrm>
            <a:off x="6732714" y="2590471"/>
            <a:ext cx="6067135" cy="4572657"/>
          </a:xfrm>
          <a:prstGeom prst="rect">
            <a:avLst/>
          </a:prstGeom>
        </p:spPr>
      </p:pic>
    </p:spTree>
    <p:extLst>
      <p:ext uri="{BB962C8B-B14F-4D97-AF65-F5344CB8AC3E}">
        <p14:creationId xmlns:p14="http://schemas.microsoft.com/office/powerpoint/2010/main" val="171125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084943"/>
          </a:xfrm>
        </p:spPr>
        <p:txBody>
          <a:bodyPr>
            <a:normAutofit/>
          </a:bodyPr>
          <a:lstStyle/>
          <a:p>
            <a:r>
              <a:rPr lang="en-US" dirty="0">
                <a:latin typeface="Century Gothic" panose="020B0502020202020204" pitchFamily="34" charset="0"/>
              </a:rPr>
              <a:t>A note on managing risk</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453243"/>
            <a:ext cx="11099800" cy="7424058"/>
          </a:xfrm>
        </p:spPr>
        <p:txBody>
          <a:bodyPr anchor="t">
            <a:normAutofit fontScale="40000" lnSpcReduction="20000"/>
          </a:bodyPr>
          <a:lstStyle/>
          <a:p>
            <a:pPr marL="0" indent="0">
              <a:lnSpc>
                <a:spcPct val="140000"/>
              </a:lnSpc>
              <a:spcBef>
                <a:spcPts val="0"/>
              </a:spcBef>
              <a:buSzPct val="100000"/>
              <a:buNone/>
            </a:pPr>
            <a:r>
              <a:rPr lang="en-GB" sz="5500" dirty="0">
                <a:solidFill>
                  <a:srgbClr val="102350"/>
                </a:solidFill>
                <a:latin typeface="Century Gothic" panose="020B0502020202020204" pitchFamily="34" charset="0"/>
              </a:rPr>
              <a:t>Trauma informed approaches to managing risk and safeguarding</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Key principles:</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 </a:t>
            </a:r>
          </a:p>
          <a:p>
            <a:pPr>
              <a:lnSpc>
                <a:spcPct val="140000"/>
              </a:lnSpc>
              <a:spcBef>
                <a:spcPts val="0"/>
              </a:spcBef>
              <a:buSzPct val="100000"/>
            </a:pPr>
            <a:r>
              <a:rPr lang="en-GB" sz="5500" dirty="0">
                <a:solidFill>
                  <a:srgbClr val="102350"/>
                </a:solidFill>
                <a:latin typeface="Century Gothic" panose="020B0502020202020204" pitchFamily="34" charset="0"/>
              </a:rPr>
              <a:t>Provide choices wherever possible to restore a sense of control</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 </a:t>
            </a:r>
          </a:p>
          <a:p>
            <a:pPr>
              <a:lnSpc>
                <a:spcPct val="140000"/>
              </a:lnSpc>
              <a:spcBef>
                <a:spcPts val="0"/>
              </a:spcBef>
              <a:buSzPct val="100000"/>
            </a:pPr>
            <a:r>
              <a:rPr lang="en-GB" sz="5500" dirty="0">
                <a:solidFill>
                  <a:srgbClr val="102350"/>
                </a:solidFill>
                <a:latin typeface="Century Gothic" panose="020B0502020202020204" pitchFamily="34" charset="0"/>
              </a:rPr>
              <a:t>Support coping (take the time to understand the impact and consider what is needed)</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 </a:t>
            </a:r>
          </a:p>
          <a:p>
            <a:pPr>
              <a:lnSpc>
                <a:spcPct val="140000"/>
              </a:lnSpc>
              <a:spcBef>
                <a:spcPts val="0"/>
              </a:spcBef>
              <a:buSzPct val="100000"/>
            </a:pPr>
            <a:r>
              <a:rPr lang="en-GB" sz="5500" dirty="0">
                <a:solidFill>
                  <a:srgbClr val="102350"/>
                </a:solidFill>
                <a:latin typeface="Century Gothic" panose="020B0502020202020204" pitchFamily="34" charset="0"/>
              </a:rPr>
              <a:t>Connect someone with sources of support</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 </a:t>
            </a:r>
          </a:p>
          <a:p>
            <a:pPr>
              <a:lnSpc>
                <a:spcPct val="140000"/>
              </a:lnSpc>
              <a:spcBef>
                <a:spcPts val="0"/>
              </a:spcBef>
              <a:buSzPct val="100000"/>
            </a:pPr>
            <a:r>
              <a:rPr lang="en-GB" sz="5500" dirty="0">
                <a:solidFill>
                  <a:srgbClr val="102350"/>
                </a:solidFill>
                <a:latin typeface="Century Gothic" panose="020B0502020202020204" pitchFamily="34" charset="0"/>
              </a:rPr>
              <a:t>Remaining engaged (even when referring to another service or professional)</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 </a:t>
            </a:r>
          </a:p>
          <a:p>
            <a:pPr>
              <a:lnSpc>
                <a:spcPct val="140000"/>
              </a:lnSpc>
              <a:spcBef>
                <a:spcPts val="0"/>
              </a:spcBef>
              <a:buSzPct val="100000"/>
            </a:pPr>
            <a:r>
              <a:rPr lang="en-GB" sz="5500" dirty="0">
                <a:solidFill>
                  <a:srgbClr val="102350"/>
                </a:solidFill>
                <a:latin typeface="Century Gothic" panose="020B0502020202020204" pitchFamily="34" charset="0"/>
              </a:rPr>
              <a:t>Honesty and openness, wherever possible</a:t>
            </a:r>
          </a:p>
          <a:p>
            <a:pPr marL="0" indent="0">
              <a:lnSpc>
                <a:spcPct val="140000"/>
              </a:lnSpc>
              <a:spcBef>
                <a:spcPts val="0"/>
              </a:spcBef>
              <a:buSzPct val="100000"/>
              <a:buNone/>
            </a:pPr>
            <a:r>
              <a:rPr lang="en-GB" sz="5500" dirty="0">
                <a:solidFill>
                  <a:srgbClr val="102350"/>
                </a:solidFill>
                <a:latin typeface="Century Gothic" panose="020B0502020202020204" pitchFamily="34" charset="0"/>
              </a:rPr>
              <a:t> </a:t>
            </a:r>
          </a:p>
          <a:p>
            <a:pPr>
              <a:lnSpc>
                <a:spcPct val="140000"/>
              </a:lnSpc>
              <a:spcBef>
                <a:spcPts val="0"/>
              </a:spcBef>
              <a:buSzPct val="100000"/>
            </a:pPr>
            <a:r>
              <a:rPr lang="en-GB" sz="5500" dirty="0">
                <a:solidFill>
                  <a:srgbClr val="102350"/>
                </a:solidFill>
                <a:latin typeface="Century Gothic" panose="020B0502020202020204" pitchFamily="34" charset="0"/>
              </a:rPr>
              <a:t>Explaining actions (saying sorry)</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0998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499"/>
            <a:ext cx="11099800" cy="2407771"/>
          </a:xfrm>
        </p:spPr>
        <p:txBody>
          <a:bodyPr>
            <a:normAutofit/>
          </a:bodyPr>
          <a:lstStyle/>
          <a:p>
            <a:r>
              <a:rPr lang="en-US" dirty="0">
                <a:latin typeface="Century Gothic" panose="020B0502020202020204" pitchFamily="34" charset="0"/>
              </a:rPr>
              <a:t>Trauma informed approaches to ‘humanitarian crisis’: Understanding context </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1698171"/>
            <a:ext cx="11099800" cy="6491672"/>
          </a:xfrm>
        </p:spPr>
        <p:txBody>
          <a:bodyPr anchor="t">
            <a:normAutofit/>
          </a:bodyPr>
          <a:lstStyle/>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3A230F9B-0BF0-DB4B-9CC9-7686BE8003A2}"/>
              </a:ext>
            </a:extLst>
          </p:cNvPr>
          <p:cNvPicPr>
            <a:picLocks noChangeAspect="1"/>
          </p:cNvPicPr>
          <p:nvPr/>
        </p:nvPicPr>
        <p:blipFill>
          <a:blip r:embed="rId2"/>
          <a:stretch>
            <a:fillRect/>
          </a:stretch>
        </p:blipFill>
        <p:spPr>
          <a:xfrm>
            <a:off x="2623883" y="2909839"/>
            <a:ext cx="7757033" cy="5595597"/>
          </a:xfrm>
          <a:prstGeom prst="rect">
            <a:avLst/>
          </a:prstGeom>
        </p:spPr>
      </p:pic>
    </p:spTree>
    <p:extLst>
      <p:ext uri="{BB962C8B-B14F-4D97-AF65-F5344CB8AC3E}">
        <p14:creationId xmlns:p14="http://schemas.microsoft.com/office/powerpoint/2010/main" val="1242494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005114"/>
          </a:xfrm>
        </p:spPr>
        <p:txBody>
          <a:bodyPr/>
          <a:lstStyle/>
          <a:p>
            <a:r>
              <a:rPr lang="en-US" dirty="0">
                <a:latin typeface="Century Gothic" panose="020B0502020202020204" pitchFamily="34" charset="0"/>
              </a:rPr>
              <a:t>What is a ‘humanitarian crisis’?</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1698171"/>
            <a:ext cx="11099800" cy="6491672"/>
          </a:xfrm>
        </p:spPr>
        <p:txBody>
          <a:bodyPr anchor="t">
            <a:normAutofit fontScale="70000" lnSpcReduction="20000"/>
          </a:bodyPr>
          <a:lstStyle/>
          <a:p>
            <a:pPr marL="0" indent="0">
              <a:lnSpc>
                <a:spcPct val="140000"/>
              </a:lnSpc>
              <a:spcBef>
                <a:spcPts val="0"/>
              </a:spcBef>
              <a:buSzPct val="100000"/>
              <a:buNone/>
            </a:pPr>
            <a:r>
              <a:rPr lang="en-GB" dirty="0">
                <a:solidFill>
                  <a:srgbClr val="102350"/>
                </a:solidFill>
                <a:latin typeface="Century Gothic" panose="020B0502020202020204" pitchFamily="34" charset="0"/>
              </a:rPr>
              <a:t>Humanitarian crises refers to an event or set of events that threaten the health, safety and livelihoods of a large number of people.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nSpc>
                <a:spcPct val="140000"/>
              </a:lnSpc>
              <a:spcBef>
                <a:spcPts val="0"/>
              </a:spcBef>
              <a:buSzPct val="100000"/>
              <a:buNone/>
            </a:pPr>
            <a:r>
              <a:rPr lang="en-GB" dirty="0">
                <a:solidFill>
                  <a:srgbClr val="102350"/>
                </a:solidFill>
                <a:latin typeface="Century Gothic" panose="020B0502020202020204" pitchFamily="34" charset="0"/>
              </a:rPr>
              <a:t>Humanitarian crises can be divided into the following:</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b="1" dirty="0">
                <a:solidFill>
                  <a:srgbClr val="102350"/>
                </a:solidFill>
                <a:latin typeface="Century Gothic" panose="020B0502020202020204" pitchFamily="34" charset="0"/>
              </a:rPr>
              <a:t>Man-made emergencies</a:t>
            </a:r>
            <a:r>
              <a:rPr lang="en-GB" dirty="0">
                <a:solidFill>
                  <a:srgbClr val="102350"/>
                </a:solidFill>
                <a:latin typeface="Century Gothic" panose="020B0502020202020204" pitchFamily="34" charset="0"/>
              </a:rPr>
              <a:t> such as</a:t>
            </a:r>
            <a:r>
              <a:rPr lang="en-GB" b="1" dirty="0">
                <a:solidFill>
                  <a:srgbClr val="102350"/>
                </a:solidFill>
                <a:latin typeface="Century Gothic" panose="020B0502020202020204" pitchFamily="34" charset="0"/>
              </a:rPr>
              <a:t> conflict</a:t>
            </a:r>
            <a:r>
              <a:rPr lang="en-GB" dirty="0">
                <a:solidFill>
                  <a:srgbClr val="102350"/>
                </a:solidFill>
                <a:latin typeface="Century Gothic" panose="020B0502020202020204" pitchFamily="34" charset="0"/>
              </a:rPr>
              <a:t> and industrial accidents. </a:t>
            </a:r>
          </a:p>
          <a:p>
            <a:pPr>
              <a:lnSpc>
                <a:spcPct val="140000"/>
              </a:lnSpc>
              <a:spcBef>
                <a:spcPts val="0"/>
              </a:spcBef>
              <a:buSzPct val="100000"/>
            </a:pPr>
            <a:endParaRPr lang="en-GB" b="1" dirty="0">
              <a:solidFill>
                <a:srgbClr val="102350"/>
              </a:solidFill>
              <a:latin typeface="Century Gothic" panose="020B0502020202020204" pitchFamily="34" charset="0"/>
            </a:endParaRPr>
          </a:p>
          <a:p>
            <a:pPr>
              <a:lnSpc>
                <a:spcPct val="140000"/>
              </a:lnSpc>
              <a:spcBef>
                <a:spcPts val="0"/>
              </a:spcBef>
              <a:buSzPct val="100000"/>
            </a:pPr>
            <a:r>
              <a:rPr lang="en-GB" b="1" dirty="0">
                <a:solidFill>
                  <a:srgbClr val="102350"/>
                </a:solidFill>
                <a:latin typeface="Century Gothic" panose="020B0502020202020204" pitchFamily="34" charset="0"/>
              </a:rPr>
              <a:t>Disasters</a:t>
            </a:r>
            <a:r>
              <a:rPr lang="en-GB" dirty="0">
                <a:solidFill>
                  <a:srgbClr val="102350"/>
                </a:solidFill>
                <a:latin typeface="Century Gothic" panose="020B0502020202020204" pitchFamily="34" charset="0"/>
              </a:rPr>
              <a:t> such as tsunamis, earthquakes, floods, droughts, cyclones, hurricanes and health-related epidemics. </a:t>
            </a:r>
          </a:p>
          <a:p>
            <a:pPr>
              <a:lnSpc>
                <a:spcPct val="140000"/>
              </a:lnSpc>
              <a:spcBef>
                <a:spcPts val="0"/>
              </a:spcBef>
              <a:buSzPct val="100000"/>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Complex emergencies, which are a </a:t>
            </a:r>
            <a:r>
              <a:rPr lang="en-GB" b="1" dirty="0">
                <a:solidFill>
                  <a:srgbClr val="102350"/>
                </a:solidFill>
                <a:latin typeface="Century Gothic" panose="020B0502020202020204" pitchFamily="34" charset="0"/>
              </a:rPr>
              <a:t>combination of both natural hazards and man-made emergencies </a:t>
            </a:r>
            <a:r>
              <a:rPr lang="en-GB" dirty="0">
                <a:solidFill>
                  <a:srgbClr val="102350"/>
                </a:solidFill>
                <a:latin typeface="Century Gothic" panose="020B0502020202020204" pitchFamily="34" charset="0"/>
              </a:rPr>
              <a:t>such as </a:t>
            </a:r>
            <a:r>
              <a:rPr lang="en-GB" b="1" dirty="0">
                <a:solidFill>
                  <a:srgbClr val="102350"/>
                </a:solidFill>
                <a:latin typeface="Century Gothic" panose="020B0502020202020204" pitchFamily="34" charset="0"/>
              </a:rPr>
              <a:t>food insecurity</a:t>
            </a:r>
            <a:r>
              <a:rPr lang="en-GB" dirty="0">
                <a:solidFill>
                  <a:srgbClr val="102350"/>
                </a:solidFill>
                <a:latin typeface="Century Gothic" panose="020B0502020202020204" pitchFamily="34" charset="0"/>
              </a:rPr>
              <a:t> and </a:t>
            </a:r>
            <a:r>
              <a:rPr lang="en-GB" b="1" dirty="0">
                <a:solidFill>
                  <a:srgbClr val="102350"/>
                </a:solidFill>
                <a:latin typeface="Century Gothic" panose="020B0502020202020204" pitchFamily="34" charset="0"/>
              </a:rPr>
              <a:t>displacement of people.</a:t>
            </a:r>
            <a:r>
              <a:rPr lang="en-GB" dirty="0">
                <a:solidFill>
                  <a:srgbClr val="102350"/>
                </a:solidFill>
                <a:latin typeface="Century Gothic" panose="020B0502020202020204" pitchFamily="34" charset="0"/>
              </a:rPr>
              <a:t> </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nSpc>
                <a:spcPct val="140000"/>
              </a:lnSpc>
              <a:spcBef>
                <a:spcPts val="0"/>
              </a:spcBef>
              <a:buSzPct val="100000"/>
              <a:buNone/>
            </a:pPr>
            <a:r>
              <a:rPr lang="en-GB" dirty="0">
                <a:solidFill>
                  <a:srgbClr val="102350"/>
                </a:solidFill>
                <a:latin typeface="Century Gothic" panose="020B0502020202020204" pitchFamily="34" charset="0"/>
              </a:rPr>
              <a:t>(Action Aid, 2022)</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12533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Understanding the impact of conflict</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a:bodyPr>
          <a:lstStyle/>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Death, injury and disability</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Sexual violence</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Malnutrition and illness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buFont typeface="Arial" panose="020B0604020202020204" pitchFamily="34" charset="0"/>
              <a:buChar char="•"/>
            </a:pPr>
            <a:r>
              <a:rPr lang="en-GB" sz="2800" dirty="0">
                <a:solidFill>
                  <a:srgbClr val="102350"/>
                </a:solidFill>
                <a:latin typeface="Century Gothic" panose="020B0502020202020204" pitchFamily="34" charset="0"/>
              </a:rPr>
              <a:t>Destruction of physical infrastructure (loss of home, heritage, history and identity)</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8423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Understanding the impact of conflict</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fontScale="25000" lnSpcReduction="20000"/>
          </a:bodyPr>
          <a:lstStyle/>
          <a:p>
            <a:pPr>
              <a:lnSpc>
                <a:spcPct val="140000"/>
              </a:lnSpc>
              <a:spcBef>
                <a:spcPts val="0"/>
              </a:spcBef>
              <a:buSzPct val="100000"/>
            </a:pPr>
            <a:r>
              <a:rPr lang="en-GB" sz="9600" dirty="0">
                <a:solidFill>
                  <a:srgbClr val="102350"/>
                </a:solidFill>
                <a:latin typeface="Century Gothic" panose="020B0502020202020204" pitchFamily="34" charset="0"/>
              </a:rPr>
              <a:t>Leaving family behind</a:t>
            </a:r>
          </a:p>
          <a:p>
            <a:pPr>
              <a:lnSpc>
                <a:spcPct val="140000"/>
              </a:lnSpc>
              <a:spcBef>
                <a:spcPts val="0"/>
              </a:spcBef>
              <a:buSzPct val="100000"/>
            </a:pPr>
            <a:r>
              <a:rPr lang="en-GB" sz="9600" dirty="0">
                <a:solidFill>
                  <a:srgbClr val="102350"/>
                </a:solidFill>
                <a:latin typeface="Century Gothic" panose="020B0502020202020204" pitchFamily="34" charset="0"/>
              </a:rPr>
              <a:t>Disruptions to education and employment</a:t>
            </a:r>
          </a:p>
          <a:p>
            <a:pPr>
              <a:lnSpc>
                <a:spcPct val="140000"/>
              </a:lnSpc>
              <a:spcBef>
                <a:spcPts val="0"/>
              </a:spcBef>
              <a:buSzPct val="100000"/>
            </a:pPr>
            <a:r>
              <a:rPr lang="en-GB" sz="9600" dirty="0">
                <a:solidFill>
                  <a:srgbClr val="102350"/>
                </a:solidFill>
                <a:latin typeface="Century Gothic" panose="020B0502020202020204" pitchFamily="34" charset="0"/>
              </a:rPr>
              <a:t>The challenge of accessing education</a:t>
            </a:r>
          </a:p>
          <a:p>
            <a:pPr>
              <a:lnSpc>
                <a:spcPct val="140000"/>
              </a:lnSpc>
              <a:spcBef>
                <a:spcPts val="0"/>
              </a:spcBef>
              <a:buSzPct val="100000"/>
            </a:pPr>
            <a:r>
              <a:rPr lang="en-GB" sz="9600" dirty="0">
                <a:solidFill>
                  <a:srgbClr val="102350"/>
                </a:solidFill>
                <a:latin typeface="Century Gothic" panose="020B0502020202020204" pitchFamily="34" charset="0"/>
              </a:rPr>
              <a:t>Loss of possessions and pets</a:t>
            </a:r>
          </a:p>
          <a:p>
            <a:pPr>
              <a:lnSpc>
                <a:spcPct val="140000"/>
              </a:lnSpc>
              <a:spcBef>
                <a:spcPts val="0"/>
              </a:spcBef>
              <a:buSzPct val="100000"/>
            </a:pPr>
            <a:r>
              <a:rPr lang="en-GB" sz="9600" dirty="0">
                <a:solidFill>
                  <a:srgbClr val="102350"/>
                </a:solidFill>
                <a:latin typeface="Century Gothic" panose="020B0502020202020204" pitchFamily="34" charset="0"/>
              </a:rPr>
              <a:t>Missing home and waiting to go home</a:t>
            </a:r>
          </a:p>
          <a:p>
            <a:pPr>
              <a:lnSpc>
                <a:spcPct val="140000"/>
              </a:lnSpc>
              <a:spcBef>
                <a:spcPts val="0"/>
              </a:spcBef>
              <a:buSzPct val="100000"/>
            </a:pPr>
            <a:r>
              <a:rPr lang="en-GB" sz="9600" dirty="0">
                <a:solidFill>
                  <a:srgbClr val="102350"/>
                </a:solidFill>
                <a:latin typeface="Century Gothic" panose="020B0502020202020204" pitchFamily="34" charset="0"/>
              </a:rPr>
              <a:t>Waiting for ‘peace’ and difficulties in making decisions about the future</a:t>
            </a:r>
          </a:p>
          <a:p>
            <a:pPr>
              <a:lnSpc>
                <a:spcPct val="140000"/>
              </a:lnSpc>
              <a:spcBef>
                <a:spcPts val="0"/>
              </a:spcBef>
              <a:buSzPct val="100000"/>
            </a:pPr>
            <a:r>
              <a:rPr lang="en-GB" sz="9600" dirty="0">
                <a:solidFill>
                  <a:srgbClr val="102350"/>
                </a:solidFill>
                <a:latin typeface="Century Gothic" panose="020B0502020202020204" pitchFamily="34" charset="0"/>
              </a:rPr>
              <a:t>Guilt, compassion fatigue and burnout</a:t>
            </a:r>
          </a:p>
          <a:p>
            <a:pPr>
              <a:lnSpc>
                <a:spcPct val="140000"/>
              </a:lnSpc>
              <a:spcBef>
                <a:spcPts val="0"/>
              </a:spcBef>
              <a:buSzPct val="100000"/>
            </a:pPr>
            <a:r>
              <a:rPr lang="en-GB" sz="9600" dirty="0">
                <a:solidFill>
                  <a:srgbClr val="102350"/>
                </a:solidFill>
                <a:latin typeface="Century Gothic" panose="020B0502020202020204" pitchFamily="34" charset="0"/>
              </a:rPr>
              <a:t>Living with people you would not otherwise have lived with</a:t>
            </a:r>
          </a:p>
          <a:p>
            <a:pPr>
              <a:lnSpc>
                <a:spcPct val="140000"/>
              </a:lnSpc>
              <a:spcBef>
                <a:spcPts val="0"/>
              </a:spcBef>
              <a:buSzPct val="100000"/>
            </a:pPr>
            <a:r>
              <a:rPr lang="en-GB" sz="9600" dirty="0">
                <a:solidFill>
                  <a:srgbClr val="102350"/>
                </a:solidFill>
                <a:latin typeface="Century Gothic" panose="020B0502020202020204" pitchFamily="34" charset="0"/>
              </a:rPr>
              <a:t>Hate and anger</a:t>
            </a:r>
          </a:p>
          <a:p>
            <a:pPr>
              <a:lnSpc>
                <a:spcPct val="140000"/>
              </a:lnSpc>
              <a:spcBef>
                <a:spcPts val="0"/>
              </a:spcBef>
              <a:buSzPct val="100000"/>
            </a:pPr>
            <a:r>
              <a:rPr lang="en-GB" sz="9600" dirty="0">
                <a:solidFill>
                  <a:srgbClr val="102350"/>
                </a:solidFill>
                <a:latin typeface="Century Gothic" panose="020B0502020202020204" pitchFamily="34" charset="0"/>
              </a:rPr>
              <a:t>Disenfranchised experiences (not feeling entitled to support)</a:t>
            </a:r>
          </a:p>
          <a:p>
            <a:pPr>
              <a:lnSpc>
                <a:spcPct val="140000"/>
              </a:lnSpc>
              <a:spcBef>
                <a:spcPts val="0"/>
              </a:spcBef>
              <a:buSzPct val="100000"/>
            </a:pPr>
            <a:r>
              <a:rPr lang="en-GB" sz="9600" dirty="0">
                <a:solidFill>
                  <a:srgbClr val="102350"/>
                </a:solidFill>
                <a:latin typeface="Century Gothic" panose="020B0502020202020204" pitchFamily="34" charset="0"/>
              </a:rPr>
              <a:t>Vicarious trauma ‘it could have been me’</a:t>
            </a:r>
          </a:p>
          <a:p>
            <a:pPr>
              <a:lnSpc>
                <a:spcPct val="140000"/>
              </a:lnSpc>
              <a:spcBef>
                <a:spcPts val="0"/>
              </a:spcBef>
              <a:buSzPct val="100000"/>
            </a:pPr>
            <a:r>
              <a:rPr lang="en-GB" sz="9600" dirty="0">
                <a:solidFill>
                  <a:srgbClr val="102350"/>
                </a:solidFill>
                <a:latin typeface="Century Gothic" panose="020B0502020202020204" pitchFamily="34" charset="0"/>
              </a:rPr>
              <a:t>The traumatising impact of the media</a:t>
            </a:r>
          </a:p>
          <a:p>
            <a:pPr>
              <a:lnSpc>
                <a:spcPct val="140000"/>
              </a:lnSpc>
              <a:spcBef>
                <a:spcPts val="0"/>
              </a:spcBef>
              <a:buSzPct val="100000"/>
            </a:pPr>
            <a:r>
              <a:rPr lang="en-GB" sz="9600" dirty="0">
                <a:solidFill>
                  <a:srgbClr val="102350"/>
                </a:solidFill>
                <a:latin typeface="Century Gothic" panose="020B0502020202020204" pitchFamily="34" charset="0"/>
              </a:rPr>
              <a:t>No access to bank accounts or savings</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96914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lstStyle/>
          <a:p>
            <a:r>
              <a:rPr lang="en-US" dirty="0">
                <a:latin typeface="Century Gothic" panose="020B0502020202020204" pitchFamily="34" charset="0"/>
              </a:rPr>
              <a:t>Understanding trauma and loss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fontScale="62500" lnSpcReduction="20000"/>
          </a:bodyPr>
          <a:lstStyle/>
          <a:p>
            <a:pPr marL="0" indent="0">
              <a:lnSpc>
                <a:spcPct val="140000"/>
              </a:lnSpc>
              <a:spcBef>
                <a:spcPts val="0"/>
              </a:spcBef>
              <a:buSzPct val="100000"/>
              <a:buNone/>
            </a:pPr>
            <a:r>
              <a:rPr lang="en-GB" sz="4000" dirty="0">
                <a:solidFill>
                  <a:srgbClr val="102350"/>
                </a:solidFill>
                <a:latin typeface="Century Gothic" panose="020B0502020202020204" pitchFamily="34" charset="0"/>
              </a:rPr>
              <a:t>There are multiple losses in the context of a humanitarian crisis:</a:t>
            </a:r>
          </a:p>
          <a:p>
            <a:pPr marL="0" indent="0">
              <a:lnSpc>
                <a:spcPct val="140000"/>
              </a:lnSpc>
              <a:spcBef>
                <a:spcPts val="0"/>
              </a:spcBef>
              <a:buSzPct val="100000"/>
              <a:buNone/>
            </a:pPr>
            <a:r>
              <a:rPr lang="en-GB" sz="4000" dirty="0">
                <a:solidFill>
                  <a:srgbClr val="102350"/>
                </a:solidFill>
                <a:latin typeface="Century Gothic" panose="020B0502020202020204" pitchFamily="34" charset="0"/>
              </a:rPr>
              <a:t> </a:t>
            </a:r>
          </a:p>
          <a:p>
            <a:pPr>
              <a:lnSpc>
                <a:spcPct val="140000"/>
              </a:lnSpc>
              <a:spcBef>
                <a:spcPts val="0"/>
              </a:spcBef>
              <a:buSzPct val="100000"/>
            </a:pPr>
            <a:r>
              <a:rPr lang="en-GB" sz="4000" dirty="0">
                <a:solidFill>
                  <a:srgbClr val="102350"/>
                </a:solidFill>
                <a:latin typeface="Century Gothic" panose="020B0502020202020204" pitchFamily="34" charset="0"/>
              </a:rPr>
              <a:t>Loss of home and possessions</a:t>
            </a:r>
          </a:p>
          <a:p>
            <a:pPr marL="0" indent="0">
              <a:lnSpc>
                <a:spcPct val="140000"/>
              </a:lnSpc>
              <a:spcBef>
                <a:spcPts val="0"/>
              </a:spcBef>
              <a:buSzPct val="100000"/>
              <a:buNone/>
            </a:pPr>
            <a:r>
              <a:rPr lang="en-GB" sz="4000" dirty="0">
                <a:solidFill>
                  <a:srgbClr val="102350"/>
                </a:solidFill>
                <a:latin typeface="Century Gothic" panose="020B0502020202020204" pitchFamily="34" charset="0"/>
              </a:rPr>
              <a:t> </a:t>
            </a:r>
          </a:p>
          <a:p>
            <a:pPr>
              <a:lnSpc>
                <a:spcPct val="140000"/>
              </a:lnSpc>
              <a:spcBef>
                <a:spcPts val="0"/>
              </a:spcBef>
              <a:buSzPct val="100000"/>
            </a:pPr>
            <a:r>
              <a:rPr lang="en-GB" sz="4000" dirty="0">
                <a:solidFill>
                  <a:srgbClr val="102350"/>
                </a:solidFill>
                <a:latin typeface="Century Gothic" panose="020B0502020202020204" pitchFamily="34" charset="0"/>
              </a:rPr>
              <a:t>Loss of a way of life</a:t>
            </a:r>
          </a:p>
          <a:p>
            <a:pPr marL="0" indent="0">
              <a:lnSpc>
                <a:spcPct val="140000"/>
              </a:lnSpc>
              <a:spcBef>
                <a:spcPts val="0"/>
              </a:spcBef>
              <a:buSzPct val="100000"/>
              <a:buNone/>
            </a:pPr>
            <a:r>
              <a:rPr lang="en-GB" sz="4000" dirty="0">
                <a:solidFill>
                  <a:srgbClr val="102350"/>
                </a:solidFill>
                <a:latin typeface="Century Gothic" panose="020B0502020202020204" pitchFamily="34" charset="0"/>
              </a:rPr>
              <a:t> </a:t>
            </a:r>
          </a:p>
          <a:p>
            <a:pPr>
              <a:lnSpc>
                <a:spcPct val="140000"/>
              </a:lnSpc>
              <a:spcBef>
                <a:spcPts val="0"/>
              </a:spcBef>
              <a:buSzPct val="100000"/>
            </a:pPr>
            <a:r>
              <a:rPr lang="en-GB" sz="4000" dirty="0">
                <a:solidFill>
                  <a:srgbClr val="102350"/>
                </a:solidFill>
                <a:latin typeface="Century Gothic" panose="020B0502020202020204" pitchFamily="34" charset="0"/>
              </a:rPr>
              <a:t>Loss of identity and nationality</a:t>
            </a:r>
          </a:p>
          <a:p>
            <a:pPr marL="0" indent="0">
              <a:lnSpc>
                <a:spcPct val="140000"/>
              </a:lnSpc>
              <a:spcBef>
                <a:spcPts val="0"/>
              </a:spcBef>
              <a:buSzPct val="100000"/>
              <a:buNone/>
            </a:pPr>
            <a:r>
              <a:rPr lang="en-GB" sz="4000" dirty="0">
                <a:solidFill>
                  <a:srgbClr val="102350"/>
                </a:solidFill>
                <a:latin typeface="Century Gothic" panose="020B0502020202020204" pitchFamily="34" charset="0"/>
              </a:rPr>
              <a:t> </a:t>
            </a:r>
          </a:p>
          <a:p>
            <a:pPr>
              <a:lnSpc>
                <a:spcPct val="140000"/>
              </a:lnSpc>
              <a:spcBef>
                <a:spcPts val="0"/>
              </a:spcBef>
              <a:buSzPct val="100000"/>
            </a:pPr>
            <a:r>
              <a:rPr lang="en-GB" sz="4000" dirty="0">
                <a:solidFill>
                  <a:srgbClr val="102350"/>
                </a:solidFill>
                <a:latin typeface="Century Gothic" panose="020B0502020202020204" pitchFamily="34" charset="0"/>
              </a:rPr>
              <a:t>Loss of employment</a:t>
            </a:r>
          </a:p>
          <a:p>
            <a:pPr marL="0" indent="0">
              <a:lnSpc>
                <a:spcPct val="140000"/>
              </a:lnSpc>
              <a:spcBef>
                <a:spcPts val="0"/>
              </a:spcBef>
              <a:buSzPct val="100000"/>
              <a:buNone/>
            </a:pPr>
            <a:r>
              <a:rPr lang="en-GB" sz="4000" dirty="0">
                <a:solidFill>
                  <a:srgbClr val="102350"/>
                </a:solidFill>
                <a:latin typeface="Century Gothic" panose="020B0502020202020204" pitchFamily="34" charset="0"/>
              </a:rPr>
              <a:t> </a:t>
            </a:r>
          </a:p>
          <a:p>
            <a:pPr>
              <a:lnSpc>
                <a:spcPct val="140000"/>
              </a:lnSpc>
              <a:spcBef>
                <a:spcPts val="0"/>
              </a:spcBef>
              <a:buSzPct val="100000"/>
            </a:pPr>
            <a:r>
              <a:rPr lang="en-GB" sz="4000" dirty="0">
                <a:solidFill>
                  <a:srgbClr val="102350"/>
                </a:solidFill>
                <a:latin typeface="Century Gothic" panose="020B0502020202020204" pitchFamily="34" charset="0"/>
              </a:rPr>
              <a:t>Loss of contact with family and friends</a:t>
            </a:r>
          </a:p>
          <a:p>
            <a:pPr marL="0" indent="0">
              <a:lnSpc>
                <a:spcPct val="140000"/>
              </a:lnSpc>
              <a:spcBef>
                <a:spcPts val="0"/>
              </a:spcBef>
              <a:buSzPct val="100000"/>
              <a:buNone/>
            </a:pPr>
            <a:r>
              <a:rPr lang="en-GB" sz="4000" dirty="0">
                <a:solidFill>
                  <a:srgbClr val="102350"/>
                </a:solidFill>
                <a:latin typeface="Century Gothic" panose="020B0502020202020204" pitchFamily="34" charset="0"/>
              </a:rPr>
              <a:t> </a:t>
            </a:r>
          </a:p>
          <a:p>
            <a:pPr>
              <a:lnSpc>
                <a:spcPct val="140000"/>
              </a:lnSpc>
              <a:spcBef>
                <a:spcPts val="0"/>
              </a:spcBef>
              <a:buSzPct val="100000"/>
            </a:pPr>
            <a:r>
              <a:rPr lang="en-GB" sz="4000" dirty="0">
                <a:solidFill>
                  <a:srgbClr val="102350"/>
                </a:solidFill>
                <a:latin typeface="Century Gothic" panose="020B0502020202020204" pitchFamily="34" charset="0"/>
              </a:rPr>
              <a:t>Loss of life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28015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2032000"/>
          </a:xfrm>
        </p:spPr>
        <p:txBody>
          <a:bodyPr>
            <a:normAutofit/>
          </a:bodyPr>
          <a:lstStyle/>
          <a:p>
            <a:r>
              <a:rPr lang="en-US" dirty="0">
                <a:latin typeface="Century Gothic" panose="020B0502020202020204" pitchFamily="34" charset="0"/>
              </a:rPr>
              <a:t>Understanding context: </a:t>
            </a:r>
            <a:br>
              <a:rPr lang="en-US" dirty="0">
                <a:latin typeface="Century Gothic" panose="020B0502020202020204" pitchFamily="34" charset="0"/>
              </a:rPr>
            </a:br>
            <a:r>
              <a:rPr lang="en-US" dirty="0">
                <a:latin typeface="Century Gothic" panose="020B0502020202020204" pitchFamily="34" charset="0"/>
              </a:rPr>
              <a:t>the role of the media</a:t>
            </a:r>
            <a:br>
              <a:rPr lang="en-US" dirty="0">
                <a:latin typeface="Century Gothic" panose="020B0502020202020204" pitchFamily="34" charset="0"/>
              </a:rPr>
            </a:br>
            <a:endParaRPr lang="en-US"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15A92793-1F60-E049-B514-E7A25C56272F}"/>
              </a:ext>
            </a:extLst>
          </p:cNvPr>
          <p:cNvSpPr>
            <a:spLocks noGrp="1"/>
          </p:cNvSpPr>
          <p:nvPr>
            <p:ph idx="1"/>
          </p:nvPr>
        </p:nvSpPr>
        <p:spPr>
          <a:xfrm>
            <a:off x="952500" y="2008413"/>
            <a:ext cx="6199414" cy="6181429"/>
          </a:xfrm>
        </p:spPr>
        <p:txBody>
          <a:bodyPr anchor="t">
            <a:normAutofit fontScale="62500" lnSpcReduction="20000"/>
          </a:bodyPr>
          <a:lstStyle/>
          <a:p>
            <a:pPr>
              <a:lnSpc>
                <a:spcPct val="140000"/>
              </a:lnSpc>
              <a:spcBef>
                <a:spcPts val="0"/>
              </a:spcBef>
              <a:buSzPct val="100000"/>
            </a:pPr>
            <a:r>
              <a:rPr lang="en-GB" dirty="0">
                <a:solidFill>
                  <a:srgbClr val="102350"/>
                </a:solidFill>
                <a:latin typeface="Century Gothic" panose="020B0502020202020204" pitchFamily="34" charset="0"/>
              </a:rPr>
              <a:t>Media and social media coverage are useful in validating experiences</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However, lack of media coverage can have the opposite effect and serve to disenfranchise experiences instead</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Media coverage also creates the potential for traumatisation, </a:t>
            </a:r>
            <a:r>
              <a:rPr lang="en-GB" dirty="0" err="1">
                <a:solidFill>
                  <a:srgbClr val="102350"/>
                </a:solidFill>
                <a:latin typeface="Century Gothic" panose="020B0502020202020204" pitchFamily="34" charset="0"/>
              </a:rPr>
              <a:t>retraumatisation</a:t>
            </a:r>
            <a:r>
              <a:rPr lang="en-GB" dirty="0">
                <a:solidFill>
                  <a:srgbClr val="102350"/>
                </a:solidFill>
                <a:latin typeface="Century Gothic" panose="020B0502020202020204" pitchFamily="34" charset="0"/>
              </a:rPr>
              <a:t> and vicarious trauma</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It is important to consider the disparities between conflicts and those conflicts which have been forgotten altogether (the ‘Charing Cross Experience’, ‘Rwanda’ and ‘Free Travel for Ukrainians’).</a:t>
            </a: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pic>
        <p:nvPicPr>
          <p:cNvPr id="3" name="Picture 2">
            <a:extLst>
              <a:ext uri="{FF2B5EF4-FFF2-40B4-BE49-F238E27FC236}">
                <a16:creationId xmlns:a16="http://schemas.microsoft.com/office/drawing/2014/main" id="{86186967-191C-0E4A-AAF6-1D32D14F7DCC}"/>
              </a:ext>
            </a:extLst>
          </p:cNvPr>
          <p:cNvPicPr>
            <a:picLocks noChangeAspect="1"/>
          </p:cNvPicPr>
          <p:nvPr/>
        </p:nvPicPr>
        <p:blipFill>
          <a:blip r:embed="rId2"/>
          <a:stretch>
            <a:fillRect/>
          </a:stretch>
        </p:blipFill>
        <p:spPr>
          <a:xfrm>
            <a:off x="7658100" y="2286000"/>
            <a:ext cx="5003800" cy="6045200"/>
          </a:xfrm>
          <a:prstGeom prst="rect">
            <a:avLst/>
          </a:prstGeom>
        </p:spPr>
      </p:pic>
    </p:spTree>
    <p:extLst>
      <p:ext uri="{BB962C8B-B14F-4D97-AF65-F5344CB8AC3E}">
        <p14:creationId xmlns:p14="http://schemas.microsoft.com/office/powerpoint/2010/main" val="374158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2032000"/>
          </a:xfrm>
        </p:spPr>
        <p:txBody>
          <a:bodyPr>
            <a:normAutofit/>
          </a:bodyPr>
          <a:lstStyle/>
          <a:p>
            <a:r>
              <a:rPr lang="en-US" dirty="0">
                <a:latin typeface="Century Gothic" panose="020B0502020202020204" pitchFamily="34" charset="0"/>
              </a:rPr>
              <a:t>Engaging with the media: guidance</a:t>
            </a:r>
            <a:br>
              <a:rPr lang="en-US" dirty="0">
                <a:latin typeface="Century Gothic" panose="020B0502020202020204" pitchFamily="34" charset="0"/>
              </a:rPr>
            </a:br>
            <a:endParaRPr lang="en-US"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15A92793-1F60-E049-B514-E7A25C56272F}"/>
              </a:ext>
            </a:extLst>
          </p:cNvPr>
          <p:cNvSpPr>
            <a:spLocks noGrp="1"/>
          </p:cNvSpPr>
          <p:nvPr>
            <p:ph idx="1"/>
          </p:nvPr>
        </p:nvSpPr>
        <p:spPr>
          <a:xfrm>
            <a:off x="952500" y="2008413"/>
            <a:ext cx="11099800" cy="6181429"/>
          </a:xfrm>
        </p:spPr>
        <p:txBody>
          <a:bodyPr anchor="t">
            <a:normAutofit lnSpcReduction="10000"/>
          </a:bodyPr>
          <a:lstStyle/>
          <a:p>
            <a:pPr>
              <a:lnSpc>
                <a:spcPct val="120000"/>
              </a:lnSpc>
              <a:spcBef>
                <a:spcPts val="0"/>
              </a:spcBef>
              <a:buSzPct val="100000"/>
            </a:pPr>
            <a:r>
              <a:rPr lang="en-GB" sz="2800" dirty="0">
                <a:solidFill>
                  <a:srgbClr val="102350"/>
                </a:solidFill>
                <a:latin typeface="Century Gothic" panose="020B0502020202020204" pitchFamily="34" charset="0"/>
              </a:rPr>
              <a:t>Seeking to understand how it is and isn’t helpful. What does it provide? What is its effect?</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Are there other ways for them to find out or get what they need?</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How else might you support them to regain a sense of control?</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Remember there is no right or wrong. It is about understanding what works for someone and supporting them to cope with this.</a:t>
            </a: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92102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8066314" y="252186"/>
            <a:ext cx="4312558" cy="1536700"/>
          </a:xfrm>
        </p:spPr>
        <p:txBody>
          <a:bodyPr/>
          <a:lstStyle/>
          <a:p>
            <a:r>
              <a:rPr lang="en-US" dirty="0">
                <a:latin typeface="Century Gothic" panose="020B0502020202020204" pitchFamily="34" charset="0"/>
              </a:rPr>
              <a:t>Different types of stress</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8066315" y="2122714"/>
            <a:ext cx="4312557" cy="6148772"/>
          </a:xfrm>
        </p:spPr>
        <p:txBody>
          <a:bodyPr anchor="t">
            <a:normAutofit fontScale="85000" lnSpcReduction="20000"/>
          </a:bodyPr>
          <a:lstStyle/>
          <a:p>
            <a:pPr marL="0" indent="0" algn="ctr">
              <a:lnSpc>
                <a:spcPct val="140000"/>
              </a:lnSpc>
              <a:spcBef>
                <a:spcPts val="0"/>
              </a:spcBef>
              <a:buSzPct val="100000"/>
              <a:buNone/>
            </a:pPr>
            <a:r>
              <a:rPr lang="en-GB" sz="2800" dirty="0">
                <a:solidFill>
                  <a:srgbClr val="102350"/>
                </a:solidFill>
                <a:latin typeface="Century Gothic" panose="020B0502020202020204" pitchFamily="34" charset="0"/>
              </a:rPr>
              <a:t>Positive stress </a:t>
            </a:r>
          </a:p>
          <a:p>
            <a:pPr marL="0" indent="0" algn="ctr">
              <a:lnSpc>
                <a:spcPct val="140000"/>
              </a:lnSpc>
              <a:spcBef>
                <a:spcPts val="0"/>
              </a:spcBef>
              <a:buSzPct val="100000"/>
              <a:buNone/>
            </a:pPr>
            <a:r>
              <a:rPr lang="en-GB" sz="2800" dirty="0">
                <a:solidFill>
                  <a:srgbClr val="102350"/>
                </a:solidFill>
                <a:latin typeface="Century Gothic" panose="020B0502020202020204" pitchFamily="34" charset="0"/>
              </a:rPr>
              <a:t>(green)</a:t>
            </a:r>
          </a:p>
          <a:p>
            <a:pPr marL="0" indent="0">
              <a:lnSpc>
                <a:spcPct val="140000"/>
              </a:lnSpc>
              <a:spcBef>
                <a:spcPts val="0"/>
              </a:spcBef>
              <a:buSzPct val="100000"/>
              <a:buNone/>
            </a:pPr>
            <a:endParaRPr lang="en-GB" sz="2800" dirty="0">
              <a:solidFill>
                <a:srgbClr val="102350"/>
              </a:solidFill>
              <a:latin typeface="Century Gothic" panose="020B0502020202020204" pitchFamily="34" charset="0"/>
            </a:endParaRPr>
          </a:p>
          <a:p>
            <a:pPr>
              <a:lnSpc>
                <a:spcPct val="140000"/>
              </a:lnSpc>
              <a:spcBef>
                <a:spcPts val="0"/>
              </a:spcBef>
              <a:buSzPct val="100000"/>
            </a:pPr>
            <a:r>
              <a:rPr lang="en-GB" sz="2800" dirty="0">
                <a:solidFill>
                  <a:srgbClr val="102350"/>
                </a:solidFill>
                <a:latin typeface="Century Gothic" panose="020B0502020202020204" pitchFamily="34" charset="0"/>
              </a:rPr>
              <a:t>Normal and essential part of life</a:t>
            </a:r>
          </a:p>
          <a:p>
            <a:pPr marL="0" indent="0">
              <a:lnSpc>
                <a:spcPct val="140000"/>
              </a:lnSpc>
              <a:spcBef>
                <a:spcPts val="0"/>
              </a:spcBef>
              <a:buSzPct val="100000"/>
              <a:buNone/>
            </a:pPr>
            <a:r>
              <a:rPr lang="en-GB" sz="2800" dirty="0">
                <a:solidFill>
                  <a:srgbClr val="102350"/>
                </a:solidFill>
                <a:latin typeface="Century Gothic" panose="020B0502020202020204" pitchFamily="34" charset="0"/>
              </a:rPr>
              <a:t> </a:t>
            </a:r>
          </a:p>
          <a:p>
            <a:pPr>
              <a:lnSpc>
                <a:spcPct val="140000"/>
              </a:lnSpc>
              <a:spcBef>
                <a:spcPts val="0"/>
              </a:spcBef>
              <a:buSzPct val="100000"/>
            </a:pPr>
            <a:r>
              <a:rPr lang="en-GB" sz="2800" dirty="0">
                <a:solidFill>
                  <a:srgbClr val="102350"/>
                </a:solidFill>
                <a:latin typeface="Century Gothic" panose="020B0502020202020204" pitchFamily="34" charset="0"/>
              </a:rPr>
              <a:t>Brief increases in heart rate and blood pressure </a:t>
            </a:r>
          </a:p>
          <a:p>
            <a:pPr marL="0" indent="0">
              <a:lnSpc>
                <a:spcPct val="140000"/>
              </a:lnSpc>
              <a:spcBef>
                <a:spcPts val="0"/>
              </a:spcBef>
              <a:buSzPct val="100000"/>
              <a:buNone/>
            </a:pPr>
            <a:r>
              <a:rPr lang="en-GB" sz="28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2800" dirty="0">
                <a:solidFill>
                  <a:srgbClr val="102350"/>
                </a:solidFill>
                <a:latin typeface="Century Gothic" panose="020B0502020202020204" pitchFamily="34" charset="0"/>
              </a:rPr>
              <a:t>Examples: working to a tight deadline, or studying for an exam</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2C5A7EC5-E8CC-B24A-9893-9332864906BB}"/>
              </a:ext>
            </a:extLst>
          </p:cNvPr>
          <p:cNvPicPr>
            <a:picLocks noChangeAspect="1"/>
          </p:cNvPicPr>
          <p:nvPr/>
        </p:nvPicPr>
        <p:blipFill>
          <a:blip r:embed="rId2"/>
          <a:stretch>
            <a:fillRect/>
          </a:stretch>
        </p:blipFill>
        <p:spPr>
          <a:xfrm>
            <a:off x="-1" y="-22105"/>
            <a:ext cx="7560130" cy="9792851"/>
          </a:xfrm>
          <a:prstGeom prst="rect">
            <a:avLst/>
          </a:prstGeom>
        </p:spPr>
      </p:pic>
    </p:spTree>
    <p:extLst>
      <p:ext uri="{BB962C8B-B14F-4D97-AF65-F5344CB8AC3E}">
        <p14:creationId xmlns:p14="http://schemas.microsoft.com/office/powerpoint/2010/main" val="45720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2032000"/>
          </a:xfrm>
        </p:spPr>
        <p:txBody>
          <a:bodyPr>
            <a:normAutofit/>
          </a:bodyPr>
          <a:lstStyle/>
          <a:p>
            <a:r>
              <a:rPr lang="en-US" dirty="0">
                <a:latin typeface="Century Gothic" panose="020B0502020202020204" pitchFamily="34" charset="0"/>
              </a:rPr>
              <a:t>Working with interpreters: </a:t>
            </a:r>
            <a:br>
              <a:rPr lang="en-US" dirty="0">
                <a:latin typeface="Century Gothic" panose="020B0502020202020204" pitchFamily="34" charset="0"/>
              </a:rPr>
            </a:br>
            <a:r>
              <a:rPr lang="en-US" dirty="0">
                <a:latin typeface="Century Gothic" panose="020B0502020202020204" pitchFamily="34" charset="0"/>
              </a:rPr>
              <a:t>challenges and opportunities</a:t>
            </a:r>
            <a:br>
              <a:rPr lang="en-US" dirty="0">
                <a:latin typeface="Century Gothic" panose="020B0502020202020204" pitchFamily="34" charset="0"/>
              </a:rPr>
            </a:br>
            <a:endParaRPr lang="en-US"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15A92793-1F60-E049-B514-E7A25C56272F}"/>
              </a:ext>
            </a:extLst>
          </p:cNvPr>
          <p:cNvSpPr>
            <a:spLocks noGrp="1"/>
          </p:cNvSpPr>
          <p:nvPr>
            <p:ph idx="1"/>
          </p:nvPr>
        </p:nvSpPr>
        <p:spPr>
          <a:xfrm>
            <a:off x="952500" y="2008413"/>
            <a:ext cx="11099800" cy="6181429"/>
          </a:xfrm>
        </p:spPr>
        <p:txBody>
          <a:bodyPr anchor="t">
            <a:normAutofit fontScale="70000" lnSpcReduction="20000"/>
          </a:bodyPr>
          <a:lstStyle/>
          <a:p>
            <a:pPr>
              <a:lnSpc>
                <a:spcPct val="140000"/>
              </a:lnSpc>
              <a:spcBef>
                <a:spcPts val="0"/>
              </a:spcBef>
              <a:buSzPct val="100000"/>
            </a:pPr>
            <a:r>
              <a:rPr lang="en-GB" dirty="0">
                <a:solidFill>
                  <a:srgbClr val="102350"/>
                </a:solidFill>
                <a:latin typeface="Century Gothic" panose="020B0502020202020204" pitchFamily="34" charset="0"/>
              </a:rPr>
              <a:t>Providing support via an interpreter can be challenging and you will likely need to work harder to establish a sense of connection and ensure that someone feels ‘safe’ and supported within this space.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Often acknowledging these challenges can be a good starting point.</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Offering the person a choice about how best to manage this and understanding their preferences will help to create a sense of safety and restore control - for example, would they prefer to speak to you directly or to the translator? do they have a preference about gender or background of the interpreter? where would they like them to sit?</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a:lnSpc>
                <a:spcPct val="140000"/>
              </a:lnSpc>
              <a:spcBef>
                <a:spcPts val="0"/>
              </a:spcBef>
              <a:buSzPct val="100000"/>
            </a:pPr>
            <a:r>
              <a:rPr lang="en-GB" dirty="0">
                <a:solidFill>
                  <a:srgbClr val="102350"/>
                </a:solidFill>
                <a:latin typeface="Century Gothic" panose="020B0502020202020204" pitchFamily="34" charset="0"/>
              </a:rPr>
              <a:t>Accounting for the additional time that may be needed is also important to make sure that the quality of support that is offered is not compromised.</a:t>
            </a: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63701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2032000"/>
          </a:xfrm>
        </p:spPr>
        <p:txBody>
          <a:bodyPr>
            <a:normAutofit/>
          </a:bodyPr>
          <a:lstStyle/>
          <a:p>
            <a:r>
              <a:rPr lang="en-US" dirty="0">
                <a:latin typeface="Century Gothic" panose="020B0502020202020204" pitchFamily="34" charset="0"/>
              </a:rPr>
              <a:t>Working with interpreters: </a:t>
            </a:r>
            <a:br>
              <a:rPr lang="en-US" dirty="0">
                <a:latin typeface="Century Gothic" panose="020B0502020202020204" pitchFamily="34" charset="0"/>
              </a:rPr>
            </a:br>
            <a:r>
              <a:rPr lang="en-US" dirty="0">
                <a:latin typeface="Century Gothic" panose="020B0502020202020204" pitchFamily="34" charset="0"/>
              </a:rPr>
              <a:t>challenges and opportunities</a:t>
            </a:r>
            <a:br>
              <a:rPr lang="en-US" dirty="0">
                <a:latin typeface="Century Gothic" panose="020B0502020202020204" pitchFamily="34" charset="0"/>
              </a:rPr>
            </a:br>
            <a:endParaRPr lang="en-US" dirty="0">
              <a:latin typeface="Century Gothic" panose="020B0502020202020204" pitchFamily="34" charset="0"/>
            </a:endParaRPr>
          </a:p>
        </p:txBody>
      </p:sp>
      <p:sp>
        <p:nvSpPr>
          <p:cNvPr id="4" name="Content Placeholder 2">
            <a:extLst>
              <a:ext uri="{FF2B5EF4-FFF2-40B4-BE49-F238E27FC236}">
                <a16:creationId xmlns:a16="http://schemas.microsoft.com/office/drawing/2014/main" id="{15A92793-1F60-E049-B514-E7A25C56272F}"/>
              </a:ext>
            </a:extLst>
          </p:cNvPr>
          <p:cNvSpPr>
            <a:spLocks noGrp="1"/>
          </p:cNvSpPr>
          <p:nvPr>
            <p:ph idx="1"/>
          </p:nvPr>
        </p:nvSpPr>
        <p:spPr>
          <a:xfrm>
            <a:off x="952500" y="2008413"/>
            <a:ext cx="11099800" cy="6181429"/>
          </a:xfrm>
        </p:spPr>
        <p:txBody>
          <a:bodyPr anchor="t">
            <a:normAutofit/>
          </a:bodyPr>
          <a:lstStyle/>
          <a:p>
            <a:pPr marL="0" indent="0">
              <a:lnSpc>
                <a:spcPct val="120000"/>
              </a:lnSpc>
              <a:spcBef>
                <a:spcPts val="0"/>
              </a:spcBef>
              <a:buSzPct val="100000"/>
              <a:buNone/>
            </a:pPr>
            <a:r>
              <a:rPr lang="en-GB" sz="2800" dirty="0">
                <a:solidFill>
                  <a:srgbClr val="102350"/>
                </a:solidFill>
                <a:latin typeface="Century Gothic" panose="020B0502020202020204" pitchFamily="34" charset="0"/>
              </a:rPr>
              <a:t>However, working with interpreters can also provide other opportunities. For example:</a:t>
            </a:r>
          </a:p>
          <a:p>
            <a:pPr marL="0" indent="0">
              <a:lnSpc>
                <a:spcPct val="120000"/>
              </a:lnSpc>
              <a:spcBef>
                <a:spcPts val="0"/>
              </a:spcBef>
              <a:buSzPct val="100000"/>
              <a:buNone/>
            </a:pPr>
            <a:r>
              <a:rPr lang="en-GB" sz="2800" dirty="0">
                <a:solidFill>
                  <a:srgbClr val="102350"/>
                </a:solidFill>
                <a:latin typeface="Century Gothic" panose="020B0502020202020204" pitchFamily="34" charset="0"/>
              </a:rPr>
              <a:t> </a:t>
            </a:r>
          </a:p>
          <a:p>
            <a:pPr>
              <a:lnSpc>
                <a:spcPct val="120000"/>
              </a:lnSpc>
              <a:spcBef>
                <a:spcPts val="0"/>
              </a:spcBef>
              <a:buSzPct val="100000"/>
            </a:pPr>
            <a:r>
              <a:rPr lang="en-GB" sz="2800" dirty="0">
                <a:solidFill>
                  <a:srgbClr val="102350"/>
                </a:solidFill>
                <a:latin typeface="Century Gothic" panose="020B0502020202020204" pitchFamily="34" charset="0"/>
              </a:rPr>
              <a:t>An insight into cultural aspects which you were not aware of</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Cultural perspectives or understanding of a situation</a:t>
            </a:r>
          </a:p>
          <a:p>
            <a:pPr>
              <a:lnSpc>
                <a:spcPct val="120000"/>
              </a:lnSpc>
              <a:spcBef>
                <a:spcPts val="0"/>
              </a:spcBef>
              <a:buSzPct val="100000"/>
            </a:pPr>
            <a:endParaRPr lang="en-GB" sz="2800" dirty="0">
              <a:solidFill>
                <a:srgbClr val="102350"/>
              </a:solidFill>
              <a:latin typeface="Century Gothic" panose="020B0502020202020204" pitchFamily="34" charset="0"/>
            </a:endParaRPr>
          </a:p>
          <a:p>
            <a:pPr>
              <a:lnSpc>
                <a:spcPct val="120000"/>
              </a:lnSpc>
              <a:spcBef>
                <a:spcPts val="0"/>
              </a:spcBef>
              <a:buSzPct val="100000"/>
            </a:pPr>
            <a:r>
              <a:rPr lang="en-GB" sz="2800" dirty="0">
                <a:solidFill>
                  <a:srgbClr val="102350"/>
                </a:solidFill>
                <a:latin typeface="Century Gothic" panose="020B0502020202020204" pitchFamily="34" charset="0"/>
              </a:rPr>
              <a:t>Additional time and space to formulate responses</a:t>
            </a: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7969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2032000"/>
          </a:xfrm>
        </p:spPr>
        <p:txBody>
          <a:bodyPr>
            <a:normAutofit/>
          </a:bodyPr>
          <a:lstStyle/>
          <a:p>
            <a:r>
              <a:rPr lang="en-US" dirty="0">
                <a:latin typeface="Century Gothic" panose="020B0502020202020204" pitchFamily="34" charset="0"/>
              </a:rPr>
              <a:t>Working with interpreters: </a:t>
            </a:r>
            <a:br>
              <a:rPr lang="en-US" dirty="0">
                <a:latin typeface="Century Gothic" panose="020B0502020202020204" pitchFamily="34" charset="0"/>
              </a:rPr>
            </a:br>
            <a:r>
              <a:rPr lang="en-US" dirty="0">
                <a:latin typeface="Century Gothic" panose="020B0502020202020204" pitchFamily="34" charset="0"/>
              </a:rPr>
              <a:t>guidance</a:t>
            </a:r>
          </a:p>
        </p:txBody>
      </p:sp>
      <p:sp>
        <p:nvSpPr>
          <p:cNvPr id="4" name="Content Placeholder 2">
            <a:extLst>
              <a:ext uri="{FF2B5EF4-FFF2-40B4-BE49-F238E27FC236}">
                <a16:creationId xmlns:a16="http://schemas.microsoft.com/office/drawing/2014/main" id="{15A92793-1F60-E049-B514-E7A25C56272F}"/>
              </a:ext>
            </a:extLst>
          </p:cNvPr>
          <p:cNvSpPr>
            <a:spLocks noGrp="1"/>
          </p:cNvSpPr>
          <p:nvPr>
            <p:ph idx="1"/>
          </p:nvPr>
        </p:nvSpPr>
        <p:spPr>
          <a:xfrm>
            <a:off x="952500" y="2008413"/>
            <a:ext cx="11099800" cy="6181429"/>
          </a:xfrm>
        </p:spPr>
        <p:txBody>
          <a:bodyPr anchor="t">
            <a:normAutofit fontScale="70000" lnSpcReduction="20000"/>
          </a:bodyPr>
          <a:lstStyle/>
          <a:p>
            <a:pPr>
              <a:lnSpc>
                <a:spcPct val="140000"/>
              </a:lnSpc>
              <a:spcBef>
                <a:spcPts val="0"/>
              </a:spcBef>
              <a:buSzPct val="100000"/>
            </a:pPr>
            <a:r>
              <a:rPr lang="en-GB" dirty="0">
                <a:solidFill>
                  <a:srgbClr val="102350"/>
                </a:solidFill>
                <a:latin typeface="Century Gothic" panose="020B0502020202020204" pitchFamily="34" charset="0"/>
              </a:rPr>
              <a:t>Wherever possible try to ensure consistency (whilst offering a choice to the person about their preferences)</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Provide them with information about your approach and the purpose of the meeting (they will be able to help you get what you need)</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Encourage them to seek clarification if needed</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Provide them with information about using a trauma informed approach so that they might also adopt this in their practice</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Look after them!</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a:lnSpc>
                <a:spcPct val="140000"/>
              </a:lnSpc>
              <a:spcBef>
                <a:spcPts val="0"/>
              </a:spcBef>
              <a:buSzPct val="100000"/>
            </a:pPr>
            <a:r>
              <a:rPr lang="en-GB" dirty="0">
                <a:solidFill>
                  <a:srgbClr val="102350"/>
                </a:solidFill>
                <a:latin typeface="Century Gothic" panose="020B0502020202020204" pitchFamily="34" charset="0"/>
              </a:rPr>
              <a:t>Further guidance: </a:t>
            </a:r>
            <a:r>
              <a:rPr lang="en-GB" dirty="0">
                <a:solidFill>
                  <a:srgbClr val="102350"/>
                </a:solidFill>
                <a:latin typeface="Century Gothic" panose="020B0502020202020204" pitchFamily="34" charset="0"/>
                <a:hlinkClick r:id="rId2">
                  <a:extLst>
                    <a:ext uri="{A12FA001-AC4F-418D-AE19-62706E023703}">
                      <ahyp:hlinkClr xmlns:ahyp="http://schemas.microsoft.com/office/drawing/2018/hyperlinkcolor" val="tx"/>
                    </a:ext>
                  </a:extLst>
                </a:hlinkClick>
              </a:rPr>
              <a:t>Working with interpreters - Guidelines for psychologists</a:t>
            </a:r>
            <a:br>
              <a:rPr lang="en-GB" sz="2800" dirty="0">
                <a:solidFill>
                  <a:srgbClr val="102350"/>
                </a:solidFill>
                <a:latin typeface="Century Gothic" panose="020B0502020202020204" pitchFamily="34" charset="0"/>
              </a:rPr>
            </a:br>
            <a:endParaRPr lang="en-GB" sz="2800" u="sng" dirty="0">
              <a:solidFill>
                <a:srgbClr val="102350"/>
              </a:solidFill>
              <a:latin typeface="Century Gothic" panose="020B0502020202020204" pitchFamily="34" charset="0"/>
            </a:endParaRPr>
          </a:p>
          <a:p>
            <a:pPr marL="0" lvl="0" indent="0">
              <a:lnSpc>
                <a:spcPct val="120000"/>
              </a:lnSpc>
              <a:spcBef>
                <a:spcPts val="0"/>
              </a:spcBef>
              <a:buSzPct val="100000"/>
              <a:buNone/>
            </a:pPr>
            <a:endParaRPr lang="en-GB" sz="2800" u="sng" dirty="0">
              <a:solidFill>
                <a:srgbClr val="102350"/>
              </a:solidFill>
              <a:latin typeface="Century Gothic" panose="020B0502020202020204" pitchFamily="34" charset="0"/>
            </a:endParaRPr>
          </a:p>
          <a:p>
            <a:pPr marL="0" indent="0">
              <a:lnSpc>
                <a:spcPct val="120000"/>
              </a:lnSpc>
              <a:buSzPct val="100000"/>
              <a:buNone/>
            </a:pPr>
            <a:endParaRPr lang="en-GB" sz="28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6248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Understanding resilience</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5768340" cy="7064829"/>
          </a:xfrm>
        </p:spPr>
        <p:txBody>
          <a:bodyPr anchor="t">
            <a:normAutofit fontScale="92500" lnSpcReduction="10000"/>
          </a:bodyPr>
          <a:lstStyle/>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nSpc>
                <a:spcPct val="140000"/>
              </a:lnSpc>
              <a:spcBef>
                <a:spcPts val="0"/>
              </a:spcBef>
              <a:buSzPct val="100000"/>
              <a:buNone/>
            </a:pPr>
            <a:r>
              <a:rPr lang="en-GB" dirty="0">
                <a:solidFill>
                  <a:srgbClr val="102350"/>
                </a:solidFill>
                <a:latin typeface="Century Gothic" panose="020B0502020202020204" pitchFamily="34" charset="0"/>
              </a:rPr>
              <a:t>“No one escapes pain, fear and suffering. Yet from pain can come wisdom, from fear can come courage, from suffering can come strength-if we have the virtue of resilience”.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lnSpc>
                <a:spcPct val="140000"/>
              </a:lnSpc>
              <a:spcBef>
                <a:spcPts val="0"/>
              </a:spcBef>
              <a:buSzPct val="100000"/>
              <a:buNone/>
            </a:pPr>
            <a:r>
              <a:rPr lang="en-GB" dirty="0">
                <a:solidFill>
                  <a:srgbClr val="102350"/>
                </a:solidFill>
                <a:latin typeface="Century Gothic" panose="020B0502020202020204" pitchFamily="34" charset="0"/>
              </a:rPr>
              <a:t>Eric Greitens </a:t>
            </a:r>
          </a:p>
          <a:p>
            <a:pPr marL="0" indent="0" algn="r">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E53C170B-98C5-8348-A54E-1573D1A9DCB9}"/>
              </a:ext>
            </a:extLst>
          </p:cNvPr>
          <p:cNvPicPr>
            <a:picLocks noChangeAspect="1"/>
          </p:cNvPicPr>
          <p:nvPr/>
        </p:nvPicPr>
        <p:blipFill>
          <a:blip r:embed="rId3"/>
          <a:stretch>
            <a:fillRect/>
          </a:stretch>
        </p:blipFill>
        <p:spPr>
          <a:xfrm>
            <a:off x="7062990" y="2842532"/>
            <a:ext cx="4989310" cy="4068536"/>
          </a:xfrm>
          <a:prstGeom prst="rect">
            <a:avLst/>
          </a:prstGeom>
        </p:spPr>
      </p:pic>
    </p:spTree>
    <p:extLst>
      <p:ext uri="{BB962C8B-B14F-4D97-AF65-F5344CB8AC3E}">
        <p14:creationId xmlns:p14="http://schemas.microsoft.com/office/powerpoint/2010/main" val="3855083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Understanding resilience</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44584"/>
            <a:ext cx="10888980" cy="7002236"/>
          </a:xfrm>
        </p:spPr>
        <p:txBody>
          <a:bodyPr anchor="t">
            <a:normAutofit fontScale="70000" lnSpcReduction="20000"/>
          </a:bodyPr>
          <a:lstStyle/>
          <a:p>
            <a:pPr marL="0" indent="0">
              <a:lnSpc>
                <a:spcPct val="140000"/>
              </a:lnSpc>
              <a:spcBef>
                <a:spcPts val="0"/>
              </a:spcBef>
              <a:buSzPct val="100000"/>
              <a:buNone/>
            </a:pPr>
            <a:r>
              <a:rPr lang="en-GB" dirty="0">
                <a:solidFill>
                  <a:srgbClr val="102350"/>
                </a:solidFill>
                <a:latin typeface="Century Gothic" panose="020B0502020202020204" pitchFamily="34" charset="0"/>
              </a:rPr>
              <a:t>Characteristics of resilience:</a:t>
            </a:r>
          </a:p>
          <a:p>
            <a:pPr marL="0" indent="0">
              <a:lnSpc>
                <a:spcPct val="140000"/>
              </a:lnSpc>
              <a:spcBef>
                <a:spcPts val="0"/>
              </a:spcBef>
              <a:buSzPct val="100000"/>
              <a:buNone/>
            </a:pPr>
            <a:endParaRPr lang="en-GB" dirty="0">
              <a:solidFill>
                <a:srgbClr val="102350"/>
              </a:solidFill>
              <a:latin typeface="Century Gothic" panose="020B0502020202020204" pitchFamily="34" charset="0"/>
            </a:endParaRPr>
          </a:p>
          <a:p>
            <a:pPr lvl="0">
              <a:lnSpc>
                <a:spcPct val="140000"/>
              </a:lnSpc>
              <a:spcBef>
                <a:spcPts val="0"/>
              </a:spcBef>
              <a:buSzPct val="100000"/>
            </a:pPr>
            <a:r>
              <a:rPr lang="en-GB" b="1" dirty="0">
                <a:solidFill>
                  <a:srgbClr val="102350"/>
                </a:solidFill>
                <a:latin typeface="Century Gothic" panose="020B0502020202020204" pitchFamily="34" charset="0"/>
              </a:rPr>
              <a:t>Sense of control</a:t>
            </a:r>
            <a:r>
              <a:rPr lang="en-GB" dirty="0">
                <a:solidFill>
                  <a:srgbClr val="102350"/>
                </a:solidFill>
                <a:latin typeface="Century Gothic" panose="020B0502020202020204" pitchFamily="34" charset="0"/>
              </a:rPr>
              <a:t>. Feeling as though you have the power to make choices that affect your situation, your ability to cope and the future. Identifying and connecting with what lies within your control. (i.e. engagement with the media, taking physical safety precautions)</a:t>
            </a:r>
          </a:p>
          <a:p>
            <a:pPr lvl="0">
              <a:lnSpc>
                <a:spcPct val="140000"/>
              </a:lnSpc>
              <a:spcBef>
                <a:spcPts val="0"/>
              </a:spcBef>
              <a:buSzPct val="100000"/>
            </a:pPr>
            <a:r>
              <a:rPr lang="en-GB" b="1" dirty="0">
                <a:solidFill>
                  <a:srgbClr val="102350"/>
                </a:solidFill>
                <a:latin typeface="Century Gothic" panose="020B0502020202020204" pitchFamily="34" charset="0"/>
              </a:rPr>
              <a:t>Strong social connections and access to support</a:t>
            </a:r>
            <a:r>
              <a:rPr lang="en-GB" dirty="0">
                <a:solidFill>
                  <a:srgbClr val="102350"/>
                </a:solidFill>
                <a:latin typeface="Century Gothic" panose="020B0502020202020204" pitchFamily="34" charset="0"/>
              </a:rPr>
              <a:t>. Being resilient doesn’t mean not needing support from others. In fact, it means knowing when and how to access this support.</a:t>
            </a:r>
          </a:p>
          <a:p>
            <a:pPr lvl="0">
              <a:lnSpc>
                <a:spcPct val="140000"/>
              </a:lnSpc>
              <a:spcBef>
                <a:spcPts val="0"/>
              </a:spcBef>
              <a:buSzPct val="100000"/>
            </a:pPr>
            <a:r>
              <a:rPr lang="en-GB" b="1" dirty="0">
                <a:solidFill>
                  <a:srgbClr val="102350"/>
                </a:solidFill>
                <a:latin typeface="Century Gothic" panose="020B0502020202020204" pitchFamily="34" charset="0"/>
              </a:rPr>
              <a:t>Problem-solving skills</a:t>
            </a:r>
            <a:r>
              <a:rPr lang="en-GB" dirty="0">
                <a:solidFill>
                  <a:srgbClr val="102350"/>
                </a:solidFill>
                <a:latin typeface="Century Gothic" panose="020B0502020202020204" pitchFamily="34" charset="0"/>
              </a:rPr>
              <a:t>. Knowing what problems you can solve and being creative, flexible and adaptable to solve them.</a:t>
            </a:r>
          </a:p>
          <a:p>
            <a:pPr lvl="0">
              <a:lnSpc>
                <a:spcPct val="140000"/>
              </a:lnSpc>
              <a:spcBef>
                <a:spcPts val="0"/>
              </a:spcBef>
              <a:buSzPct val="100000"/>
            </a:pPr>
            <a:r>
              <a:rPr lang="en-GB" b="1" dirty="0">
                <a:solidFill>
                  <a:srgbClr val="102350"/>
                </a:solidFill>
                <a:latin typeface="Century Gothic" panose="020B0502020202020204" pitchFamily="34" charset="0"/>
              </a:rPr>
              <a:t>Emotional regulation</a:t>
            </a:r>
            <a:r>
              <a:rPr lang="en-GB" dirty="0">
                <a:solidFill>
                  <a:srgbClr val="102350"/>
                </a:solidFill>
                <a:latin typeface="Century Gothic" panose="020B0502020202020204" pitchFamily="34" charset="0"/>
              </a:rPr>
              <a:t>. Developing self-awareness - the ability to recognise emotional responses and to understand what is causing them to support coping.</a:t>
            </a:r>
          </a:p>
          <a:p>
            <a:pPr lvl="0">
              <a:lnSpc>
                <a:spcPct val="140000"/>
              </a:lnSpc>
              <a:spcBef>
                <a:spcPts val="0"/>
              </a:spcBef>
              <a:buSzPct val="100000"/>
            </a:pPr>
            <a:r>
              <a:rPr lang="en-GB" b="1" dirty="0">
                <a:solidFill>
                  <a:srgbClr val="102350"/>
                </a:solidFill>
                <a:latin typeface="Century Gothic" panose="020B0502020202020204" pitchFamily="34" charset="0"/>
              </a:rPr>
              <a:t>Self-compassion</a:t>
            </a:r>
            <a:r>
              <a:rPr lang="en-GB" dirty="0">
                <a:solidFill>
                  <a:srgbClr val="102350"/>
                </a:solidFill>
                <a:latin typeface="Century Gothic" panose="020B0502020202020204" pitchFamily="34" charset="0"/>
              </a:rPr>
              <a:t>. The permission to take a break and accept emotions.</a:t>
            </a: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34718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5296459" y="324532"/>
            <a:ext cx="7025590" cy="753154"/>
          </a:xfrm>
        </p:spPr>
        <p:txBody>
          <a:bodyPr anchor="b">
            <a:normAutofit/>
          </a:bodyPr>
          <a:lstStyle/>
          <a:p>
            <a:r>
              <a:rPr lang="en-US" sz="3413" dirty="0">
                <a:latin typeface="Century Gothic" panose="020B0502020202020204" pitchFamily="34" charset="0"/>
              </a:rPr>
              <a:t>post-traumatic growth</a:t>
            </a:r>
          </a:p>
        </p:txBody>
      </p:sp>
      <p:pic>
        <p:nvPicPr>
          <p:cNvPr id="4" name="Picture 3">
            <a:extLst>
              <a:ext uri="{FF2B5EF4-FFF2-40B4-BE49-F238E27FC236}">
                <a16:creationId xmlns:a16="http://schemas.microsoft.com/office/drawing/2014/main" id="{28EA9674-978A-E04F-9409-42875BBB9D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9" y="14"/>
            <a:ext cx="4944602" cy="9753586"/>
          </a:xfrm>
          <a:prstGeom prst="rect">
            <a:avLst/>
          </a:prstGeom>
          <a:effectLst/>
        </p:spPr>
      </p:pic>
      <p:sp>
        <p:nvSpPr>
          <p:cNvPr id="7" name="Content Placeholder 4">
            <a:extLst>
              <a:ext uri="{FF2B5EF4-FFF2-40B4-BE49-F238E27FC236}">
                <a16:creationId xmlns:a16="http://schemas.microsoft.com/office/drawing/2014/main" id="{FEB3727F-C8A6-4F43-AAA2-F8F8B453CD1D}"/>
              </a:ext>
            </a:extLst>
          </p:cNvPr>
          <p:cNvSpPr>
            <a:spLocks noGrp="1"/>
          </p:cNvSpPr>
          <p:nvPr>
            <p:ph idx="1"/>
          </p:nvPr>
        </p:nvSpPr>
        <p:spPr>
          <a:xfrm>
            <a:off x="5296459" y="1632857"/>
            <a:ext cx="7025590" cy="6760029"/>
          </a:xfrm>
        </p:spPr>
        <p:txBody>
          <a:bodyPr anchor="t">
            <a:noAutofit/>
          </a:bodyPr>
          <a:lstStyle/>
          <a:p>
            <a:pPr lvl="0">
              <a:lnSpc>
                <a:spcPct val="140000"/>
              </a:lnSpc>
              <a:spcBef>
                <a:spcPts val="0"/>
              </a:spcBef>
              <a:buSzPct val="100000"/>
            </a:pPr>
            <a:r>
              <a:rPr lang="en-GB" sz="1600" b="1" dirty="0">
                <a:solidFill>
                  <a:srgbClr val="102350"/>
                </a:solidFill>
                <a:latin typeface="Century Gothic" panose="020B0502020202020204" pitchFamily="34" charset="0"/>
              </a:rPr>
              <a:t>A greater appreciation of life:</a:t>
            </a:r>
            <a:r>
              <a:rPr lang="en-GB" sz="1600" dirty="0">
                <a:solidFill>
                  <a:srgbClr val="102350"/>
                </a:solidFill>
                <a:latin typeface="Century Gothic" panose="020B0502020202020204" pitchFamily="34" charset="0"/>
              </a:rPr>
              <a:t> appreciating the value of life, or appreciating each day in a way you didn’t before</a:t>
            </a:r>
          </a:p>
          <a:p>
            <a:pPr marL="0" lvl="0" indent="0">
              <a:lnSpc>
                <a:spcPct val="140000"/>
              </a:lnSpc>
              <a:spcBef>
                <a:spcPts val="0"/>
              </a:spcBef>
              <a:buSzPct val="100000"/>
              <a:buNone/>
            </a:pPr>
            <a:endParaRPr lang="en-GB" sz="1600" dirty="0">
              <a:solidFill>
                <a:srgbClr val="102350"/>
              </a:solidFill>
              <a:latin typeface="Century Gothic" panose="020B0502020202020204" pitchFamily="34" charset="0"/>
            </a:endParaRPr>
          </a:p>
          <a:p>
            <a:pPr lvl="0">
              <a:lnSpc>
                <a:spcPct val="140000"/>
              </a:lnSpc>
              <a:spcBef>
                <a:spcPts val="0"/>
              </a:spcBef>
              <a:buSzPct val="100000"/>
            </a:pPr>
            <a:r>
              <a:rPr lang="en-GB" sz="1600" b="1" dirty="0">
                <a:solidFill>
                  <a:srgbClr val="102350"/>
                </a:solidFill>
                <a:latin typeface="Century Gothic" panose="020B0502020202020204" pitchFamily="34" charset="0"/>
              </a:rPr>
              <a:t>Improved relationships with others</a:t>
            </a:r>
            <a:r>
              <a:rPr lang="en-GB" sz="1600" dirty="0">
                <a:solidFill>
                  <a:srgbClr val="102350"/>
                </a:solidFill>
                <a:latin typeface="Century Gothic" panose="020B0502020202020204" pitchFamily="34" charset="0"/>
              </a:rPr>
              <a:t>: you might develop a sense of closeness with others, increased compassion, or the knowledge that you can count on others in times of crisis</a:t>
            </a:r>
          </a:p>
          <a:p>
            <a:pPr marL="0" lvl="0" indent="0">
              <a:lnSpc>
                <a:spcPct val="140000"/>
              </a:lnSpc>
              <a:spcBef>
                <a:spcPts val="0"/>
              </a:spcBef>
              <a:buSzPct val="100000"/>
              <a:buNone/>
            </a:pPr>
            <a:endParaRPr lang="en-GB" sz="1600" dirty="0">
              <a:solidFill>
                <a:srgbClr val="102350"/>
              </a:solidFill>
              <a:latin typeface="Century Gothic" panose="020B0502020202020204" pitchFamily="34" charset="0"/>
            </a:endParaRPr>
          </a:p>
          <a:p>
            <a:pPr lvl="0">
              <a:lnSpc>
                <a:spcPct val="140000"/>
              </a:lnSpc>
              <a:spcBef>
                <a:spcPts val="0"/>
              </a:spcBef>
              <a:buSzPct val="100000"/>
            </a:pPr>
            <a:r>
              <a:rPr lang="en-GB" sz="1600" b="1" dirty="0">
                <a:solidFill>
                  <a:srgbClr val="102350"/>
                </a:solidFill>
                <a:latin typeface="Century Gothic" panose="020B0502020202020204" pitchFamily="34" charset="0"/>
              </a:rPr>
              <a:t>New possibilities</a:t>
            </a:r>
            <a:r>
              <a:rPr lang="en-GB" sz="1600" dirty="0">
                <a:solidFill>
                  <a:srgbClr val="102350"/>
                </a:solidFill>
                <a:latin typeface="Century Gothic" panose="020B0502020202020204" pitchFamily="34" charset="0"/>
              </a:rPr>
              <a:t>: such as developing new interests, a new life path, or a willingness to change things that need changing</a:t>
            </a:r>
          </a:p>
          <a:p>
            <a:pPr marL="0" lvl="0" indent="0">
              <a:lnSpc>
                <a:spcPct val="140000"/>
              </a:lnSpc>
              <a:spcBef>
                <a:spcPts val="0"/>
              </a:spcBef>
              <a:buSzPct val="100000"/>
              <a:buNone/>
            </a:pPr>
            <a:endParaRPr lang="en-GB" sz="1600" dirty="0">
              <a:solidFill>
                <a:srgbClr val="102350"/>
              </a:solidFill>
              <a:latin typeface="Century Gothic" panose="020B0502020202020204" pitchFamily="34" charset="0"/>
            </a:endParaRPr>
          </a:p>
          <a:p>
            <a:pPr lvl="0">
              <a:lnSpc>
                <a:spcPct val="140000"/>
              </a:lnSpc>
              <a:spcBef>
                <a:spcPts val="0"/>
              </a:spcBef>
              <a:buSzPct val="100000"/>
            </a:pPr>
            <a:r>
              <a:rPr lang="en-GB" sz="1600" b="1" dirty="0">
                <a:solidFill>
                  <a:srgbClr val="102350"/>
                </a:solidFill>
                <a:latin typeface="Century Gothic" panose="020B0502020202020204" pitchFamily="34" charset="0"/>
              </a:rPr>
              <a:t>Personal strength</a:t>
            </a:r>
            <a:r>
              <a:rPr lang="en-GB" sz="1600" dirty="0">
                <a:solidFill>
                  <a:srgbClr val="102350"/>
                </a:solidFill>
                <a:latin typeface="Century Gothic" panose="020B0502020202020204" pitchFamily="34" charset="0"/>
              </a:rPr>
              <a:t>: the knowledge that you can handle difficult things, that you’re stronger than you thought, or an increased sense of self-reliance</a:t>
            </a:r>
          </a:p>
          <a:p>
            <a:pPr marL="0" lvl="0" indent="0">
              <a:lnSpc>
                <a:spcPct val="140000"/>
              </a:lnSpc>
              <a:spcBef>
                <a:spcPts val="0"/>
              </a:spcBef>
              <a:buSzPct val="100000"/>
              <a:buNone/>
            </a:pPr>
            <a:endParaRPr lang="en-GB" sz="1600" dirty="0">
              <a:solidFill>
                <a:srgbClr val="102350"/>
              </a:solidFill>
              <a:latin typeface="Century Gothic" panose="020B0502020202020204" pitchFamily="34" charset="0"/>
            </a:endParaRPr>
          </a:p>
          <a:p>
            <a:pPr lvl="0">
              <a:lnSpc>
                <a:spcPct val="140000"/>
              </a:lnSpc>
              <a:spcBef>
                <a:spcPts val="0"/>
              </a:spcBef>
              <a:buSzPct val="100000"/>
            </a:pPr>
            <a:r>
              <a:rPr lang="en-GB" sz="1600" b="1" dirty="0">
                <a:solidFill>
                  <a:srgbClr val="102350"/>
                </a:solidFill>
                <a:latin typeface="Century Gothic" panose="020B0502020202020204" pitchFamily="34" charset="0"/>
              </a:rPr>
              <a:t>Spiritual change</a:t>
            </a:r>
            <a:r>
              <a:rPr lang="en-GB" sz="1600" dirty="0">
                <a:solidFill>
                  <a:srgbClr val="102350"/>
                </a:solidFill>
                <a:latin typeface="Century Gothic" panose="020B0502020202020204" pitchFamily="34" charset="0"/>
              </a:rPr>
              <a:t>: A deeper understanding of spirituality, or stronger faith than before</a:t>
            </a:r>
          </a:p>
          <a:p>
            <a:pPr marL="0" indent="0">
              <a:lnSpc>
                <a:spcPct val="140000"/>
              </a:lnSpc>
              <a:spcBef>
                <a:spcPts val="0"/>
              </a:spcBef>
              <a:buSzPct val="100000"/>
              <a:buNone/>
            </a:pPr>
            <a:endParaRPr lang="en-GB" sz="1600" dirty="0">
              <a:solidFill>
                <a:srgbClr val="102350"/>
              </a:solidFill>
              <a:latin typeface="Century Gothic" panose="020B0502020202020204" pitchFamily="34" charset="0"/>
            </a:endParaRPr>
          </a:p>
          <a:p>
            <a:pPr marL="0" indent="0">
              <a:lnSpc>
                <a:spcPct val="140000"/>
              </a:lnSpc>
              <a:spcBef>
                <a:spcPts val="0"/>
              </a:spcBef>
              <a:buSzPct val="100000"/>
              <a:buNone/>
            </a:pPr>
            <a:r>
              <a:rPr lang="en-GB" sz="1600" dirty="0">
                <a:solidFill>
                  <a:srgbClr val="102350"/>
                </a:solidFill>
                <a:latin typeface="Century Gothic" panose="020B0502020202020204" pitchFamily="34" charset="0"/>
              </a:rPr>
              <a:t>Tedeschi and Calhoun (1996)</a:t>
            </a:r>
          </a:p>
        </p:txBody>
      </p:sp>
    </p:spTree>
    <p:extLst>
      <p:ext uri="{BB962C8B-B14F-4D97-AF65-F5344CB8AC3E}">
        <p14:creationId xmlns:p14="http://schemas.microsoft.com/office/powerpoint/2010/main" val="380561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499" y="431800"/>
            <a:ext cx="8273143" cy="1441245"/>
          </a:xfrm>
        </p:spPr>
        <p:txBody>
          <a:bodyPr>
            <a:normAutofit fontScale="90000"/>
          </a:bodyPr>
          <a:lstStyle/>
          <a:p>
            <a:r>
              <a:rPr lang="en-GB" dirty="0">
                <a:latin typeface="Century Gothic" panose="020B0502020202020204" pitchFamily="34" charset="0"/>
              </a:rPr>
              <a:t>Supporting others: </a:t>
            </a:r>
            <a:br>
              <a:rPr lang="en-GB" dirty="0">
                <a:latin typeface="Century Gothic" panose="020B0502020202020204" pitchFamily="34" charset="0"/>
              </a:rPr>
            </a:br>
            <a:r>
              <a:rPr lang="en-GB" dirty="0">
                <a:latin typeface="Century Gothic" panose="020B0502020202020204" pitchFamily="34" charset="0"/>
              </a:rPr>
              <a:t>making sense of trauma</a:t>
            </a:r>
            <a:br>
              <a:rPr lang="en-GB" dirty="0">
                <a:latin typeface="Century Gothic" panose="020B0502020202020204" pitchFamily="34" charset="0"/>
              </a:rPr>
            </a:br>
            <a:endParaRPr lang="en-US" dirty="0">
              <a:latin typeface="Century Gothic" panose="020B0502020202020204" pitchFamily="34" charset="0"/>
            </a:endParaRPr>
          </a:p>
        </p:txBody>
      </p:sp>
      <p:pic>
        <p:nvPicPr>
          <p:cNvPr id="25" name="Content Placeholder 24" descr="A picture containing object, mirror, clock&#10;&#10;Description automatically generated">
            <a:extLst>
              <a:ext uri="{FF2B5EF4-FFF2-40B4-BE49-F238E27FC236}">
                <a16:creationId xmlns:a16="http://schemas.microsoft.com/office/drawing/2014/main" id="{07271C2C-1448-CD48-AC6D-1F8D55BF3FC9}"/>
              </a:ext>
            </a:extLst>
          </p:cNvPr>
          <p:cNvPicPr>
            <a:picLocks noGrp="1"/>
          </p:cNvPicPr>
          <p:nvPr>
            <p:ph idx="1"/>
          </p:nvPr>
        </p:nvPicPr>
        <p:blipFill>
          <a:blip r:embed="rId2"/>
          <a:stretch>
            <a:fillRect/>
          </a:stretch>
        </p:blipFill>
        <p:spPr>
          <a:xfrm>
            <a:off x="9879434" y="709272"/>
            <a:ext cx="1504949" cy="1477572"/>
          </a:xfrm>
          <a:prstGeom prst="rect">
            <a:avLst/>
          </a:prstGeom>
        </p:spPr>
      </p:pic>
      <p:pic>
        <p:nvPicPr>
          <p:cNvPr id="26" name="Picture 25" descr="A picture containing object, mirror, game&#10;&#10;Description automatically generated">
            <a:extLst>
              <a:ext uri="{FF2B5EF4-FFF2-40B4-BE49-F238E27FC236}">
                <a16:creationId xmlns:a16="http://schemas.microsoft.com/office/drawing/2014/main" id="{D7B4E539-B22C-CB4C-A8AB-8FAC33A511BD}"/>
              </a:ext>
            </a:extLst>
          </p:cNvPr>
          <p:cNvPicPr/>
          <p:nvPr/>
        </p:nvPicPr>
        <p:blipFill>
          <a:blip r:embed="rId3"/>
          <a:stretch>
            <a:fillRect/>
          </a:stretch>
        </p:blipFill>
        <p:spPr>
          <a:xfrm>
            <a:off x="9879434" y="2428305"/>
            <a:ext cx="1504949" cy="1477572"/>
          </a:xfrm>
          <a:prstGeom prst="rect">
            <a:avLst/>
          </a:prstGeom>
        </p:spPr>
      </p:pic>
      <p:pic>
        <p:nvPicPr>
          <p:cNvPr id="27" name="Picture 26" descr="A picture containing object, clock&#10;&#10;Description automatically generated">
            <a:extLst>
              <a:ext uri="{FF2B5EF4-FFF2-40B4-BE49-F238E27FC236}">
                <a16:creationId xmlns:a16="http://schemas.microsoft.com/office/drawing/2014/main" id="{B03288C4-7C7A-8842-AC1F-C12918B671E8}"/>
              </a:ext>
            </a:extLst>
          </p:cNvPr>
          <p:cNvPicPr/>
          <p:nvPr/>
        </p:nvPicPr>
        <p:blipFill>
          <a:blip r:embed="rId4"/>
          <a:stretch>
            <a:fillRect/>
          </a:stretch>
        </p:blipFill>
        <p:spPr>
          <a:xfrm>
            <a:off x="9879435" y="4155553"/>
            <a:ext cx="1504950" cy="1460043"/>
          </a:xfrm>
          <a:prstGeom prst="rect">
            <a:avLst/>
          </a:prstGeom>
        </p:spPr>
      </p:pic>
      <p:pic>
        <p:nvPicPr>
          <p:cNvPr id="28" name="Picture 27" descr="A close up of a logo&#10;&#10;Description automatically generated">
            <a:extLst>
              <a:ext uri="{FF2B5EF4-FFF2-40B4-BE49-F238E27FC236}">
                <a16:creationId xmlns:a16="http://schemas.microsoft.com/office/drawing/2014/main" id="{B30C61FA-C9A4-C04A-B6D1-9939A6698C15}"/>
              </a:ext>
            </a:extLst>
          </p:cNvPr>
          <p:cNvPicPr/>
          <p:nvPr/>
        </p:nvPicPr>
        <p:blipFill>
          <a:blip r:embed="rId5"/>
          <a:stretch>
            <a:fillRect/>
          </a:stretch>
        </p:blipFill>
        <p:spPr>
          <a:xfrm>
            <a:off x="9879435" y="5861154"/>
            <a:ext cx="1504950" cy="1460043"/>
          </a:xfrm>
          <a:prstGeom prst="rect">
            <a:avLst/>
          </a:prstGeom>
        </p:spPr>
      </p:pic>
      <p:pic>
        <p:nvPicPr>
          <p:cNvPr id="29" name="Picture 28" descr="A picture containing mirror, game&#10;&#10;Description automatically generated">
            <a:extLst>
              <a:ext uri="{FF2B5EF4-FFF2-40B4-BE49-F238E27FC236}">
                <a16:creationId xmlns:a16="http://schemas.microsoft.com/office/drawing/2014/main" id="{C78D5989-5F52-F349-BCB0-07BDA463A8D8}"/>
              </a:ext>
            </a:extLst>
          </p:cNvPr>
          <p:cNvPicPr/>
          <p:nvPr/>
        </p:nvPicPr>
        <p:blipFill>
          <a:blip r:embed="rId6"/>
          <a:stretch>
            <a:fillRect/>
          </a:stretch>
        </p:blipFill>
        <p:spPr>
          <a:xfrm>
            <a:off x="9879435" y="7566755"/>
            <a:ext cx="1506220" cy="1477573"/>
          </a:xfrm>
          <a:prstGeom prst="rect">
            <a:avLst/>
          </a:prstGeom>
        </p:spPr>
      </p:pic>
      <p:sp>
        <p:nvSpPr>
          <p:cNvPr id="3" name="Rectangle 2">
            <a:extLst>
              <a:ext uri="{FF2B5EF4-FFF2-40B4-BE49-F238E27FC236}">
                <a16:creationId xmlns:a16="http://schemas.microsoft.com/office/drawing/2014/main" id="{67FB9170-017F-FD48-9C2D-96A12D3C32D0}"/>
              </a:ext>
            </a:extLst>
          </p:cNvPr>
          <p:cNvSpPr/>
          <p:nvPr/>
        </p:nvSpPr>
        <p:spPr>
          <a:xfrm>
            <a:off x="952500" y="1610018"/>
            <a:ext cx="8420100" cy="6708375"/>
          </a:xfrm>
          <a:prstGeom prst="rect">
            <a:avLst/>
          </a:prstGeom>
        </p:spPr>
        <p:txBody>
          <a:bodyPr wrap="square">
            <a:spAutoFit/>
          </a:bodyPr>
          <a:lstStyle/>
          <a:p>
            <a:pPr algn="l">
              <a:lnSpc>
                <a:spcPct val="120000"/>
              </a:lnSpc>
            </a:pPr>
            <a:r>
              <a:rPr lang="en-GB" sz="1800" dirty="0">
                <a:solidFill>
                  <a:srgbClr val="102350"/>
                </a:solidFill>
                <a:latin typeface="Century Gothic" panose="020B0502020202020204" pitchFamily="34" charset="0"/>
                <a:ea typeface="Times New Roman" panose="02020603050405020304" pitchFamily="18" charset="0"/>
              </a:rPr>
              <a:t>Stabilisation: </a:t>
            </a:r>
          </a:p>
          <a:p>
            <a:pPr algn="l">
              <a:lnSpc>
                <a:spcPct val="120000"/>
              </a:lnSpc>
            </a:pPr>
            <a:r>
              <a:rPr lang="en-GB" sz="1800" b="0" dirty="0">
                <a:solidFill>
                  <a:srgbClr val="102350"/>
                </a:solidFill>
                <a:latin typeface="Century Gothic" panose="020B0502020202020204" pitchFamily="34" charset="0"/>
                <a:ea typeface="Times New Roman" panose="02020603050405020304" pitchFamily="18" charset="0"/>
              </a:rPr>
              <a:t>Addressing someone’s immediate support needs (practical and emotional)</a:t>
            </a:r>
          </a:p>
          <a:p>
            <a:pPr algn="l">
              <a:lnSpc>
                <a:spcPct val="120000"/>
              </a:lnSpc>
            </a:pPr>
            <a:endParaRPr lang="en-GB" sz="1800" b="0" dirty="0">
              <a:solidFill>
                <a:srgbClr val="102350"/>
              </a:solidFill>
              <a:latin typeface="Century Gothic" panose="020B0502020202020204" pitchFamily="34" charset="0"/>
              <a:ea typeface="Times New Roman" panose="02020603050405020304" pitchFamily="18" charset="0"/>
            </a:endParaRPr>
          </a:p>
          <a:p>
            <a:pPr algn="l">
              <a:lnSpc>
                <a:spcPct val="120000"/>
              </a:lnSpc>
            </a:pPr>
            <a:r>
              <a:rPr lang="en-GB" sz="1800" dirty="0">
                <a:solidFill>
                  <a:srgbClr val="102350"/>
                </a:solidFill>
                <a:latin typeface="Century Gothic" panose="020B0502020202020204" pitchFamily="34" charset="0"/>
                <a:ea typeface="Times New Roman" panose="02020603050405020304" pitchFamily="18" charset="0"/>
              </a:rPr>
              <a:t>Education: </a:t>
            </a:r>
          </a:p>
          <a:p>
            <a:pPr algn="l">
              <a:lnSpc>
                <a:spcPct val="120000"/>
              </a:lnSpc>
            </a:pPr>
            <a:r>
              <a:rPr lang="en-GB" sz="1800" b="0" dirty="0">
                <a:solidFill>
                  <a:srgbClr val="102350"/>
                </a:solidFill>
                <a:latin typeface="Century Gothic" panose="020B0502020202020204" pitchFamily="34" charset="0"/>
                <a:ea typeface="Times New Roman" panose="02020603050405020304" pitchFamily="18" charset="0"/>
              </a:rPr>
              <a:t>Providing them with information about the impact of trauma.</a:t>
            </a:r>
          </a:p>
          <a:p>
            <a:pPr algn="l">
              <a:lnSpc>
                <a:spcPct val="120000"/>
              </a:lnSpc>
            </a:pPr>
            <a:endParaRPr lang="en-GB" sz="1800" b="0" dirty="0">
              <a:solidFill>
                <a:srgbClr val="102350"/>
              </a:solidFill>
              <a:latin typeface="Century Gothic" panose="020B0502020202020204" pitchFamily="34" charset="0"/>
              <a:ea typeface="Times New Roman" panose="02020603050405020304" pitchFamily="18" charset="0"/>
            </a:endParaRPr>
          </a:p>
          <a:p>
            <a:pPr marL="15875" indent="-15875" algn="l">
              <a:lnSpc>
                <a:spcPct val="120000"/>
              </a:lnSpc>
            </a:pPr>
            <a:r>
              <a:rPr lang="en-GB" sz="1800" dirty="0">
                <a:solidFill>
                  <a:srgbClr val="102350"/>
                </a:solidFill>
                <a:latin typeface="Century Gothic" panose="020B0502020202020204" pitchFamily="34" charset="0"/>
                <a:ea typeface="Times New Roman" panose="02020603050405020304" pitchFamily="18" charset="0"/>
              </a:rPr>
              <a:t>Normalisation: </a:t>
            </a:r>
          </a:p>
          <a:p>
            <a:pPr marL="15875" indent="-15875" algn="l">
              <a:lnSpc>
                <a:spcPct val="120000"/>
              </a:lnSpc>
            </a:pPr>
            <a:r>
              <a:rPr lang="en-GB" sz="1800" b="0" dirty="0">
                <a:solidFill>
                  <a:srgbClr val="102350"/>
                </a:solidFill>
                <a:latin typeface="Century Gothic" panose="020B0502020202020204" pitchFamily="34" charset="0"/>
                <a:ea typeface="Times New Roman" panose="02020603050405020304" pitchFamily="18" charset="0"/>
              </a:rPr>
              <a:t>Using this information to provide reassurance that someone is coping and responding normally (this in turn reduced overwhelm and the ‘power’ of these symptoms)</a:t>
            </a:r>
          </a:p>
          <a:p>
            <a:pPr marL="15875" indent="-15875" algn="l">
              <a:lnSpc>
                <a:spcPct val="120000"/>
              </a:lnSpc>
            </a:pPr>
            <a:endParaRPr lang="en-GB" sz="1800" b="0" dirty="0">
              <a:solidFill>
                <a:srgbClr val="102350"/>
              </a:solidFill>
              <a:latin typeface="Century Gothic" panose="020B0502020202020204" pitchFamily="34" charset="0"/>
              <a:ea typeface="Times New Roman" panose="02020603050405020304" pitchFamily="18" charset="0"/>
            </a:endParaRPr>
          </a:p>
          <a:p>
            <a:pPr marL="15875" indent="-15875" algn="l">
              <a:lnSpc>
                <a:spcPct val="120000"/>
              </a:lnSpc>
            </a:pPr>
            <a:r>
              <a:rPr lang="en-GB" sz="1800" dirty="0">
                <a:solidFill>
                  <a:srgbClr val="102350"/>
                </a:solidFill>
                <a:latin typeface="Century Gothic" panose="020B0502020202020204" pitchFamily="34" charset="0"/>
                <a:ea typeface="Times New Roman" panose="02020603050405020304" pitchFamily="18" charset="0"/>
              </a:rPr>
              <a:t>Supporting coping:</a:t>
            </a:r>
            <a:r>
              <a:rPr lang="en-GB" sz="1800" b="0" dirty="0">
                <a:solidFill>
                  <a:srgbClr val="102350"/>
                </a:solidFill>
                <a:latin typeface="Century Gothic" panose="020B0502020202020204" pitchFamily="34" charset="0"/>
                <a:ea typeface="Times New Roman" panose="02020603050405020304" pitchFamily="18" charset="0"/>
              </a:rPr>
              <a:t>	</a:t>
            </a:r>
          </a:p>
          <a:p>
            <a:pPr marL="15875" indent="-15875" algn="l">
              <a:lnSpc>
                <a:spcPct val="120000"/>
              </a:lnSpc>
            </a:pPr>
            <a:r>
              <a:rPr lang="en-GB" sz="1800" b="0" dirty="0">
                <a:solidFill>
                  <a:srgbClr val="102350"/>
                </a:solidFill>
                <a:latin typeface="Century Gothic" panose="020B0502020202020204" pitchFamily="34" charset="0"/>
                <a:ea typeface="Times New Roman" panose="02020603050405020304" pitchFamily="18" charset="0"/>
              </a:rPr>
              <a:t>Focus on how someone is coping and think about what they need to enhance their capacity to cope. What is helpful to them? </a:t>
            </a:r>
          </a:p>
          <a:p>
            <a:pPr marL="15875" indent="-15875" algn="l">
              <a:lnSpc>
                <a:spcPct val="120000"/>
              </a:lnSpc>
            </a:pPr>
            <a:endParaRPr lang="en-GB" sz="1800" b="0" dirty="0">
              <a:solidFill>
                <a:srgbClr val="102350"/>
              </a:solidFill>
              <a:latin typeface="Century Gothic" panose="020B0502020202020204" pitchFamily="34" charset="0"/>
              <a:ea typeface="Times New Roman" panose="02020603050405020304" pitchFamily="18" charset="0"/>
            </a:endParaRPr>
          </a:p>
          <a:p>
            <a:pPr marL="15875" indent="-15875" algn="l">
              <a:lnSpc>
                <a:spcPct val="120000"/>
              </a:lnSpc>
            </a:pPr>
            <a:r>
              <a:rPr lang="en-GB" sz="1800" dirty="0">
                <a:solidFill>
                  <a:srgbClr val="102350"/>
                </a:solidFill>
                <a:latin typeface="Century Gothic" panose="020B0502020202020204" pitchFamily="34" charset="0"/>
                <a:ea typeface="Times New Roman" panose="02020603050405020304" pitchFamily="18" charset="0"/>
              </a:rPr>
              <a:t>Engagement:</a:t>
            </a:r>
            <a:r>
              <a:rPr lang="en-GB" sz="1800" b="0" dirty="0">
                <a:solidFill>
                  <a:srgbClr val="102350"/>
                </a:solidFill>
                <a:latin typeface="Century Gothic" panose="020B0502020202020204" pitchFamily="34" charset="0"/>
                <a:ea typeface="Times New Roman" panose="02020603050405020304" pitchFamily="18" charset="0"/>
              </a:rPr>
              <a:t>	</a:t>
            </a:r>
          </a:p>
          <a:p>
            <a:pPr marL="15875" indent="-15875" algn="l">
              <a:lnSpc>
                <a:spcPct val="120000"/>
              </a:lnSpc>
            </a:pPr>
            <a:r>
              <a:rPr lang="en-GB" sz="1800" b="0" dirty="0">
                <a:solidFill>
                  <a:srgbClr val="102350"/>
                </a:solidFill>
                <a:latin typeface="Century Gothic" panose="020B0502020202020204" pitchFamily="34" charset="0"/>
                <a:ea typeface="Times New Roman" panose="02020603050405020304" pitchFamily="18" charset="0"/>
              </a:rPr>
              <a:t>Be proactive in engaging them with other sources of support. Don’t only focus on psychological support, but also other activities which may support coping.</a:t>
            </a:r>
          </a:p>
        </p:txBody>
      </p:sp>
    </p:spTree>
    <p:extLst>
      <p:ext uri="{BB962C8B-B14F-4D97-AF65-F5344CB8AC3E}">
        <p14:creationId xmlns:p14="http://schemas.microsoft.com/office/powerpoint/2010/main" val="36256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Supporting others: guidance</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812471"/>
            <a:ext cx="11099800" cy="7064829"/>
          </a:xfrm>
        </p:spPr>
        <p:txBody>
          <a:bodyPr anchor="t">
            <a:normAutofit fontScale="70000" lnSpcReduction="20000"/>
          </a:bodyPr>
          <a:lstStyle/>
          <a:p>
            <a:pPr lvl="0">
              <a:lnSpc>
                <a:spcPct val="140000"/>
              </a:lnSpc>
              <a:spcBef>
                <a:spcPts val="0"/>
              </a:spcBef>
              <a:buSzPct val="100000"/>
            </a:pPr>
            <a:r>
              <a:rPr lang="en-GB" dirty="0">
                <a:solidFill>
                  <a:srgbClr val="102350"/>
                </a:solidFill>
                <a:latin typeface="Century Gothic" panose="020B0502020202020204" pitchFamily="34" charset="0"/>
              </a:rPr>
              <a:t>Bearing witness to distress and remaining present </a:t>
            </a:r>
          </a:p>
          <a:p>
            <a:pPr lvl="0">
              <a:lnSpc>
                <a:spcPct val="140000"/>
              </a:lnSpc>
              <a:spcBef>
                <a:spcPts val="0"/>
              </a:spcBef>
              <a:buSzPct val="100000"/>
            </a:pPr>
            <a:r>
              <a:rPr lang="en-GB" dirty="0">
                <a:solidFill>
                  <a:srgbClr val="102350"/>
                </a:solidFill>
                <a:latin typeface="Century Gothic" panose="020B0502020202020204" pitchFamily="34" charset="0"/>
              </a:rPr>
              <a:t>Understanding what </a:t>
            </a:r>
            <a:r>
              <a:rPr lang="en-GB" u="sng" dirty="0">
                <a:solidFill>
                  <a:srgbClr val="102350"/>
                </a:solidFill>
                <a:latin typeface="Century Gothic" panose="020B0502020202020204" pitchFamily="34" charset="0"/>
              </a:rPr>
              <a:t>you</a:t>
            </a:r>
            <a:r>
              <a:rPr lang="en-GB" dirty="0">
                <a:solidFill>
                  <a:srgbClr val="102350"/>
                </a:solidFill>
                <a:latin typeface="Century Gothic" panose="020B0502020202020204" pitchFamily="34" charset="0"/>
              </a:rPr>
              <a:t> need to do versus what </a:t>
            </a:r>
            <a:r>
              <a:rPr lang="en-GB" u="sng" dirty="0">
                <a:solidFill>
                  <a:srgbClr val="102350"/>
                </a:solidFill>
                <a:latin typeface="Century Gothic" panose="020B0502020202020204" pitchFamily="34" charset="0"/>
              </a:rPr>
              <a:t>they </a:t>
            </a:r>
            <a:r>
              <a:rPr lang="en-GB" dirty="0">
                <a:solidFill>
                  <a:srgbClr val="102350"/>
                </a:solidFill>
                <a:latin typeface="Century Gothic" panose="020B0502020202020204" pitchFamily="34" charset="0"/>
              </a:rPr>
              <a:t>might need you to do</a:t>
            </a:r>
          </a:p>
          <a:p>
            <a:pPr lvl="0">
              <a:lnSpc>
                <a:spcPct val="140000"/>
              </a:lnSpc>
              <a:spcBef>
                <a:spcPts val="0"/>
              </a:spcBef>
              <a:buSzPct val="100000"/>
            </a:pPr>
            <a:r>
              <a:rPr lang="en-GB" dirty="0">
                <a:solidFill>
                  <a:srgbClr val="102350"/>
                </a:solidFill>
                <a:latin typeface="Century Gothic" panose="020B0502020202020204" pitchFamily="34" charset="0"/>
              </a:rPr>
              <a:t>Start by asking what someone needs. When someone isn’t able to tell you what they need, offer choices, often people can tell you what they </a:t>
            </a:r>
            <a:r>
              <a:rPr lang="en-GB" u="sng" dirty="0">
                <a:solidFill>
                  <a:srgbClr val="102350"/>
                </a:solidFill>
                <a:latin typeface="Century Gothic" panose="020B0502020202020204" pitchFamily="34" charset="0"/>
              </a:rPr>
              <a:t>don’t </a:t>
            </a:r>
            <a:r>
              <a:rPr lang="en-GB" dirty="0">
                <a:solidFill>
                  <a:srgbClr val="102350"/>
                </a:solidFill>
                <a:latin typeface="Century Gothic" panose="020B0502020202020204" pitchFamily="34" charset="0"/>
              </a:rPr>
              <a:t>need. </a:t>
            </a:r>
          </a:p>
          <a:p>
            <a:pPr lvl="0">
              <a:lnSpc>
                <a:spcPct val="140000"/>
              </a:lnSpc>
              <a:spcBef>
                <a:spcPts val="0"/>
              </a:spcBef>
              <a:buSzPct val="100000"/>
            </a:pPr>
            <a:r>
              <a:rPr lang="en-GB" dirty="0">
                <a:solidFill>
                  <a:srgbClr val="102350"/>
                </a:solidFill>
                <a:latin typeface="Century Gothic" panose="020B0502020202020204" pitchFamily="34" charset="0"/>
              </a:rPr>
              <a:t>Remember that everyone responds to situations differently and it is important to take the time to understand how someone has made sense of what is happening. What does it mean to them? (Rather than thinking about what it means to you).</a:t>
            </a:r>
          </a:p>
          <a:p>
            <a:pPr lvl="0">
              <a:lnSpc>
                <a:spcPct val="140000"/>
              </a:lnSpc>
              <a:spcBef>
                <a:spcPts val="0"/>
              </a:spcBef>
              <a:buSzPct val="100000"/>
            </a:pPr>
            <a:r>
              <a:rPr lang="en-GB" dirty="0">
                <a:solidFill>
                  <a:srgbClr val="102350"/>
                </a:solidFill>
                <a:latin typeface="Century Gothic" panose="020B0502020202020204" pitchFamily="34" charset="0"/>
              </a:rPr>
              <a:t>Managing your own sense of helplessness, overwhelm, loss and fear. Remember to take the time to look after yourselves, this puts you in a stronger position to support others. </a:t>
            </a:r>
          </a:p>
          <a:p>
            <a:pPr lvl="0">
              <a:lnSpc>
                <a:spcPct val="140000"/>
              </a:lnSpc>
              <a:spcBef>
                <a:spcPts val="0"/>
              </a:spcBef>
              <a:buSzPct val="100000"/>
            </a:pPr>
            <a:r>
              <a:rPr lang="en-GB" dirty="0">
                <a:solidFill>
                  <a:srgbClr val="102350"/>
                </a:solidFill>
                <a:latin typeface="Century Gothic" panose="020B0502020202020204" pitchFamily="34" charset="0"/>
              </a:rPr>
              <a:t>Focus on what you can do rather than on what you can’t. </a:t>
            </a:r>
          </a:p>
          <a:p>
            <a:pPr lvl="0">
              <a:lnSpc>
                <a:spcPct val="140000"/>
              </a:lnSpc>
              <a:spcBef>
                <a:spcPts val="0"/>
              </a:spcBef>
              <a:buSzPct val="100000"/>
            </a:pPr>
            <a:r>
              <a:rPr lang="en-GB" dirty="0">
                <a:solidFill>
                  <a:srgbClr val="102350"/>
                </a:solidFill>
                <a:latin typeface="Century Gothic" panose="020B0502020202020204" pitchFamily="34" charset="0"/>
              </a:rPr>
              <a:t>Remember that someone’s needs will change over time, keep checking and seeking feedback about your approach to support. </a:t>
            </a:r>
          </a:p>
          <a:p>
            <a:pPr marL="0" indent="0">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spTree>
    <p:extLst>
      <p:ext uri="{BB962C8B-B14F-4D97-AF65-F5344CB8AC3E}">
        <p14:creationId xmlns:p14="http://schemas.microsoft.com/office/powerpoint/2010/main" val="20113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Creating ‘moments’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5913120" y="2868385"/>
            <a:ext cx="6385560" cy="4016829"/>
          </a:xfrm>
        </p:spPr>
        <p:txBody>
          <a:bodyPr anchor="t">
            <a:normAutofit/>
          </a:bodyPr>
          <a:lstStyle/>
          <a:p>
            <a:pPr>
              <a:buSzPct val="100000"/>
            </a:pPr>
            <a:r>
              <a:rPr lang="en-GB" sz="2800" dirty="0">
                <a:solidFill>
                  <a:srgbClr val="102350"/>
                </a:solidFill>
                <a:latin typeface="Century Gothic" panose="020B0502020202020204" pitchFamily="34" charset="0"/>
              </a:rPr>
              <a:t>A trauma informed approach isn’t about treating trauma.</a:t>
            </a:r>
          </a:p>
          <a:p>
            <a:pPr>
              <a:buSzPct val="100000"/>
            </a:pPr>
            <a:r>
              <a:rPr lang="en-GB" sz="2800" dirty="0">
                <a:solidFill>
                  <a:srgbClr val="102350"/>
                </a:solidFill>
                <a:latin typeface="Century Gothic" panose="020B0502020202020204" pitchFamily="34" charset="0"/>
              </a:rPr>
              <a:t>It is about creating ‘moments’ for people. </a:t>
            </a:r>
          </a:p>
          <a:p>
            <a:pPr>
              <a:buSzPct val="100000"/>
            </a:pPr>
            <a:r>
              <a:rPr lang="en-GB" sz="2800" dirty="0">
                <a:solidFill>
                  <a:srgbClr val="102350"/>
                </a:solidFill>
                <a:latin typeface="Century Gothic" panose="020B0502020202020204" pitchFamily="34" charset="0"/>
              </a:rPr>
              <a:t>Moments of hope, optimism, understanding and connection.</a:t>
            </a:r>
          </a:p>
        </p:txBody>
      </p:sp>
      <p:pic>
        <p:nvPicPr>
          <p:cNvPr id="4" name="Picture 3">
            <a:extLst>
              <a:ext uri="{FF2B5EF4-FFF2-40B4-BE49-F238E27FC236}">
                <a16:creationId xmlns:a16="http://schemas.microsoft.com/office/drawing/2014/main" id="{275EDE3A-C82A-2846-8DB7-38968AA25251}"/>
              </a:ext>
            </a:extLst>
          </p:cNvPr>
          <p:cNvPicPr>
            <a:picLocks noChangeAspect="1"/>
          </p:cNvPicPr>
          <p:nvPr/>
        </p:nvPicPr>
        <p:blipFill>
          <a:blip r:embed="rId2"/>
          <a:stretch>
            <a:fillRect/>
          </a:stretch>
        </p:blipFill>
        <p:spPr>
          <a:xfrm>
            <a:off x="0" y="1120139"/>
            <a:ext cx="5420754" cy="8663940"/>
          </a:xfrm>
          <a:prstGeom prst="rect">
            <a:avLst/>
          </a:prstGeom>
        </p:spPr>
      </p:pic>
    </p:spTree>
    <p:extLst>
      <p:ext uri="{BB962C8B-B14F-4D97-AF65-F5344CB8AC3E}">
        <p14:creationId xmlns:p14="http://schemas.microsoft.com/office/powerpoint/2010/main" val="284682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681565" y="569310"/>
            <a:ext cx="6447367" cy="1133929"/>
          </a:xfrm>
        </p:spPr>
        <p:txBody>
          <a:bodyPr>
            <a:normAutofit fontScale="90000"/>
          </a:bodyPr>
          <a:lstStyle/>
          <a:p>
            <a:r>
              <a:rPr lang="en-US" dirty="0">
                <a:latin typeface="Century Gothic" panose="020B0502020202020204" pitchFamily="34" charset="0"/>
              </a:rPr>
              <a:t>Supporting others: </a:t>
            </a:r>
            <a:br>
              <a:rPr lang="en-US" dirty="0">
                <a:latin typeface="Century Gothic" panose="020B0502020202020204" pitchFamily="34" charset="0"/>
              </a:rPr>
            </a:br>
            <a:r>
              <a:rPr lang="en-US" dirty="0">
                <a:latin typeface="Century Gothic" panose="020B0502020202020204" pitchFamily="34" charset="0"/>
              </a:rPr>
              <a:t>the impact on ourselves</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499" y="2434771"/>
            <a:ext cx="5905500" cy="7064829"/>
          </a:xfrm>
        </p:spPr>
        <p:txBody>
          <a:bodyPr anchor="t">
            <a:normAutofit fontScale="85000" lnSpcReduction="20000"/>
          </a:bodyPr>
          <a:lstStyle/>
          <a:p>
            <a:pPr>
              <a:lnSpc>
                <a:spcPct val="120000"/>
              </a:lnSpc>
              <a:spcBef>
                <a:spcPts val="0"/>
              </a:spcBef>
              <a:buSzPct val="100000"/>
            </a:pPr>
            <a:r>
              <a:rPr lang="en-GB" sz="2800" dirty="0">
                <a:solidFill>
                  <a:srgbClr val="102350"/>
                </a:solidFill>
                <a:latin typeface="Century Gothic" panose="020B0502020202020204" pitchFamily="34" charset="0"/>
              </a:rPr>
              <a:t>Vicarious trauma is another form of traumatic stress</a:t>
            </a:r>
          </a:p>
          <a:p>
            <a:pPr mar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The effect of bearing witness to distress or hearing about experiences of trauma</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Evokes strong feelings of guilt, frustration, helplessness and overwhelm </a:t>
            </a:r>
          </a:p>
          <a:p>
            <a:pPr marL="0" lvl="0" indent="0">
              <a:lnSpc>
                <a:spcPct val="120000"/>
              </a:lnSpc>
              <a:spcBef>
                <a:spcPts val="0"/>
              </a:spcBef>
              <a:buSzPct val="100000"/>
              <a:buNone/>
            </a:pPr>
            <a:endParaRPr lang="en-GB" sz="2800" dirty="0">
              <a:solidFill>
                <a:srgbClr val="102350"/>
              </a:solidFill>
              <a:latin typeface="Century Gothic" panose="020B0502020202020204" pitchFamily="34" charset="0"/>
            </a:endParaRPr>
          </a:p>
          <a:p>
            <a:pPr lvl="0">
              <a:lnSpc>
                <a:spcPct val="120000"/>
              </a:lnSpc>
              <a:spcBef>
                <a:spcPts val="0"/>
              </a:spcBef>
              <a:buSzPct val="100000"/>
            </a:pPr>
            <a:r>
              <a:rPr lang="en-GB" sz="2800" dirty="0">
                <a:solidFill>
                  <a:srgbClr val="102350"/>
                </a:solidFill>
                <a:latin typeface="Century Gothic" panose="020B0502020202020204" pitchFamily="34" charset="0"/>
              </a:rPr>
              <a:t>Shatters our own assumptions of the world around us (everything we thought that we knew about our world has changed)</a:t>
            </a:r>
          </a:p>
          <a:p>
            <a:pPr marL="0" lvl="0" indent="0">
              <a:lnSpc>
                <a:spcPct val="140000"/>
              </a:lnSpc>
              <a:spcBef>
                <a:spcPts val="0"/>
              </a:spcBef>
              <a:buSzPct val="100000"/>
              <a:buNone/>
            </a:pPr>
            <a:endParaRPr lang="en-GB" dirty="0">
              <a:solidFill>
                <a:srgbClr val="102350"/>
              </a:solidFill>
              <a:latin typeface="Century Gothic" panose="020B0502020202020204" pitchFamily="34" charset="0"/>
            </a:endParaRPr>
          </a:p>
          <a:p>
            <a:pPr marL="0" indent="0">
              <a:buNone/>
            </a:pPr>
            <a:r>
              <a:rPr lang="en-GB" sz="1400" u="sng" dirty="0">
                <a:latin typeface="Century Gothic" panose="020B0502020202020204" pitchFamily="34" charset="0"/>
                <a:hlinkClick r:id="rId2" tooltip="https://www.scotland.police.uk/whats-happening/trauma-informed-policing/">
                  <a:extLst>
                    <a:ext uri="{A12FA001-AC4F-418D-AE19-62706E023703}">
                      <ahyp:hlinkClr xmlns:ahyp="http://schemas.microsoft.com/office/drawing/2018/hyperlinkcolor" val="tx"/>
                    </a:ext>
                  </a:extLst>
                </a:hlinkClick>
              </a:rPr>
              <a:t>/</a:t>
            </a:r>
            <a:endParaRPr lang="en-US" sz="1400"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B801EFBC-4EBC-8342-A718-642CBDDCB2A9}"/>
              </a:ext>
            </a:extLst>
          </p:cNvPr>
          <p:cNvPicPr>
            <a:picLocks noChangeAspect="1"/>
          </p:cNvPicPr>
          <p:nvPr/>
        </p:nvPicPr>
        <p:blipFill>
          <a:blip r:embed="rId3"/>
          <a:stretch>
            <a:fillRect/>
          </a:stretch>
        </p:blipFill>
        <p:spPr>
          <a:xfrm>
            <a:off x="7801396" y="1387365"/>
            <a:ext cx="5061515" cy="7830207"/>
          </a:xfrm>
          <a:prstGeom prst="rect">
            <a:avLst/>
          </a:prstGeom>
        </p:spPr>
      </p:pic>
    </p:spTree>
    <p:extLst>
      <p:ext uri="{BB962C8B-B14F-4D97-AF65-F5344CB8AC3E}">
        <p14:creationId xmlns:p14="http://schemas.microsoft.com/office/powerpoint/2010/main" val="286116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8066314" y="252186"/>
            <a:ext cx="4312558" cy="1536700"/>
          </a:xfrm>
        </p:spPr>
        <p:txBody>
          <a:bodyPr/>
          <a:lstStyle/>
          <a:p>
            <a:r>
              <a:rPr lang="en-US" dirty="0">
                <a:latin typeface="Century Gothic" panose="020B0502020202020204" pitchFamily="34" charset="0"/>
              </a:rPr>
              <a:t>Different types of stress</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8066315" y="2122714"/>
            <a:ext cx="4312557" cy="6858000"/>
          </a:xfrm>
        </p:spPr>
        <p:txBody>
          <a:bodyPr anchor="t">
            <a:normAutofit fontScale="55000" lnSpcReduction="20000"/>
          </a:bodyPr>
          <a:lstStyle/>
          <a:p>
            <a:pPr marL="0" indent="0" algn="ctr">
              <a:lnSpc>
                <a:spcPct val="140000"/>
              </a:lnSpc>
              <a:spcBef>
                <a:spcPts val="0"/>
              </a:spcBef>
              <a:buSzPct val="100000"/>
              <a:buNone/>
            </a:pPr>
            <a:r>
              <a:rPr lang="en-GB" sz="3800" dirty="0">
                <a:solidFill>
                  <a:srgbClr val="102350"/>
                </a:solidFill>
                <a:latin typeface="Century Gothic" panose="020B0502020202020204" pitchFamily="34" charset="0"/>
              </a:rPr>
              <a:t>Tolerable stress </a:t>
            </a:r>
          </a:p>
          <a:p>
            <a:pPr marL="0" indent="0" algn="ctr">
              <a:lnSpc>
                <a:spcPct val="140000"/>
              </a:lnSpc>
              <a:spcBef>
                <a:spcPts val="0"/>
              </a:spcBef>
              <a:buSzPct val="100000"/>
              <a:buNone/>
            </a:pPr>
            <a:r>
              <a:rPr lang="en-GB" sz="3800" dirty="0">
                <a:solidFill>
                  <a:srgbClr val="102350"/>
                </a:solidFill>
                <a:latin typeface="Century Gothic" panose="020B0502020202020204" pitchFamily="34" charset="0"/>
              </a:rPr>
              <a:t>(amber)</a:t>
            </a:r>
          </a:p>
          <a:p>
            <a:pPr marL="0" indent="0">
              <a:lnSpc>
                <a:spcPct val="140000"/>
              </a:lnSpc>
              <a:spcBef>
                <a:spcPts val="0"/>
              </a:spcBef>
              <a:buSzPct val="100000"/>
              <a:buNone/>
            </a:pPr>
            <a:endParaRPr lang="en-GB" sz="3800" dirty="0">
              <a:solidFill>
                <a:srgbClr val="102350"/>
              </a:solidFill>
              <a:latin typeface="Century Gothic" panose="020B0502020202020204" pitchFamily="34" charset="0"/>
            </a:endParaRPr>
          </a:p>
          <a:p>
            <a:pPr>
              <a:lnSpc>
                <a:spcPct val="140000"/>
              </a:lnSpc>
              <a:spcBef>
                <a:spcPts val="0"/>
              </a:spcBef>
              <a:buSzPct val="100000"/>
            </a:pPr>
            <a:r>
              <a:rPr lang="en-GB" sz="3800" dirty="0">
                <a:solidFill>
                  <a:srgbClr val="102350"/>
                </a:solidFill>
                <a:latin typeface="Century Gothic" panose="020B0502020202020204" pitchFamily="34" charset="0"/>
              </a:rPr>
              <a:t>The body’s alert system is activated to a greater degree</a:t>
            </a:r>
          </a:p>
          <a:p>
            <a:pPr marL="0" indent="0">
              <a:lnSpc>
                <a:spcPct val="140000"/>
              </a:lnSpc>
              <a:spcBef>
                <a:spcPts val="0"/>
              </a:spcBef>
              <a:buSzPct val="100000"/>
              <a:buNone/>
            </a:pPr>
            <a:r>
              <a:rPr lang="en-GB" sz="3800" dirty="0">
                <a:solidFill>
                  <a:srgbClr val="102350"/>
                </a:solidFill>
                <a:latin typeface="Century Gothic" panose="020B0502020202020204" pitchFamily="34" charset="0"/>
              </a:rPr>
              <a:t> </a:t>
            </a:r>
          </a:p>
          <a:p>
            <a:pPr>
              <a:lnSpc>
                <a:spcPct val="140000"/>
              </a:lnSpc>
              <a:spcBef>
                <a:spcPts val="0"/>
              </a:spcBef>
              <a:buSzPct val="100000"/>
            </a:pPr>
            <a:r>
              <a:rPr lang="en-GB" sz="3800" dirty="0">
                <a:solidFill>
                  <a:srgbClr val="102350"/>
                </a:solidFill>
                <a:latin typeface="Century Gothic" panose="020B0502020202020204" pitchFamily="34" charset="0"/>
              </a:rPr>
              <a:t>Activation is time-limited and buffered by access to support </a:t>
            </a:r>
          </a:p>
          <a:p>
            <a:pPr marL="0" indent="0">
              <a:lnSpc>
                <a:spcPct val="140000"/>
              </a:lnSpc>
              <a:spcBef>
                <a:spcPts val="0"/>
              </a:spcBef>
              <a:buSzPct val="100000"/>
              <a:buNone/>
            </a:pPr>
            <a:r>
              <a:rPr lang="en-GB" sz="38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38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3800" dirty="0">
                <a:solidFill>
                  <a:srgbClr val="102350"/>
                </a:solidFill>
                <a:latin typeface="Century Gothic" panose="020B0502020202020204" pitchFamily="34" charset="0"/>
              </a:rPr>
              <a:t>Examples: death of a loved one, natural disaster, divorce </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pic>
        <p:nvPicPr>
          <p:cNvPr id="5" name="Picture 4">
            <a:extLst>
              <a:ext uri="{FF2B5EF4-FFF2-40B4-BE49-F238E27FC236}">
                <a16:creationId xmlns:a16="http://schemas.microsoft.com/office/drawing/2014/main" id="{CC1C3C23-E5D7-3245-B145-AB713F5E5C7A}"/>
              </a:ext>
            </a:extLst>
          </p:cNvPr>
          <p:cNvPicPr>
            <a:picLocks noChangeAspect="1"/>
          </p:cNvPicPr>
          <p:nvPr/>
        </p:nvPicPr>
        <p:blipFill>
          <a:blip r:embed="rId3"/>
          <a:stretch>
            <a:fillRect/>
          </a:stretch>
        </p:blipFill>
        <p:spPr>
          <a:xfrm>
            <a:off x="-1" y="-1"/>
            <a:ext cx="7627577" cy="9753601"/>
          </a:xfrm>
          <a:prstGeom prst="rect">
            <a:avLst/>
          </a:prstGeom>
        </p:spPr>
      </p:pic>
    </p:spTree>
    <p:extLst>
      <p:ext uri="{BB962C8B-B14F-4D97-AF65-F5344CB8AC3E}">
        <p14:creationId xmlns:p14="http://schemas.microsoft.com/office/powerpoint/2010/main" val="3162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952500" y="317500"/>
            <a:ext cx="11099800" cy="1739900"/>
          </a:xfrm>
        </p:spPr>
        <p:txBody>
          <a:bodyPr/>
          <a:lstStyle/>
          <a:p>
            <a:r>
              <a:rPr lang="en-US" dirty="0">
                <a:latin typeface="Century Gothic" panose="020B0502020202020204" pitchFamily="34" charset="0"/>
              </a:rPr>
              <a:t> developing resilience: </a:t>
            </a:r>
            <a:br>
              <a:rPr lang="en-US" dirty="0">
                <a:latin typeface="Century Gothic" panose="020B0502020202020204" pitchFamily="34" charset="0"/>
              </a:rPr>
            </a:br>
            <a:r>
              <a:rPr lang="en-US" dirty="0">
                <a:latin typeface="Century Gothic" panose="020B0502020202020204" pitchFamily="34" charset="0"/>
              </a:rPr>
              <a:t>Therapeutic activity</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952500" y="2057400"/>
            <a:ext cx="5863936" cy="6805304"/>
          </a:xfrm>
        </p:spPr>
        <p:txBody>
          <a:bodyPr anchor="t">
            <a:normAutofit fontScale="40000" lnSpcReduction="20000"/>
          </a:bodyPr>
          <a:lstStyle/>
          <a:p>
            <a:pPr marL="0" indent="0">
              <a:lnSpc>
                <a:spcPct val="140000"/>
              </a:lnSpc>
              <a:spcBef>
                <a:spcPts val="0"/>
              </a:spcBef>
              <a:buSzPct val="100000"/>
              <a:buNone/>
            </a:pPr>
            <a:r>
              <a:rPr lang="en-GB" sz="5900" dirty="0">
                <a:solidFill>
                  <a:srgbClr val="102350"/>
                </a:solidFill>
                <a:latin typeface="Century Gothic" panose="020B0502020202020204" pitchFamily="34" charset="0"/>
              </a:rPr>
              <a:t>Think about your ‘trauma jar’</a:t>
            </a:r>
          </a:p>
          <a:p>
            <a:pPr marL="0" indent="0">
              <a:lnSpc>
                <a:spcPct val="140000"/>
              </a:lnSpc>
              <a:spcBef>
                <a:spcPts val="0"/>
              </a:spcBef>
              <a:buSzPct val="100000"/>
              <a:buNone/>
            </a:pPr>
            <a:r>
              <a:rPr lang="en-GB" sz="5900" dirty="0">
                <a:solidFill>
                  <a:srgbClr val="102350"/>
                </a:solidFill>
                <a:latin typeface="Century Gothic" panose="020B0502020202020204" pitchFamily="34" charset="0"/>
              </a:rPr>
              <a:t> </a:t>
            </a:r>
          </a:p>
          <a:p>
            <a:pPr>
              <a:lnSpc>
                <a:spcPct val="140000"/>
              </a:lnSpc>
              <a:spcBef>
                <a:spcPts val="0"/>
              </a:spcBef>
              <a:buSzPct val="100000"/>
            </a:pPr>
            <a:r>
              <a:rPr lang="en-GB" sz="5900" dirty="0">
                <a:solidFill>
                  <a:srgbClr val="102350"/>
                </a:solidFill>
                <a:latin typeface="Century Gothic" panose="020B0502020202020204" pitchFamily="34" charset="0"/>
              </a:rPr>
              <a:t>How full is it?</a:t>
            </a:r>
          </a:p>
          <a:p>
            <a:pPr>
              <a:lnSpc>
                <a:spcPct val="140000"/>
              </a:lnSpc>
              <a:spcBef>
                <a:spcPts val="0"/>
              </a:spcBef>
              <a:buSzPct val="100000"/>
            </a:pPr>
            <a:r>
              <a:rPr lang="en-GB" sz="5900" dirty="0">
                <a:solidFill>
                  <a:srgbClr val="102350"/>
                </a:solidFill>
                <a:latin typeface="Century Gothic" panose="020B0502020202020204" pitchFamily="34" charset="0"/>
              </a:rPr>
              <a:t>What would help to empty it out?</a:t>
            </a:r>
          </a:p>
          <a:p>
            <a:pPr marL="0" indent="0">
              <a:lnSpc>
                <a:spcPct val="140000"/>
              </a:lnSpc>
              <a:spcBef>
                <a:spcPts val="0"/>
              </a:spcBef>
              <a:buSzPct val="100000"/>
              <a:buNone/>
            </a:pPr>
            <a:r>
              <a:rPr lang="en-GB" sz="59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5900" dirty="0">
                <a:solidFill>
                  <a:srgbClr val="102350"/>
                </a:solidFill>
                <a:latin typeface="Century Gothic" panose="020B0502020202020204" pitchFamily="34" charset="0"/>
              </a:rPr>
              <a:t>Think about the things in your life which support you to cope</a:t>
            </a:r>
          </a:p>
          <a:p>
            <a:pPr marL="0" indent="0">
              <a:lnSpc>
                <a:spcPct val="140000"/>
              </a:lnSpc>
              <a:spcBef>
                <a:spcPts val="0"/>
              </a:spcBef>
              <a:buSzPct val="100000"/>
              <a:buNone/>
            </a:pPr>
            <a:r>
              <a:rPr lang="en-GB" sz="59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5900" dirty="0">
                <a:solidFill>
                  <a:srgbClr val="102350"/>
                </a:solidFill>
                <a:latin typeface="Century Gothic" panose="020B0502020202020204" pitchFamily="34" charset="0"/>
              </a:rPr>
              <a:t>This can include:</a:t>
            </a:r>
          </a:p>
          <a:p>
            <a:pPr marL="0" indent="0">
              <a:lnSpc>
                <a:spcPct val="140000"/>
              </a:lnSpc>
              <a:spcBef>
                <a:spcPts val="0"/>
              </a:spcBef>
              <a:buSzPct val="100000"/>
              <a:buNone/>
            </a:pPr>
            <a:r>
              <a:rPr lang="en-GB" sz="5900" dirty="0">
                <a:solidFill>
                  <a:srgbClr val="102350"/>
                </a:solidFill>
                <a:latin typeface="Century Gothic" panose="020B0502020202020204" pitchFamily="34" charset="0"/>
              </a:rPr>
              <a:t> </a:t>
            </a:r>
          </a:p>
          <a:p>
            <a:pPr lvl="0">
              <a:lnSpc>
                <a:spcPct val="140000"/>
              </a:lnSpc>
              <a:spcBef>
                <a:spcPts val="0"/>
              </a:spcBef>
              <a:buSzPct val="100000"/>
              <a:buFont typeface="System Font"/>
              <a:buChar char="-"/>
            </a:pPr>
            <a:r>
              <a:rPr lang="en-GB" sz="5900" dirty="0">
                <a:solidFill>
                  <a:srgbClr val="102350"/>
                </a:solidFill>
                <a:latin typeface="Century Gothic" panose="020B0502020202020204" pitchFamily="34" charset="0"/>
              </a:rPr>
              <a:t>people</a:t>
            </a:r>
          </a:p>
          <a:p>
            <a:pPr lvl="0">
              <a:lnSpc>
                <a:spcPct val="140000"/>
              </a:lnSpc>
              <a:spcBef>
                <a:spcPts val="0"/>
              </a:spcBef>
              <a:buSzPct val="100000"/>
              <a:buFont typeface="System Font"/>
              <a:buChar char="-"/>
            </a:pPr>
            <a:r>
              <a:rPr lang="en-GB" sz="5900" dirty="0">
                <a:solidFill>
                  <a:srgbClr val="102350"/>
                </a:solidFill>
                <a:latin typeface="Century Gothic" panose="020B0502020202020204" pitchFamily="34" charset="0"/>
              </a:rPr>
              <a:t>places</a:t>
            </a:r>
          </a:p>
          <a:p>
            <a:pPr lvl="0">
              <a:lnSpc>
                <a:spcPct val="140000"/>
              </a:lnSpc>
              <a:spcBef>
                <a:spcPts val="0"/>
              </a:spcBef>
              <a:buSzPct val="100000"/>
              <a:buFont typeface="System Font"/>
              <a:buChar char="-"/>
            </a:pPr>
            <a:r>
              <a:rPr lang="en-GB" sz="5900" dirty="0">
                <a:solidFill>
                  <a:srgbClr val="102350"/>
                </a:solidFill>
                <a:latin typeface="Century Gothic" panose="020B0502020202020204" pitchFamily="34" charset="0"/>
              </a:rPr>
              <a:t>activities</a:t>
            </a:r>
          </a:p>
          <a:p>
            <a:pPr lvl="0">
              <a:lnSpc>
                <a:spcPct val="140000"/>
              </a:lnSpc>
              <a:spcBef>
                <a:spcPts val="0"/>
              </a:spcBef>
              <a:buSzPct val="100000"/>
              <a:buFont typeface="System Font"/>
              <a:buChar char="-"/>
            </a:pPr>
            <a:r>
              <a:rPr lang="en-GB" sz="5900" dirty="0">
                <a:solidFill>
                  <a:srgbClr val="102350"/>
                </a:solidFill>
                <a:latin typeface="Century Gothic" panose="020B0502020202020204" pitchFamily="34" charset="0"/>
              </a:rPr>
              <a:t>animals</a:t>
            </a:r>
          </a:p>
          <a:p>
            <a:pPr lvl="0">
              <a:lnSpc>
                <a:spcPct val="140000"/>
              </a:lnSpc>
              <a:spcBef>
                <a:spcPts val="0"/>
              </a:spcBef>
              <a:buSzPct val="100000"/>
              <a:buFont typeface="System Font"/>
              <a:buChar char="-"/>
            </a:pPr>
            <a:r>
              <a:rPr lang="en-GB" sz="5900" dirty="0">
                <a:solidFill>
                  <a:srgbClr val="102350"/>
                </a:solidFill>
                <a:latin typeface="Century Gothic" panose="020B0502020202020204" pitchFamily="34" charset="0"/>
              </a:rPr>
              <a:t>affirmations/quotes</a:t>
            </a:r>
          </a:p>
          <a:p>
            <a:pPr marL="0" indent="0">
              <a:lnSpc>
                <a:spcPct val="120000"/>
              </a:lnSpc>
              <a:buSzPct val="100000"/>
              <a:buNone/>
            </a:pPr>
            <a:endParaRPr lang="en-GB" sz="28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DA11F5A7-01D2-5A4D-B09A-F5EDA33221E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77000"/>
                    </a14:imgEffect>
                  </a14:imgLayer>
                </a14:imgProps>
              </a:ext>
            </a:extLst>
          </a:blip>
          <a:stretch>
            <a:fillRect/>
          </a:stretch>
        </p:blipFill>
        <p:spPr>
          <a:xfrm>
            <a:off x="7747462" y="2330820"/>
            <a:ext cx="4155209" cy="6258463"/>
          </a:xfrm>
          <a:prstGeom prst="rect">
            <a:avLst/>
          </a:prstGeom>
        </p:spPr>
      </p:pic>
    </p:spTree>
    <p:extLst>
      <p:ext uri="{BB962C8B-B14F-4D97-AF65-F5344CB8AC3E}">
        <p14:creationId xmlns:p14="http://schemas.microsoft.com/office/powerpoint/2010/main" val="16737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Compassionate self-care</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2822591"/>
            <a:ext cx="11099800" cy="3168305"/>
          </a:xfrm>
        </p:spPr>
        <p:txBody>
          <a:bodyPr anchor="t">
            <a:normAutofit/>
          </a:bodyPr>
          <a:lstStyle/>
          <a:p>
            <a:pPr marL="0" indent="0" algn="ctr">
              <a:lnSpc>
                <a:spcPct val="140000"/>
              </a:lnSpc>
              <a:spcBef>
                <a:spcPts val="0"/>
              </a:spcBef>
              <a:buNone/>
            </a:pPr>
            <a:r>
              <a:rPr lang="en-GB" sz="4200" dirty="0">
                <a:solidFill>
                  <a:srgbClr val="102350"/>
                </a:solidFill>
                <a:latin typeface="Century Gothic" panose="020B0502020202020204" pitchFamily="34" charset="0"/>
              </a:rPr>
              <a:t> </a:t>
            </a:r>
            <a:r>
              <a:rPr lang="en-GB" sz="3000" i="1" dirty="0">
                <a:solidFill>
                  <a:srgbClr val="102350"/>
                </a:solidFill>
                <a:latin typeface="Century Gothic" panose="020B0502020202020204" pitchFamily="34" charset="0"/>
              </a:rPr>
              <a:t>“With self-compassion, we give ourselves the same kindness and care we’d give to a good friend”</a:t>
            </a:r>
          </a:p>
          <a:p>
            <a:pPr marL="0" indent="0" algn="ctr">
              <a:lnSpc>
                <a:spcPct val="140000"/>
              </a:lnSpc>
              <a:spcBef>
                <a:spcPts val="0"/>
              </a:spcBef>
              <a:buNone/>
            </a:pPr>
            <a:endParaRPr lang="en-GB" sz="3000" i="1" dirty="0">
              <a:solidFill>
                <a:srgbClr val="102350"/>
              </a:solidFill>
              <a:latin typeface="Century Gothic" panose="020B0502020202020204" pitchFamily="34" charset="0"/>
            </a:endParaRPr>
          </a:p>
          <a:p>
            <a:pPr marL="0" indent="0" algn="ctr">
              <a:lnSpc>
                <a:spcPct val="140000"/>
              </a:lnSpc>
              <a:spcBef>
                <a:spcPts val="0"/>
              </a:spcBef>
              <a:buNone/>
            </a:pPr>
            <a:r>
              <a:rPr lang="en-GB" sz="3000" dirty="0">
                <a:solidFill>
                  <a:srgbClr val="102350"/>
                </a:solidFill>
                <a:latin typeface="Century Gothic" panose="020B0502020202020204" pitchFamily="34" charset="0"/>
              </a:rPr>
              <a:t>Dr Kristin Neff</a:t>
            </a:r>
          </a:p>
        </p:txBody>
      </p:sp>
    </p:spTree>
    <p:extLst>
      <p:ext uri="{BB962C8B-B14F-4D97-AF65-F5344CB8AC3E}">
        <p14:creationId xmlns:p14="http://schemas.microsoft.com/office/powerpoint/2010/main" val="1401665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Practical activity: </a:t>
            </a:r>
            <a:br>
              <a:rPr lang="en-US" dirty="0">
                <a:latin typeface="Century Gothic" panose="020B0502020202020204" pitchFamily="34" charset="0"/>
              </a:rPr>
            </a:br>
            <a:r>
              <a:rPr lang="en-US" dirty="0">
                <a:latin typeface="Century Gothic" panose="020B0502020202020204" pitchFamily="34" charset="0"/>
              </a:rPr>
              <a:t>give yourself a ‘self-compassion break’</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500" y="1560787"/>
            <a:ext cx="11099800" cy="7236372"/>
          </a:xfrm>
        </p:spPr>
        <p:txBody>
          <a:bodyPr anchor="t">
            <a:noAutofit/>
          </a:bodyPr>
          <a:lstStyle/>
          <a:p>
            <a:pPr marL="0" indent="0" algn="ctr">
              <a:lnSpc>
                <a:spcPct val="120000"/>
              </a:lnSpc>
              <a:spcBef>
                <a:spcPts val="0"/>
              </a:spcBef>
              <a:buNone/>
            </a:pPr>
            <a:r>
              <a:rPr lang="en-GB" sz="1800" dirty="0">
                <a:solidFill>
                  <a:srgbClr val="102350"/>
                </a:solidFill>
                <a:latin typeface="Century Gothic" panose="020B0502020202020204" pitchFamily="34" charset="0"/>
              </a:rPr>
              <a:t>Think of a situation in your life that is difficult, that is causing you stress. Call the situation to mind, and see if you can actually feel the stress and emotional discomfort in your body.</a:t>
            </a:r>
          </a:p>
          <a:p>
            <a:pPr algn="ctr">
              <a:lnSpc>
                <a:spcPct val="120000"/>
              </a:lnSpc>
              <a:spcBef>
                <a:spcPts val="0"/>
              </a:spcBef>
            </a:pPr>
            <a:endParaRPr lang="en-GB" sz="1800" dirty="0">
              <a:solidFill>
                <a:srgbClr val="102350"/>
              </a:solidFill>
              <a:latin typeface="Century Gothic" panose="020B0502020202020204" pitchFamily="34" charset="0"/>
            </a:endParaRPr>
          </a:p>
          <a:p>
            <a:pPr marL="0" indent="0" algn="ctr">
              <a:lnSpc>
                <a:spcPct val="120000"/>
              </a:lnSpc>
              <a:spcBef>
                <a:spcPts val="0"/>
              </a:spcBef>
              <a:buNone/>
            </a:pPr>
            <a:r>
              <a:rPr lang="en-GB" sz="1800" dirty="0">
                <a:solidFill>
                  <a:srgbClr val="102350"/>
                </a:solidFill>
                <a:latin typeface="Century Gothic" panose="020B0502020202020204" pitchFamily="34" charset="0"/>
              </a:rPr>
              <a:t>Now, say to yourself:</a:t>
            </a:r>
          </a:p>
          <a:p>
            <a:pPr marL="0" indent="0" algn="ctr">
              <a:lnSpc>
                <a:spcPct val="120000"/>
              </a:lnSpc>
              <a:spcBef>
                <a:spcPts val="0"/>
              </a:spcBef>
              <a:buNone/>
            </a:pPr>
            <a:r>
              <a:rPr lang="en-GB" sz="1800" b="1" dirty="0">
                <a:solidFill>
                  <a:srgbClr val="102350"/>
                </a:solidFill>
                <a:latin typeface="Century Gothic" panose="020B0502020202020204" pitchFamily="34" charset="0"/>
              </a:rPr>
              <a:t>1. This is a moment of suffering</a:t>
            </a:r>
            <a:endParaRPr lang="en-GB" sz="1800" dirty="0">
              <a:solidFill>
                <a:srgbClr val="102350"/>
              </a:solidFill>
              <a:latin typeface="Century Gothic" panose="020B0502020202020204" pitchFamily="34" charset="0"/>
            </a:endParaRPr>
          </a:p>
          <a:p>
            <a:pPr marL="0" indent="0" algn="ctr">
              <a:lnSpc>
                <a:spcPct val="120000"/>
              </a:lnSpc>
              <a:spcBef>
                <a:spcPts val="0"/>
              </a:spcBef>
              <a:buNone/>
            </a:pPr>
            <a:r>
              <a:rPr lang="en-GB" sz="1800" dirty="0">
                <a:solidFill>
                  <a:srgbClr val="102350"/>
                </a:solidFill>
                <a:latin typeface="Century Gothic" panose="020B0502020202020204" pitchFamily="34" charset="0"/>
              </a:rPr>
              <a:t>That’s mindfulness. Other options include:</a:t>
            </a: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This hurts.</a:t>
            </a: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Ouch.</a:t>
            </a: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This is stressful.</a:t>
            </a:r>
          </a:p>
          <a:p>
            <a:pPr algn="ctr">
              <a:lnSpc>
                <a:spcPct val="120000"/>
              </a:lnSpc>
              <a:spcBef>
                <a:spcPts val="0"/>
              </a:spcBef>
              <a:buSzPct val="100000"/>
            </a:pPr>
            <a:endParaRPr lang="en-GB" sz="1800" b="1" dirty="0">
              <a:solidFill>
                <a:srgbClr val="102350"/>
              </a:solidFill>
              <a:latin typeface="Century Gothic" panose="020B0502020202020204" pitchFamily="34" charset="0"/>
            </a:endParaRPr>
          </a:p>
          <a:p>
            <a:pPr marL="0" indent="0" algn="ctr">
              <a:lnSpc>
                <a:spcPct val="120000"/>
              </a:lnSpc>
              <a:spcBef>
                <a:spcPts val="0"/>
              </a:spcBef>
              <a:buSzPct val="100000"/>
              <a:buNone/>
            </a:pPr>
            <a:r>
              <a:rPr lang="en-GB" sz="1800" b="1" dirty="0">
                <a:solidFill>
                  <a:srgbClr val="102350"/>
                </a:solidFill>
                <a:latin typeface="Century Gothic" panose="020B0502020202020204" pitchFamily="34" charset="0"/>
              </a:rPr>
              <a:t>2. Suffering is a part of life</a:t>
            </a:r>
            <a:endParaRPr lang="en-GB" sz="1800" dirty="0">
              <a:solidFill>
                <a:srgbClr val="102350"/>
              </a:solidFill>
              <a:latin typeface="Century Gothic" panose="020B0502020202020204" pitchFamily="34" charset="0"/>
            </a:endParaRP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That’s common humanity. Other options include:</a:t>
            </a: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Other people feel this way.</a:t>
            </a: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I’m not alone.</a:t>
            </a: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We all struggle in our lives.</a:t>
            </a: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 </a:t>
            </a:r>
          </a:p>
          <a:p>
            <a:pPr marL="0" indent="0" algn="ctr">
              <a:lnSpc>
                <a:spcPct val="120000"/>
              </a:lnSpc>
              <a:spcBef>
                <a:spcPts val="0"/>
              </a:spcBef>
              <a:buSzPct val="100000"/>
              <a:buNone/>
            </a:pPr>
            <a:r>
              <a:rPr lang="en-GB" sz="1800" u="sng" dirty="0">
                <a:solidFill>
                  <a:srgbClr val="102350"/>
                </a:solidFill>
                <a:latin typeface="Century Gothic" panose="020B0502020202020204" pitchFamily="34" charset="0"/>
              </a:rPr>
              <a:t>Creating and connecting to ‘self-kindness’</a:t>
            </a:r>
          </a:p>
          <a:p>
            <a:pPr marL="0" indent="0" algn="ctr">
              <a:lnSpc>
                <a:spcPct val="120000"/>
              </a:lnSpc>
              <a:spcBef>
                <a:spcPts val="0"/>
              </a:spcBef>
              <a:buSzPct val="100000"/>
              <a:buNone/>
            </a:pPr>
            <a:endParaRPr lang="en-GB" sz="1800" dirty="0">
              <a:solidFill>
                <a:srgbClr val="102350"/>
              </a:solidFill>
              <a:latin typeface="Century Gothic" panose="020B0502020202020204" pitchFamily="34" charset="0"/>
            </a:endParaRP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Say to yourself:</a:t>
            </a:r>
          </a:p>
          <a:p>
            <a:pPr marL="0" indent="0" algn="ctr">
              <a:lnSpc>
                <a:spcPct val="120000"/>
              </a:lnSpc>
              <a:spcBef>
                <a:spcPts val="0"/>
              </a:spcBef>
              <a:buSzPct val="100000"/>
              <a:buNone/>
            </a:pPr>
            <a:r>
              <a:rPr lang="en-GB" sz="1800" b="1" dirty="0">
                <a:solidFill>
                  <a:srgbClr val="102350"/>
                </a:solidFill>
                <a:latin typeface="Century Gothic" panose="020B0502020202020204" pitchFamily="34" charset="0"/>
              </a:rPr>
              <a:t>3. May I be kind to myself?</a:t>
            </a:r>
            <a:endParaRPr lang="en-GB" sz="1800" dirty="0">
              <a:solidFill>
                <a:srgbClr val="102350"/>
              </a:solidFill>
              <a:latin typeface="Century Gothic" panose="020B0502020202020204" pitchFamily="34" charset="0"/>
            </a:endParaRPr>
          </a:p>
          <a:p>
            <a:pPr marL="0" indent="0" algn="ctr">
              <a:lnSpc>
                <a:spcPct val="120000"/>
              </a:lnSpc>
              <a:spcBef>
                <a:spcPts val="0"/>
              </a:spcBef>
              <a:buSzPct val="100000"/>
              <a:buNone/>
            </a:pPr>
            <a:r>
              <a:rPr lang="en-GB" sz="1800" dirty="0">
                <a:solidFill>
                  <a:srgbClr val="102350"/>
                </a:solidFill>
                <a:latin typeface="Century Gothic" panose="020B0502020202020204" pitchFamily="34" charset="0"/>
              </a:rPr>
              <a:t>What do I need to hear right now to express kindness to myself?</a:t>
            </a:r>
          </a:p>
        </p:txBody>
      </p:sp>
    </p:spTree>
    <p:extLst>
      <p:ext uri="{BB962C8B-B14F-4D97-AF65-F5344CB8AC3E}">
        <p14:creationId xmlns:p14="http://schemas.microsoft.com/office/powerpoint/2010/main" val="153739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fontScale="90000"/>
          </a:bodyPr>
          <a:lstStyle/>
          <a:p>
            <a:r>
              <a:rPr lang="en-US" dirty="0">
                <a:latin typeface="Century Gothic" panose="020B0502020202020204" pitchFamily="34" charset="0"/>
              </a:rPr>
              <a:t>Practical activity: </a:t>
            </a:r>
            <a:br>
              <a:rPr lang="en-US" dirty="0">
                <a:latin typeface="Century Gothic" panose="020B0502020202020204" pitchFamily="34" charset="0"/>
              </a:rPr>
            </a:br>
            <a:r>
              <a:rPr lang="en-US" dirty="0">
                <a:latin typeface="Century Gothic" panose="020B0502020202020204" pitchFamily="34" charset="0"/>
              </a:rPr>
              <a:t>give yourself a ‘self-compassion break’</a:t>
            </a:r>
          </a:p>
        </p:txBody>
      </p:sp>
      <p:sp>
        <p:nvSpPr>
          <p:cNvPr id="3" name="Content Placeholder 2">
            <a:extLst>
              <a:ext uri="{FF2B5EF4-FFF2-40B4-BE49-F238E27FC236}">
                <a16:creationId xmlns:a16="http://schemas.microsoft.com/office/drawing/2014/main" id="{722476C4-78E9-2145-B09D-A646013E6D57}"/>
              </a:ext>
            </a:extLst>
          </p:cNvPr>
          <p:cNvSpPr>
            <a:spLocks noGrp="1"/>
          </p:cNvSpPr>
          <p:nvPr>
            <p:ph idx="1"/>
          </p:nvPr>
        </p:nvSpPr>
        <p:spPr>
          <a:xfrm>
            <a:off x="952499" y="1560787"/>
            <a:ext cx="5355459" cy="7236372"/>
          </a:xfrm>
        </p:spPr>
        <p:txBody>
          <a:bodyPr anchor="t">
            <a:noAutofit/>
          </a:bodyPr>
          <a:lstStyle/>
          <a:p>
            <a:pPr marL="0" indent="0">
              <a:lnSpc>
                <a:spcPct val="120000"/>
              </a:lnSpc>
              <a:spcBef>
                <a:spcPts val="0"/>
              </a:spcBef>
              <a:buNone/>
            </a:pPr>
            <a:r>
              <a:rPr lang="en-GB" sz="2000" dirty="0">
                <a:solidFill>
                  <a:srgbClr val="102350"/>
                </a:solidFill>
                <a:latin typeface="Century Gothic" panose="020B0502020202020204" pitchFamily="34" charset="0"/>
              </a:rPr>
              <a:t>Now take a </a:t>
            </a:r>
            <a:r>
              <a:rPr lang="en-GB" sz="2000" b="1" dirty="0">
                <a:solidFill>
                  <a:srgbClr val="102350"/>
                </a:solidFill>
                <a:latin typeface="Century Gothic" panose="020B0502020202020204" pitchFamily="34" charset="0"/>
              </a:rPr>
              <a:t>square</a:t>
            </a:r>
            <a:r>
              <a:rPr lang="en-GB" sz="2000" dirty="0">
                <a:solidFill>
                  <a:srgbClr val="102350"/>
                </a:solidFill>
                <a:latin typeface="Century Gothic" panose="020B0502020202020204" pitchFamily="34" charset="0"/>
              </a:rPr>
              <a:t> piece of paper of any size and write down what you need to hear to be kind to yourself.</a:t>
            </a:r>
          </a:p>
          <a:p>
            <a:pPr marL="0" indent="0">
              <a:lnSpc>
                <a:spcPct val="120000"/>
              </a:lnSpc>
              <a:spcBef>
                <a:spcPts val="0"/>
              </a:spcBef>
              <a:buNone/>
            </a:pPr>
            <a:endParaRPr lang="en-GB" sz="2000" dirty="0">
              <a:solidFill>
                <a:srgbClr val="102350"/>
              </a:solidFill>
              <a:latin typeface="Century Gothic" panose="020B0502020202020204" pitchFamily="34" charset="0"/>
            </a:endParaRPr>
          </a:p>
          <a:p>
            <a:pPr marL="0" indent="0">
              <a:lnSpc>
                <a:spcPct val="120000"/>
              </a:lnSpc>
              <a:spcBef>
                <a:spcPts val="0"/>
              </a:spcBef>
              <a:buNone/>
            </a:pPr>
            <a:r>
              <a:rPr lang="en-GB" sz="2000" dirty="0">
                <a:solidFill>
                  <a:srgbClr val="102350"/>
                </a:solidFill>
                <a:latin typeface="Century Gothic" panose="020B0502020202020204" pitchFamily="34" charset="0"/>
              </a:rPr>
              <a:t>You can create a square piece of paper from an A4 sheet:</a:t>
            </a:r>
          </a:p>
          <a:p>
            <a:pPr marL="0" indent="0">
              <a:lnSpc>
                <a:spcPct val="120000"/>
              </a:lnSpc>
              <a:spcBef>
                <a:spcPts val="0"/>
              </a:spcBef>
              <a:buNone/>
            </a:pPr>
            <a:endParaRPr lang="en-GB" sz="2000" dirty="0">
              <a:solidFill>
                <a:srgbClr val="102350"/>
              </a:solidFill>
              <a:latin typeface="Century Gothic" panose="020B0502020202020204" pitchFamily="34" charset="0"/>
            </a:endParaRPr>
          </a:p>
          <a:p>
            <a:pPr marL="457200" indent="-457200">
              <a:lnSpc>
                <a:spcPct val="120000"/>
              </a:lnSpc>
              <a:spcBef>
                <a:spcPts val="0"/>
              </a:spcBef>
              <a:buSzPct val="100000"/>
              <a:buFont typeface="+mj-lt"/>
              <a:buAutoNum type="arabicPeriod"/>
            </a:pPr>
            <a:r>
              <a:rPr lang="en-GB" sz="2000" dirty="0">
                <a:solidFill>
                  <a:srgbClr val="102350"/>
                </a:solidFill>
                <a:latin typeface="Century Gothic" panose="020B0502020202020204" pitchFamily="34" charset="0"/>
              </a:rPr>
              <a:t>Take a single sheet of paper. This can be of any size but standard size is A4</a:t>
            </a:r>
          </a:p>
          <a:p>
            <a:pPr marL="457200" indent="-457200">
              <a:buSzPct val="100000"/>
              <a:buFont typeface="+mj-lt"/>
              <a:buAutoNum type="arabicPeriod"/>
            </a:pPr>
            <a:r>
              <a:rPr lang="en-GB" sz="2000" dirty="0">
                <a:solidFill>
                  <a:srgbClr val="102350"/>
                </a:solidFill>
                <a:latin typeface="Century Gothic" panose="020B0502020202020204" pitchFamily="34" charset="0"/>
              </a:rPr>
              <a:t>Hold the top right corner of the paper and fold it towards the lower left side. Bring it down until the paper forms into a right-angled triangle.</a:t>
            </a:r>
          </a:p>
          <a:p>
            <a:pPr marL="457200" indent="-457200">
              <a:buSzPct val="100000"/>
              <a:buFont typeface="+mj-lt"/>
              <a:buAutoNum type="arabicPeriod"/>
            </a:pPr>
            <a:r>
              <a:rPr lang="en-GB" sz="2000" dirty="0">
                <a:solidFill>
                  <a:srgbClr val="102350"/>
                </a:solidFill>
                <a:latin typeface="Century Gothic" panose="020B0502020202020204" pitchFamily="34" charset="0"/>
              </a:rPr>
              <a:t>Cut or rip this section below the triangle</a:t>
            </a:r>
          </a:p>
          <a:p>
            <a:pPr marL="457200" indent="-457200">
              <a:buSzPct val="100000"/>
              <a:buFont typeface="+mj-lt"/>
              <a:buAutoNum type="arabicPeriod"/>
            </a:pPr>
            <a:r>
              <a:rPr lang="en-GB" sz="2000" dirty="0">
                <a:solidFill>
                  <a:srgbClr val="102350"/>
                </a:solidFill>
                <a:latin typeface="Century Gothic" panose="020B0502020202020204" pitchFamily="34" charset="0"/>
              </a:rPr>
              <a:t>Unfold.</a:t>
            </a:r>
          </a:p>
          <a:p>
            <a:pPr marL="0" indent="0">
              <a:lnSpc>
                <a:spcPct val="120000"/>
              </a:lnSpc>
              <a:spcBef>
                <a:spcPts val="0"/>
              </a:spcBef>
              <a:buNone/>
            </a:pPr>
            <a:endParaRPr lang="en-GB" sz="2000" dirty="0">
              <a:solidFill>
                <a:srgbClr val="102350"/>
              </a:solidFill>
              <a:latin typeface="Century Gothic" panose="020B0502020202020204" pitchFamily="34" charset="0"/>
            </a:endParaRPr>
          </a:p>
          <a:p>
            <a:pPr marL="0" indent="0">
              <a:lnSpc>
                <a:spcPct val="120000"/>
              </a:lnSpc>
              <a:spcBef>
                <a:spcPts val="0"/>
              </a:spcBef>
              <a:buNone/>
            </a:pPr>
            <a:endParaRPr lang="en-GB" sz="1800" dirty="0">
              <a:solidFill>
                <a:srgbClr val="102350"/>
              </a:solidFill>
              <a:latin typeface="Century Gothic" panose="020B0502020202020204" pitchFamily="34" charset="0"/>
            </a:endParaRPr>
          </a:p>
        </p:txBody>
      </p:sp>
      <p:pic>
        <p:nvPicPr>
          <p:cNvPr id="1026" name="Picture 2" descr="STEP 1 Making a Paper Square">
            <a:extLst>
              <a:ext uri="{FF2B5EF4-FFF2-40B4-BE49-F238E27FC236}">
                <a16:creationId xmlns:a16="http://schemas.microsoft.com/office/drawing/2014/main" id="{FF8CB298-78E3-2C40-9EA6-C967424DC413}"/>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96842" y="2180302"/>
            <a:ext cx="2286876" cy="2286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P 2 Making a Paper Square">
            <a:extLst>
              <a:ext uri="{FF2B5EF4-FFF2-40B4-BE49-F238E27FC236}">
                <a16:creationId xmlns:a16="http://schemas.microsoft.com/office/drawing/2014/main" id="{883BA52F-38EF-294F-85CC-7F6482524A46}"/>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65424" y="2180302"/>
            <a:ext cx="2286876" cy="2286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P 3 Making a Paper Square">
            <a:extLst>
              <a:ext uri="{FF2B5EF4-FFF2-40B4-BE49-F238E27FC236}">
                <a16:creationId xmlns:a16="http://schemas.microsoft.com/office/drawing/2014/main" id="{C943DEFA-4089-2B4D-ADE3-5BED81C5F09A}"/>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96842" y="5428312"/>
            <a:ext cx="2286876" cy="22868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EP 4 Making a Paper Square">
            <a:extLst>
              <a:ext uri="{FF2B5EF4-FFF2-40B4-BE49-F238E27FC236}">
                <a16:creationId xmlns:a16="http://schemas.microsoft.com/office/drawing/2014/main" id="{B3751C03-CC19-0343-B859-15BE473E499C}"/>
              </a:ext>
            </a:extLst>
          </p:cNvPr>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65424" y="5428312"/>
            <a:ext cx="2286876" cy="228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Open your heart to self compassion</a:t>
            </a:r>
          </a:p>
        </p:txBody>
      </p:sp>
      <p:sp>
        <p:nvSpPr>
          <p:cNvPr id="9" name="Content Placeholder 2">
            <a:extLst>
              <a:ext uri="{FF2B5EF4-FFF2-40B4-BE49-F238E27FC236}">
                <a16:creationId xmlns:a16="http://schemas.microsoft.com/office/drawing/2014/main" id="{E424AB91-C363-4346-8FB3-920EDD4E15FA}"/>
              </a:ext>
            </a:extLst>
          </p:cNvPr>
          <p:cNvSpPr>
            <a:spLocks noGrp="1"/>
          </p:cNvSpPr>
          <p:nvPr>
            <p:ph idx="1"/>
          </p:nvPr>
        </p:nvSpPr>
        <p:spPr>
          <a:xfrm>
            <a:off x="952500" y="4111811"/>
            <a:ext cx="11099800" cy="1281647"/>
          </a:xfrm>
        </p:spPr>
        <p:txBody>
          <a:bodyPr anchor="t">
            <a:noAutofit/>
          </a:bodyPr>
          <a:lstStyle/>
          <a:p>
            <a:pPr marL="0" indent="0" algn="ctr">
              <a:lnSpc>
                <a:spcPct val="120000"/>
              </a:lnSpc>
              <a:spcBef>
                <a:spcPts val="0"/>
              </a:spcBef>
              <a:buSzPct val="100000"/>
              <a:buNone/>
            </a:pPr>
            <a:r>
              <a:rPr lang="en-GB" sz="2400" dirty="0">
                <a:solidFill>
                  <a:srgbClr val="102350"/>
                </a:solidFill>
                <a:latin typeface="Century Gothic" panose="020B0502020202020204" pitchFamily="34" charset="0"/>
                <a:hlinkClick r:id="rId2">
                  <a:extLst>
                    <a:ext uri="{A12FA001-AC4F-418D-AE19-62706E023703}">
                      <ahyp:hlinkClr xmlns:ahyp="http://schemas.microsoft.com/office/drawing/2018/hyperlinkcolor" val="tx"/>
                    </a:ext>
                  </a:extLst>
                </a:hlinkClick>
              </a:rPr>
              <a:t>Making an origami heart</a:t>
            </a:r>
            <a:endParaRPr lang="en-GB" sz="2400" dirty="0">
              <a:solidFill>
                <a:srgbClr val="102350"/>
              </a:solidFill>
              <a:latin typeface="Century Gothic" panose="020B0502020202020204" pitchFamily="34" charset="0"/>
            </a:endParaRPr>
          </a:p>
          <a:p>
            <a:pPr marL="0" indent="0" algn="ctr">
              <a:lnSpc>
                <a:spcPct val="120000"/>
              </a:lnSpc>
              <a:spcBef>
                <a:spcPts val="0"/>
              </a:spcBef>
              <a:buSzPct val="100000"/>
              <a:buNone/>
            </a:pPr>
            <a:endParaRPr lang="en-GB" sz="1800" dirty="0">
              <a:solidFill>
                <a:srgbClr val="102350"/>
              </a:solidFill>
              <a:latin typeface="Century Gothic" panose="020B0502020202020204" pitchFamily="34" charset="0"/>
            </a:endParaRPr>
          </a:p>
        </p:txBody>
      </p:sp>
      <p:sp>
        <p:nvSpPr>
          <p:cNvPr id="11" name="Content Placeholder 2">
            <a:extLst>
              <a:ext uri="{FF2B5EF4-FFF2-40B4-BE49-F238E27FC236}">
                <a16:creationId xmlns:a16="http://schemas.microsoft.com/office/drawing/2014/main" id="{3C6B7469-0526-9245-A2E8-3DC16572B328}"/>
              </a:ext>
            </a:extLst>
          </p:cNvPr>
          <p:cNvSpPr txBox="1">
            <a:spLocks/>
          </p:cNvSpPr>
          <p:nvPr/>
        </p:nvSpPr>
        <p:spPr>
          <a:xfrm>
            <a:off x="952500" y="1560787"/>
            <a:ext cx="11099800" cy="237816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444500" marR="0" indent="-444500" algn="l" defTabSz="584200" rtl="0" latinLnBrk="0">
              <a:lnSpc>
                <a:spcPct val="100000"/>
              </a:lnSpc>
              <a:spcBef>
                <a:spcPts val="4200"/>
              </a:spcBef>
              <a:spcAft>
                <a:spcPts val="0"/>
              </a:spcAft>
              <a:buClr>
                <a:srgbClr val="BA9172"/>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BA9172"/>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BA9172"/>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BA9172"/>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BA9172"/>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a:lstStyle>
          <a:p>
            <a:pPr marL="0" indent="0" algn="ctr" hangingPunct="1">
              <a:lnSpc>
                <a:spcPct val="120000"/>
              </a:lnSpc>
              <a:spcBef>
                <a:spcPts val="0"/>
              </a:spcBef>
              <a:buFontTx/>
              <a:buNone/>
            </a:pPr>
            <a:endParaRPr lang="en-GB" sz="1800" dirty="0">
              <a:solidFill>
                <a:srgbClr val="102350"/>
              </a:solidFill>
              <a:latin typeface="Century Gothic" panose="020B0502020202020204" pitchFamily="34" charset="0"/>
            </a:endParaRPr>
          </a:p>
          <a:p>
            <a:pPr marL="0" indent="0" algn="ctr" hangingPunct="1">
              <a:lnSpc>
                <a:spcPct val="120000"/>
              </a:lnSpc>
              <a:spcBef>
                <a:spcPts val="0"/>
              </a:spcBef>
              <a:buFontTx/>
              <a:buNone/>
            </a:pPr>
            <a:r>
              <a:rPr lang="en-GB" sz="2400" dirty="0">
                <a:solidFill>
                  <a:srgbClr val="102350"/>
                </a:solidFill>
                <a:latin typeface="Century Gothic" panose="020B0502020202020204" pitchFamily="34" charset="0"/>
              </a:rPr>
              <a:t>Place your square in front of you with the writing face down.</a:t>
            </a:r>
          </a:p>
          <a:p>
            <a:pPr marL="0" indent="0" algn="ctr" hangingPunct="1">
              <a:lnSpc>
                <a:spcPct val="120000"/>
              </a:lnSpc>
              <a:spcBef>
                <a:spcPts val="0"/>
              </a:spcBef>
              <a:buFontTx/>
              <a:buNone/>
            </a:pPr>
            <a:endParaRPr lang="en-GB" sz="2400" dirty="0">
              <a:solidFill>
                <a:srgbClr val="102350"/>
              </a:solidFill>
              <a:latin typeface="Century Gothic" panose="020B0502020202020204" pitchFamily="34" charset="0"/>
            </a:endParaRPr>
          </a:p>
          <a:p>
            <a:pPr marL="0" indent="0" algn="ctr" hangingPunct="1">
              <a:lnSpc>
                <a:spcPct val="120000"/>
              </a:lnSpc>
              <a:spcBef>
                <a:spcPts val="0"/>
              </a:spcBef>
              <a:buFontTx/>
              <a:buNone/>
            </a:pPr>
            <a:r>
              <a:rPr lang="en-GB" sz="2400" dirty="0">
                <a:solidFill>
                  <a:srgbClr val="102350"/>
                </a:solidFill>
                <a:latin typeface="Century Gothic" panose="020B0502020202020204" pitchFamily="34" charset="0"/>
              </a:rPr>
              <a:t>Follow the instructions in the video attached to make yourself a beautiful paper heart!</a:t>
            </a:r>
          </a:p>
          <a:p>
            <a:pPr marL="0" indent="0" algn="ctr" hangingPunct="1">
              <a:lnSpc>
                <a:spcPct val="120000"/>
              </a:lnSpc>
              <a:spcBef>
                <a:spcPts val="0"/>
              </a:spcBef>
              <a:buFontTx/>
              <a:buNone/>
            </a:pPr>
            <a:endParaRPr lang="en-GB" sz="2400" dirty="0">
              <a:solidFill>
                <a:srgbClr val="102350"/>
              </a:solidFill>
              <a:latin typeface="Century Gothic" panose="020B0502020202020204" pitchFamily="34" charset="0"/>
            </a:endParaRPr>
          </a:p>
        </p:txBody>
      </p:sp>
      <p:pic>
        <p:nvPicPr>
          <p:cNvPr id="14" name="Picture 13">
            <a:extLst>
              <a:ext uri="{FF2B5EF4-FFF2-40B4-BE49-F238E27FC236}">
                <a16:creationId xmlns:a16="http://schemas.microsoft.com/office/drawing/2014/main" id="{5389ED17-1327-F741-9996-0F9AC4A664B1}"/>
              </a:ext>
            </a:extLst>
          </p:cNvPr>
          <p:cNvPicPr>
            <a:picLocks noChangeAspect="1"/>
          </p:cNvPicPr>
          <p:nvPr/>
        </p:nvPicPr>
        <p:blipFill>
          <a:blip r:embed="rId3"/>
          <a:stretch>
            <a:fillRect/>
          </a:stretch>
        </p:blipFill>
        <p:spPr>
          <a:xfrm>
            <a:off x="4886569" y="5393458"/>
            <a:ext cx="3231661" cy="2799355"/>
          </a:xfrm>
          <a:prstGeom prst="rect">
            <a:avLst/>
          </a:prstGeom>
        </p:spPr>
      </p:pic>
    </p:spTree>
    <p:extLst>
      <p:ext uri="{BB962C8B-B14F-4D97-AF65-F5344CB8AC3E}">
        <p14:creationId xmlns:p14="http://schemas.microsoft.com/office/powerpoint/2010/main" val="212758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952500" y="254000"/>
            <a:ext cx="11099800" cy="1133929"/>
          </a:xfrm>
        </p:spPr>
        <p:txBody>
          <a:bodyPr>
            <a:normAutofit/>
          </a:bodyPr>
          <a:lstStyle/>
          <a:p>
            <a:r>
              <a:rPr lang="en-US" dirty="0">
                <a:latin typeface="Century Gothic" panose="020B0502020202020204" pitchFamily="34" charset="0"/>
              </a:rPr>
              <a:t>The gift of time for self-care</a:t>
            </a:r>
          </a:p>
        </p:txBody>
      </p:sp>
      <p:pic>
        <p:nvPicPr>
          <p:cNvPr id="7" name="Picture 6">
            <a:extLst>
              <a:ext uri="{FF2B5EF4-FFF2-40B4-BE49-F238E27FC236}">
                <a16:creationId xmlns:a16="http://schemas.microsoft.com/office/drawing/2014/main" id="{667FAFC8-68C0-A943-8B85-E15D213EFAB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844"/>
                    </a14:imgEffect>
                    <a14:imgEffect>
                      <a14:brightnessContrast bright="14000"/>
                    </a14:imgEffect>
                  </a14:imgLayer>
                </a14:imgProps>
              </a:ext>
            </a:extLst>
          </a:blip>
          <a:stretch>
            <a:fillRect/>
          </a:stretch>
        </p:blipFill>
        <p:spPr>
          <a:xfrm>
            <a:off x="3446585" y="1501300"/>
            <a:ext cx="6377353" cy="7044522"/>
          </a:xfrm>
          <a:prstGeom prst="rect">
            <a:avLst/>
          </a:prstGeom>
        </p:spPr>
      </p:pic>
    </p:spTree>
    <p:extLst>
      <p:ext uri="{BB962C8B-B14F-4D97-AF65-F5344CB8AC3E}">
        <p14:creationId xmlns:p14="http://schemas.microsoft.com/office/powerpoint/2010/main" val="3373919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8CBF-4122-404E-87C4-89AC4694D09A}"/>
              </a:ext>
            </a:extLst>
          </p:cNvPr>
          <p:cNvSpPr>
            <a:spLocks noGrp="1"/>
          </p:cNvSpPr>
          <p:nvPr>
            <p:ph type="title"/>
          </p:nvPr>
        </p:nvSpPr>
        <p:spPr>
          <a:xfrm>
            <a:off x="0" y="0"/>
            <a:ext cx="4853354" cy="9753600"/>
          </a:xfrm>
          <a:solidFill>
            <a:srgbClr val="102350"/>
          </a:solidFill>
        </p:spPr>
        <p:txBody>
          <a:bodyPr>
            <a:normAutofit/>
          </a:bodyPr>
          <a:lstStyle/>
          <a:p>
            <a:r>
              <a:rPr lang="en-US" sz="5400" dirty="0">
                <a:solidFill>
                  <a:schemeClr val="tx1"/>
                </a:solidFill>
                <a:latin typeface="Century Gothic" panose="020B0502020202020204" pitchFamily="34" charset="0"/>
              </a:rPr>
              <a:t>achieved</a:t>
            </a:r>
          </a:p>
        </p:txBody>
      </p:sp>
      <p:pic>
        <p:nvPicPr>
          <p:cNvPr id="4" name="Picture 3">
            <a:extLst>
              <a:ext uri="{FF2B5EF4-FFF2-40B4-BE49-F238E27FC236}">
                <a16:creationId xmlns:a16="http://schemas.microsoft.com/office/drawing/2014/main" id="{02BD1308-D87E-DC45-85AC-F45B4520970B}"/>
              </a:ext>
            </a:extLst>
          </p:cNvPr>
          <p:cNvPicPr>
            <a:picLocks noChangeAspect="1"/>
          </p:cNvPicPr>
          <p:nvPr/>
        </p:nvPicPr>
        <p:blipFill>
          <a:blip r:embed="rId2"/>
          <a:stretch>
            <a:fillRect/>
          </a:stretch>
        </p:blipFill>
        <p:spPr>
          <a:xfrm>
            <a:off x="6502400" y="2344615"/>
            <a:ext cx="5070879" cy="5064369"/>
          </a:xfrm>
          <a:prstGeom prst="rect">
            <a:avLst/>
          </a:prstGeom>
        </p:spPr>
      </p:pic>
    </p:spTree>
    <p:extLst>
      <p:ext uri="{BB962C8B-B14F-4D97-AF65-F5344CB8AC3E}">
        <p14:creationId xmlns:p14="http://schemas.microsoft.com/office/powerpoint/2010/main" val="3970935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Questions…"/>
          <p:cNvSpPr txBox="1">
            <a:spLocks noGrp="1"/>
          </p:cNvSpPr>
          <p:nvPr>
            <p:ph type="title"/>
          </p:nvPr>
        </p:nvSpPr>
        <p:spPr>
          <a:xfrm>
            <a:off x="298333" y="371960"/>
            <a:ext cx="3308214" cy="799318"/>
          </a:xfrm>
          <a:prstGeom prst="rect">
            <a:avLst/>
          </a:prstGeom>
        </p:spPr>
        <p:txBody>
          <a:bodyPr/>
          <a:lstStyle/>
          <a:p>
            <a:r>
              <a:rPr lang="en-GB" dirty="0"/>
              <a:t>QUESTIONS</a:t>
            </a:r>
            <a:endParaRPr dirty="0"/>
          </a:p>
        </p:txBody>
      </p:sp>
    </p:spTree>
    <p:extLst>
      <p:ext uri="{BB962C8B-B14F-4D97-AF65-F5344CB8AC3E}">
        <p14:creationId xmlns:p14="http://schemas.microsoft.com/office/powerpoint/2010/main" val="1703686427"/>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72DA7-6750-B74A-BE79-F94098FA3683}"/>
              </a:ext>
            </a:extLst>
          </p:cNvPr>
          <p:cNvPicPr>
            <a:picLocks noChangeAspect="1"/>
          </p:cNvPicPr>
          <p:nvPr/>
        </p:nvPicPr>
        <p:blipFill>
          <a:blip r:embed="rId2"/>
          <a:stretch>
            <a:fillRect/>
          </a:stretch>
        </p:blipFill>
        <p:spPr>
          <a:xfrm>
            <a:off x="-15556" y="1"/>
            <a:ext cx="13035912" cy="9753600"/>
          </a:xfrm>
          <a:prstGeom prst="rect">
            <a:avLst/>
          </a:prstGeom>
        </p:spPr>
      </p:pic>
    </p:spTree>
    <p:extLst>
      <p:ext uri="{BB962C8B-B14F-4D97-AF65-F5344CB8AC3E}">
        <p14:creationId xmlns:p14="http://schemas.microsoft.com/office/powerpoint/2010/main" val="212835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B84C-B407-0140-A1D4-F2FFFF367630}"/>
              </a:ext>
            </a:extLst>
          </p:cNvPr>
          <p:cNvSpPr>
            <a:spLocks noGrp="1"/>
          </p:cNvSpPr>
          <p:nvPr>
            <p:ph type="title"/>
          </p:nvPr>
        </p:nvSpPr>
        <p:spPr>
          <a:xfrm>
            <a:off x="8066314" y="252186"/>
            <a:ext cx="4312558" cy="1536700"/>
          </a:xfrm>
        </p:spPr>
        <p:txBody>
          <a:bodyPr/>
          <a:lstStyle/>
          <a:p>
            <a:r>
              <a:rPr lang="en-US" dirty="0">
                <a:latin typeface="Century Gothic" panose="020B0502020202020204" pitchFamily="34" charset="0"/>
              </a:rPr>
              <a:t>Different types of stress</a:t>
            </a:r>
          </a:p>
        </p:txBody>
      </p:sp>
      <p:sp>
        <p:nvSpPr>
          <p:cNvPr id="3" name="Content Placeholder 2">
            <a:extLst>
              <a:ext uri="{FF2B5EF4-FFF2-40B4-BE49-F238E27FC236}">
                <a16:creationId xmlns:a16="http://schemas.microsoft.com/office/drawing/2014/main" id="{15155238-1C33-994F-BEF4-ABC2AD344A61}"/>
              </a:ext>
            </a:extLst>
          </p:cNvPr>
          <p:cNvSpPr>
            <a:spLocks noGrp="1"/>
          </p:cNvSpPr>
          <p:nvPr>
            <p:ph idx="1"/>
          </p:nvPr>
        </p:nvSpPr>
        <p:spPr>
          <a:xfrm>
            <a:off x="8066315" y="2122714"/>
            <a:ext cx="4312557" cy="7378700"/>
          </a:xfrm>
        </p:spPr>
        <p:txBody>
          <a:bodyPr anchor="t">
            <a:normAutofit fontScale="62500" lnSpcReduction="20000"/>
          </a:bodyPr>
          <a:lstStyle/>
          <a:p>
            <a:pPr marL="0" indent="0" algn="ctr">
              <a:lnSpc>
                <a:spcPct val="140000"/>
              </a:lnSpc>
              <a:spcBef>
                <a:spcPts val="0"/>
              </a:spcBef>
              <a:buSzPct val="100000"/>
              <a:buNone/>
            </a:pPr>
            <a:r>
              <a:rPr lang="en-GB" sz="3500" dirty="0">
                <a:solidFill>
                  <a:srgbClr val="102350"/>
                </a:solidFill>
                <a:latin typeface="Century Gothic" panose="020B0502020202020204" pitchFamily="34" charset="0"/>
              </a:rPr>
              <a:t>Toxic stress </a:t>
            </a:r>
          </a:p>
          <a:p>
            <a:pPr marL="0" indent="0" algn="ctr">
              <a:lnSpc>
                <a:spcPct val="140000"/>
              </a:lnSpc>
              <a:spcBef>
                <a:spcPts val="0"/>
              </a:spcBef>
              <a:buSzPct val="100000"/>
              <a:buNone/>
            </a:pPr>
            <a:r>
              <a:rPr lang="en-GB" sz="3500" dirty="0">
                <a:solidFill>
                  <a:srgbClr val="102350"/>
                </a:solidFill>
                <a:latin typeface="Century Gothic" panose="020B0502020202020204" pitchFamily="34" charset="0"/>
              </a:rPr>
              <a:t>(red)</a:t>
            </a:r>
          </a:p>
          <a:p>
            <a:pPr marL="0" indent="0">
              <a:lnSpc>
                <a:spcPct val="140000"/>
              </a:lnSpc>
              <a:spcBef>
                <a:spcPts val="0"/>
              </a:spcBef>
              <a:buSzPct val="100000"/>
              <a:buNone/>
            </a:pPr>
            <a:endParaRPr lang="en-GB" sz="3500" dirty="0">
              <a:solidFill>
                <a:srgbClr val="102350"/>
              </a:solidFill>
              <a:latin typeface="Century Gothic" panose="020B0502020202020204" pitchFamily="34" charset="0"/>
            </a:endParaRPr>
          </a:p>
          <a:p>
            <a:pPr>
              <a:lnSpc>
                <a:spcPct val="140000"/>
              </a:lnSpc>
              <a:spcBef>
                <a:spcPts val="0"/>
              </a:spcBef>
              <a:buSzPct val="100000"/>
            </a:pPr>
            <a:r>
              <a:rPr lang="en-GB" sz="3500" dirty="0">
                <a:solidFill>
                  <a:srgbClr val="102350"/>
                </a:solidFill>
                <a:latin typeface="Century Gothic" panose="020B0502020202020204" pitchFamily="34" charset="0"/>
              </a:rPr>
              <a:t>Occurs with strong, frequent and prolonged adversity </a:t>
            </a:r>
          </a:p>
          <a:p>
            <a:pPr marL="0" indent="0">
              <a:lnSpc>
                <a:spcPct val="140000"/>
              </a:lnSpc>
              <a:spcBef>
                <a:spcPts val="0"/>
              </a:spcBef>
              <a:buSzPct val="100000"/>
              <a:buNone/>
            </a:pPr>
            <a:r>
              <a:rPr lang="en-GB" sz="3500" dirty="0">
                <a:solidFill>
                  <a:srgbClr val="102350"/>
                </a:solidFill>
                <a:latin typeface="Century Gothic" panose="020B0502020202020204" pitchFamily="34" charset="0"/>
              </a:rPr>
              <a:t> </a:t>
            </a:r>
          </a:p>
          <a:p>
            <a:pPr>
              <a:lnSpc>
                <a:spcPct val="140000"/>
              </a:lnSpc>
              <a:spcBef>
                <a:spcPts val="0"/>
              </a:spcBef>
              <a:buSzPct val="100000"/>
            </a:pPr>
            <a:r>
              <a:rPr lang="en-GB" sz="3500" dirty="0">
                <a:solidFill>
                  <a:srgbClr val="102350"/>
                </a:solidFill>
                <a:latin typeface="Century Gothic" panose="020B0502020202020204" pitchFamily="34" charset="0"/>
              </a:rPr>
              <a:t>Limited access to support </a:t>
            </a:r>
          </a:p>
          <a:p>
            <a:pPr marL="0" indent="0">
              <a:lnSpc>
                <a:spcPct val="140000"/>
              </a:lnSpc>
              <a:spcBef>
                <a:spcPts val="0"/>
              </a:spcBef>
              <a:buSzPct val="100000"/>
              <a:buNone/>
            </a:pPr>
            <a:r>
              <a:rPr lang="en-GB" sz="35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35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3500" dirty="0">
                <a:solidFill>
                  <a:srgbClr val="102350"/>
                </a:solidFill>
                <a:latin typeface="Century Gothic" panose="020B0502020202020204" pitchFamily="34" charset="0"/>
              </a:rPr>
              <a:t>Examples: ongoing conflict, situations of ongoing uncertainty and instability </a:t>
            </a:r>
          </a:p>
          <a:p>
            <a:pPr marL="0" indent="0">
              <a:lnSpc>
                <a:spcPct val="140000"/>
              </a:lnSpc>
              <a:spcBef>
                <a:spcPts val="0"/>
              </a:spcBef>
              <a:buSzPct val="100000"/>
              <a:buNone/>
            </a:pPr>
            <a:r>
              <a:rPr lang="en-GB" sz="3500" dirty="0">
                <a:solidFill>
                  <a:srgbClr val="102350"/>
                </a:solidFill>
                <a:latin typeface="Century Gothic" panose="020B0502020202020204" pitchFamily="34" charset="0"/>
              </a:rPr>
              <a:t> </a:t>
            </a:r>
          </a:p>
          <a:p>
            <a:pPr marL="0" indent="0">
              <a:lnSpc>
                <a:spcPct val="140000"/>
              </a:lnSpc>
              <a:spcBef>
                <a:spcPts val="0"/>
              </a:spcBef>
              <a:buSzPct val="100000"/>
              <a:buNone/>
            </a:pPr>
            <a:r>
              <a:rPr lang="en-GB" sz="1800" dirty="0">
                <a:solidFill>
                  <a:srgbClr val="102350"/>
                </a:solidFill>
                <a:latin typeface="Century Gothic" panose="020B0502020202020204" pitchFamily="34" charset="0"/>
              </a:rPr>
              <a:t>*Adapted from the Rhode Island Department of Health </a:t>
            </a:r>
          </a:p>
          <a:p>
            <a:pPr marL="0" indent="0">
              <a:lnSpc>
                <a:spcPct val="140000"/>
              </a:lnSpc>
              <a:spcBef>
                <a:spcPts val="0"/>
              </a:spcBef>
              <a:buSzPct val="100000"/>
              <a:buNone/>
            </a:pPr>
            <a:r>
              <a:rPr lang="en-GB" dirty="0">
                <a:solidFill>
                  <a:srgbClr val="102350"/>
                </a:solidFill>
                <a:latin typeface="Century Gothic" panose="020B0502020202020204" pitchFamily="34" charset="0"/>
              </a:rPr>
              <a:t> </a:t>
            </a:r>
          </a:p>
          <a:p>
            <a:pPr marL="0" indent="0">
              <a:lnSpc>
                <a:spcPct val="120000"/>
              </a:lnSpc>
              <a:buSzPct val="100000"/>
              <a:buNone/>
            </a:pPr>
            <a:endParaRPr lang="en-GB" sz="2800" dirty="0">
              <a:solidFill>
                <a:srgbClr val="102350"/>
              </a:solidFill>
              <a:latin typeface="Century Gothic" panose="020B0502020202020204" pitchFamily="34" charset="0"/>
            </a:endParaRPr>
          </a:p>
        </p:txBody>
      </p:sp>
      <p:pic>
        <p:nvPicPr>
          <p:cNvPr id="4" name="Picture 3">
            <a:extLst>
              <a:ext uri="{FF2B5EF4-FFF2-40B4-BE49-F238E27FC236}">
                <a16:creationId xmlns:a16="http://schemas.microsoft.com/office/drawing/2014/main" id="{7837A9B9-4C39-854D-8855-AE8791CBD94D}"/>
              </a:ext>
            </a:extLst>
          </p:cNvPr>
          <p:cNvPicPr>
            <a:picLocks noChangeAspect="1"/>
          </p:cNvPicPr>
          <p:nvPr/>
        </p:nvPicPr>
        <p:blipFill>
          <a:blip r:embed="rId3"/>
          <a:stretch>
            <a:fillRect/>
          </a:stretch>
        </p:blipFill>
        <p:spPr>
          <a:xfrm>
            <a:off x="0" y="0"/>
            <a:ext cx="7772400" cy="9725072"/>
          </a:xfrm>
          <a:prstGeom prst="rect">
            <a:avLst/>
          </a:prstGeom>
        </p:spPr>
      </p:pic>
    </p:spTree>
    <p:extLst>
      <p:ext uri="{BB962C8B-B14F-4D97-AF65-F5344CB8AC3E}">
        <p14:creationId xmlns:p14="http://schemas.microsoft.com/office/powerpoint/2010/main" val="205143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FCBD-2D6F-F24E-9E41-1A82B6F81543}"/>
              </a:ext>
            </a:extLst>
          </p:cNvPr>
          <p:cNvSpPr>
            <a:spLocks noGrp="1"/>
          </p:cNvSpPr>
          <p:nvPr>
            <p:ph type="title"/>
          </p:nvPr>
        </p:nvSpPr>
        <p:spPr>
          <a:xfrm>
            <a:off x="2566033" y="588530"/>
            <a:ext cx="7872734" cy="1671243"/>
          </a:xfrm>
        </p:spPr>
        <p:txBody>
          <a:bodyPr anchor="b">
            <a:noAutofit/>
          </a:bodyPr>
          <a:lstStyle/>
          <a:p>
            <a:pPr>
              <a:lnSpc>
                <a:spcPct val="120000"/>
              </a:lnSpc>
            </a:pPr>
            <a:r>
              <a:rPr lang="en-US" sz="4400" dirty="0">
                <a:latin typeface="Century Gothic" panose="020B0502020202020204" pitchFamily="34" charset="0"/>
              </a:rPr>
              <a:t>Theories of Trauma:</a:t>
            </a:r>
            <a:br>
              <a:rPr lang="en-US" sz="4400" dirty="0">
                <a:latin typeface="Century Gothic" panose="020B0502020202020204" pitchFamily="34" charset="0"/>
              </a:rPr>
            </a:br>
            <a:r>
              <a:rPr lang="en-US" sz="4400" dirty="0">
                <a:latin typeface="Century Gothic" panose="020B0502020202020204" pitchFamily="34" charset="0"/>
              </a:rPr>
              <a:t>‘shattered assumptions’</a:t>
            </a:r>
          </a:p>
        </p:txBody>
      </p:sp>
      <p:pic>
        <p:nvPicPr>
          <p:cNvPr id="3" name="Picture 2">
            <a:extLst>
              <a:ext uri="{FF2B5EF4-FFF2-40B4-BE49-F238E27FC236}">
                <a16:creationId xmlns:a16="http://schemas.microsoft.com/office/drawing/2014/main" id="{56A3B27F-F04A-2946-919F-91463B15E6C0}"/>
              </a:ext>
            </a:extLst>
          </p:cNvPr>
          <p:cNvPicPr>
            <a:picLocks noChangeAspect="1"/>
          </p:cNvPicPr>
          <p:nvPr/>
        </p:nvPicPr>
        <p:blipFill>
          <a:blip r:embed="rId2"/>
          <a:stretch>
            <a:fillRect/>
          </a:stretch>
        </p:blipFill>
        <p:spPr>
          <a:xfrm>
            <a:off x="0" y="3603160"/>
            <a:ext cx="12864662" cy="6108400"/>
          </a:xfrm>
          <a:prstGeom prst="rect">
            <a:avLst/>
          </a:prstGeom>
        </p:spPr>
      </p:pic>
    </p:spTree>
    <p:extLst>
      <p:ext uri="{BB962C8B-B14F-4D97-AF65-F5344CB8AC3E}">
        <p14:creationId xmlns:p14="http://schemas.microsoft.com/office/powerpoint/2010/main" val="1122685484"/>
      </p:ext>
    </p:extLst>
  </p:cSld>
  <p:clrMapOvr>
    <a:masterClrMapping/>
  </p:clrMapOvr>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65074</TotalTime>
  <Words>5302</Words>
  <Application>Microsoft Office PowerPoint</Application>
  <PresentationFormat>Custom</PresentationFormat>
  <Paragraphs>677</Paragraphs>
  <Slides>78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Brown Regular</vt:lpstr>
      <vt:lpstr>Century Gothic</vt:lpstr>
      <vt:lpstr>Helvetica Neue</vt:lpstr>
      <vt:lpstr>Helvetica Neue Light</vt:lpstr>
      <vt:lpstr>Helvetica Neue Medium</vt:lpstr>
      <vt:lpstr>System Font</vt:lpstr>
      <vt:lpstr>Black</vt:lpstr>
      <vt:lpstr>Nicola Lester</vt:lpstr>
      <vt:lpstr>content</vt:lpstr>
      <vt:lpstr>Understanding traumatic stress</vt:lpstr>
      <vt:lpstr>Understanding traumatic stress</vt:lpstr>
      <vt:lpstr>The ‘glass jar’ theory of  traumatic stress</vt:lpstr>
      <vt:lpstr>Different types of stress</vt:lpstr>
      <vt:lpstr>Different types of stress</vt:lpstr>
      <vt:lpstr>Different types of stress</vt:lpstr>
      <vt:lpstr>Theories of Trauma: ‘shattered assumptions’</vt:lpstr>
      <vt:lpstr>The impact of trauma</vt:lpstr>
      <vt:lpstr>The impact of trauma</vt:lpstr>
      <vt:lpstr>The impact of trauma</vt:lpstr>
      <vt:lpstr>The impact of traumatic stress</vt:lpstr>
      <vt:lpstr>Accounting for The impact of  traumatic stress</vt:lpstr>
      <vt:lpstr>Understanding the impact of  complex trauma</vt:lpstr>
      <vt:lpstr>Understanding the impact of  complex trauma</vt:lpstr>
      <vt:lpstr>Understanding complex trauma</vt:lpstr>
      <vt:lpstr>Understanding complex trauma:  brain development</vt:lpstr>
      <vt:lpstr>complex trauma </vt:lpstr>
      <vt:lpstr>complex trauma </vt:lpstr>
      <vt:lpstr>complex trauma </vt:lpstr>
      <vt:lpstr>complex trauma </vt:lpstr>
      <vt:lpstr>complex trauma </vt:lpstr>
      <vt:lpstr>complex trauma </vt:lpstr>
      <vt:lpstr>complex trauma </vt:lpstr>
      <vt:lpstr>Complex trauma </vt:lpstr>
      <vt:lpstr>complex trauma </vt:lpstr>
      <vt:lpstr>Understanding complex trauma</vt:lpstr>
      <vt:lpstr>Working with complex trauma</vt:lpstr>
      <vt:lpstr>Working with complex trauma:  a ‘human’ response</vt:lpstr>
      <vt:lpstr>Trauma informed approaches to working with ‘harmful’ coping strategies</vt:lpstr>
      <vt:lpstr>Understanding traumatic bereavement</vt:lpstr>
      <vt:lpstr>Understanding traumatic bereavement</vt:lpstr>
      <vt:lpstr>Additional challenges: attitudes to death</vt:lpstr>
      <vt:lpstr>Understanding complicated grief</vt:lpstr>
      <vt:lpstr>‘Growing around grief’</vt:lpstr>
      <vt:lpstr>‘Growing around grief’</vt:lpstr>
      <vt:lpstr>‘Growing around grief’</vt:lpstr>
      <vt:lpstr>Integrating the loss</vt:lpstr>
      <vt:lpstr>Meaning making following loss</vt:lpstr>
      <vt:lpstr>Maintaining a relationship with the person who has died</vt:lpstr>
      <vt:lpstr>Supporting those affected by traumatic loss</vt:lpstr>
      <vt:lpstr>The six key principles of trauma informed practice</vt:lpstr>
      <vt:lpstr>Establishing a sense of safety</vt:lpstr>
      <vt:lpstr>Restoring choice and control</vt:lpstr>
      <vt:lpstr>Supporting someone to cope</vt:lpstr>
      <vt:lpstr>Facilitating connections</vt:lpstr>
      <vt:lpstr>Responding to identity and context</vt:lpstr>
      <vt:lpstr>Building their strengths</vt:lpstr>
      <vt:lpstr>Adaptation and integration of traumatic stress</vt:lpstr>
      <vt:lpstr>Recognising coping</vt:lpstr>
      <vt:lpstr>A note on managing risk</vt:lpstr>
      <vt:lpstr>Trauma informed approaches to ‘humanitarian crisis’: Understanding context </vt:lpstr>
      <vt:lpstr>What is a ‘humanitarian crisis’?</vt:lpstr>
      <vt:lpstr>Understanding the impact of conflict</vt:lpstr>
      <vt:lpstr>Understanding the impact of conflict</vt:lpstr>
      <vt:lpstr>Understanding trauma and loss</vt:lpstr>
      <vt:lpstr>Understanding context:  the role of the media </vt:lpstr>
      <vt:lpstr>Engaging with the media: guidance </vt:lpstr>
      <vt:lpstr>Working with interpreters:  challenges and opportunities </vt:lpstr>
      <vt:lpstr>Working with interpreters:  challenges and opportunities </vt:lpstr>
      <vt:lpstr>Working with interpreters:  guidance</vt:lpstr>
      <vt:lpstr>Understanding resilience</vt:lpstr>
      <vt:lpstr>Understanding resilience</vt:lpstr>
      <vt:lpstr>post-traumatic growth</vt:lpstr>
      <vt:lpstr>Supporting others:  making sense of trauma </vt:lpstr>
      <vt:lpstr>Supporting others: guidance</vt:lpstr>
      <vt:lpstr>Creating ‘moments’</vt:lpstr>
      <vt:lpstr>Supporting others:  the impact on ourselves</vt:lpstr>
      <vt:lpstr> developing resilience:  Therapeutic activity</vt:lpstr>
      <vt:lpstr>Compassionate self-care</vt:lpstr>
      <vt:lpstr>Practical activity:  give yourself a ‘self-compassion break’</vt:lpstr>
      <vt:lpstr>Practical activity:  give yourself a ‘self-compassion break’</vt:lpstr>
      <vt:lpstr>Open your heart to self compassion</vt:lpstr>
      <vt:lpstr>The gift of time for self-care</vt:lpstr>
      <vt:lpstr>achieved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 Lester</dc:title>
  <dc:creator>vicki.l.brown@sky.com</dc:creator>
  <cp:lastModifiedBy>Nation, Zoe</cp:lastModifiedBy>
  <cp:revision>251</cp:revision>
  <dcterms:created xsi:type="dcterms:W3CDTF">2020-04-25T21:30:31Z</dcterms:created>
  <dcterms:modified xsi:type="dcterms:W3CDTF">2022-09-13T12:50:01Z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ca86e8-6fb5-45dd-bb08-a8d185fa5301_Enabled">
    <vt:lpwstr>true</vt:lpwstr>
  </property>
  <property fmtid="{D5CDD505-2E9C-101B-9397-08002B2CF9AE}" pid="3" name="MSIP_Label_8eca86e8-6fb5-45dd-bb08-a8d185fa5301_SetDate">
    <vt:lpwstr>2022-09-13T12:48:33Z</vt:lpwstr>
  </property>
  <property fmtid="{D5CDD505-2E9C-101B-9397-08002B2CF9AE}" pid="4" name="MSIP_Label_8eca86e8-6fb5-45dd-bb08-a8d185fa5301_Method">
    <vt:lpwstr>Standard</vt:lpwstr>
  </property>
  <property fmtid="{D5CDD505-2E9C-101B-9397-08002B2CF9AE}" pid="5" name="MSIP_Label_8eca86e8-6fb5-45dd-bb08-a8d185fa5301_Name">
    <vt:lpwstr>Official</vt:lpwstr>
  </property>
  <property fmtid="{D5CDD505-2E9C-101B-9397-08002B2CF9AE}" pid="6" name="MSIP_Label_8eca86e8-6fb5-45dd-bb08-a8d185fa5301_SiteId">
    <vt:lpwstr>9fe658cd-b3cd-4056-8519-3222ffa96be8</vt:lpwstr>
  </property>
  <property fmtid="{D5CDD505-2E9C-101B-9397-08002B2CF9AE}" pid="7" name="MSIP_Label_8eca86e8-6fb5-45dd-bb08-a8d185fa5301_ActionId">
    <vt:lpwstr>b6545aa9-66ab-46e1-8903-dd3179b815e1</vt:lpwstr>
  </property>
  <property fmtid="{D5CDD505-2E9C-101B-9397-08002B2CF9AE}" pid="8" name="MSIP_Label_8eca86e8-6fb5-45dd-bb08-a8d185fa5301_ContentBits">
    <vt:lpwstr>0</vt:lpwstr>
  </property>
</Properties>
</file>