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604" r:id="rId3"/>
    <p:sldId id="811" r:id="rId4"/>
    <p:sldId id="808" r:id="rId5"/>
    <p:sldId id="809" r:id="rId6"/>
    <p:sldId id="787" r:id="rId7"/>
    <p:sldId id="625" r:id="rId8"/>
    <p:sldId id="595" r:id="rId9"/>
    <p:sldId id="596" r:id="rId10"/>
    <p:sldId id="597" r:id="rId11"/>
    <p:sldId id="598" r:id="rId12"/>
    <p:sldId id="599" r:id="rId13"/>
    <p:sldId id="600" r:id="rId14"/>
    <p:sldId id="789" r:id="rId15"/>
    <p:sldId id="790" r:id="rId16"/>
    <p:sldId id="791" r:id="rId17"/>
    <p:sldId id="792" r:id="rId18"/>
    <p:sldId id="793" r:id="rId19"/>
    <p:sldId id="794" r:id="rId20"/>
    <p:sldId id="796" r:id="rId21"/>
    <p:sldId id="797" r:id="rId22"/>
    <p:sldId id="812" r:id="rId23"/>
    <p:sldId id="798" r:id="rId24"/>
    <p:sldId id="799" r:id="rId25"/>
    <p:sldId id="800" r:id="rId26"/>
    <p:sldId id="801" r:id="rId27"/>
    <p:sldId id="802" r:id="rId28"/>
    <p:sldId id="803" r:id="rId29"/>
    <p:sldId id="804" r:id="rId30"/>
    <p:sldId id="759" r:id="rId31"/>
    <p:sldId id="730"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7"/>
    <p:restoredTop sz="94648"/>
  </p:normalViewPr>
  <p:slideViewPr>
    <p:cSldViewPr snapToGrid="0" snapToObjects="1">
      <p:cViewPr varScale="1">
        <p:scale>
          <a:sx n="45" d="100"/>
          <a:sy n="45" d="100"/>
        </p:scale>
        <p:origin x="1626" y="6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1143000" y="685800"/>
            <a:ext cx="4572000" cy="3429000"/>
          </a:xfrm>
          <a:prstGeom prst="rect">
            <a:avLst/>
          </a:prstGeom>
        </p:spPr>
        <p:txBody>
          <a:bodyPr/>
          <a:lstStyle/>
          <a:p>
            <a:endParaRPr/>
          </a:p>
        </p:txBody>
      </p:sp>
      <p:sp>
        <p:nvSpPr>
          <p:cNvPr id="180" name="Shape 18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3851968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vi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Title Text"/>
          <p:cNvSpPr txBox="1">
            <a:spLocks noGrp="1"/>
          </p:cNvSpPr>
          <p:nvPr>
            <p:ph type="title"/>
          </p:nvPr>
        </p:nvSpPr>
        <p:spPr>
          <a:xfrm>
            <a:off x="701289" y="624180"/>
            <a:ext cx="3308214" cy="3724250"/>
          </a:xfrm>
          <a:prstGeom prst="rect">
            <a:avLst/>
          </a:prstGeom>
        </p:spPr>
        <p:txBody>
          <a:bodyPr anchor="b"/>
          <a:lstStyle>
            <a:lvl1pPr algn="l">
              <a:defRPr sz="4000" spc="200"/>
            </a:lvl1pPr>
          </a:lstStyle>
          <a:p>
            <a:r>
              <a:t>Title Text</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amp; Subtitle with Log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Body Level One…"/>
          <p:cNvSpPr txBox="1">
            <a:spLocks noGrp="1"/>
          </p:cNvSpPr>
          <p:nvPr>
            <p:ph type="body" sz="quarter" idx="1"/>
          </p:nvPr>
        </p:nvSpPr>
        <p:spPr>
          <a:xfrm>
            <a:off x="1269999" y="5029199"/>
            <a:ext cx="9409919" cy="2169243"/>
          </a:xfrm>
          <a:prstGeom prst="rect">
            <a:avLst/>
          </a:prstGeom>
        </p:spPr>
        <p:txBody>
          <a:bodyPr anchor="t"/>
          <a:lstStyle>
            <a:lvl1pPr marL="0" indent="0">
              <a:lnSpc>
                <a:spcPct val="150000"/>
              </a:lnSpc>
              <a:spcBef>
                <a:spcPts val="0"/>
              </a:spcBef>
              <a:buClrTx/>
              <a:buSzTx/>
              <a:buNone/>
              <a:defRPr sz="4800">
                <a:latin typeface="Brown Regular"/>
                <a:ea typeface="Brown Regular"/>
                <a:cs typeface="Brown Regular"/>
                <a:sym typeface="Brown Regular"/>
              </a:defRPr>
            </a:lvl1pPr>
            <a:lvl2pPr marL="0" indent="0">
              <a:lnSpc>
                <a:spcPct val="150000"/>
              </a:lnSpc>
              <a:spcBef>
                <a:spcPts val="0"/>
              </a:spcBef>
              <a:buClrTx/>
              <a:buSzTx/>
              <a:buNone/>
              <a:defRPr sz="4800">
                <a:latin typeface="Brown Regular"/>
                <a:ea typeface="Brown Regular"/>
                <a:cs typeface="Brown Regular"/>
                <a:sym typeface="Brown Regular"/>
              </a:defRPr>
            </a:lvl2pPr>
            <a:lvl3pPr marL="0" indent="0">
              <a:lnSpc>
                <a:spcPct val="150000"/>
              </a:lnSpc>
              <a:spcBef>
                <a:spcPts val="0"/>
              </a:spcBef>
              <a:buClrTx/>
              <a:buSzTx/>
              <a:buNone/>
              <a:defRPr sz="4800">
                <a:latin typeface="Brown Regular"/>
                <a:ea typeface="Brown Regular"/>
                <a:cs typeface="Brown Regular"/>
                <a:sym typeface="Brown Regular"/>
              </a:defRPr>
            </a:lvl3pPr>
            <a:lvl4pPr marL="0" indent="0">
              <a:lnSpc>
                <a:spcPct val="150000"/>
              </a:lnSpc>
              <a:spcBef>
                <a:spcPts val="0"/>
              </a:spcBef>
              <a:buClrTx/>
              <a:buSzTx/>
              <a:buNone/>
              <a:defRPr sz="4800">
                <a:latin typeface="Brown Regular"/>
                <a:ea typeface="Brown Regular"/>
                <a:cs typeface="Brown Regular"/>
                <a:sym typeface="Brown Regular"/>
              </a:defRPr>
            </a:lvl4pPr>
            <a:lvl5pPr marL="0" indent="0">
              <a:lnSpc>
                <a:spcPct val="150000"/>
              </a:lnSpc>
              <a:spcBef>
                <a:spcPts val="0"/>
              </a:spcBef>
              <a:buClrTx/>
              <a:buSzTx/>
              <a:buNone/>
              <a:defRPr sz="4800">
                <a:latin typeface="Brown Regular"/>
                <a:ea typeface="Brown Regular"/>
                <a:cs typeface="Brown Regular"/>
                <a:sym typeface="Brown Regul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2" name="Title Text"/>
          <p:cNvSpPr txBox="1">
            <a:spLocks noGrp="1"/>
          </p:cNvSpPr>
          <p:nvPr>
            <p:ph type="title"/>
          </p:nvPr>
        </p:nvSpPr>
        <p:spPr>
          <a:xfrm>
            <a:off x="1270000" y="1638300"/>
            <a:ext cx="9409918" cy="3302000"/>
          </a:xfrm>
          <a:prstGeom prst="rect">
            <a:avLst/>
          </a:prstGeom>
        </p:spPr>
        <p:txBody>
          <a:bodyPr anchor="b"/>
          <a:lstStyle>
            <a:lvl1pPr algn="l">
              <a:lnSpc>
                <a:spcPct val="150000"/>
              </a:lnSpc>
              <a:defRPr sz="4800" spc="479">
                <a:solidFill>
                  <a:srgbClr val="FFFFFF"/>
                </a:solidFill>
              </a:defRPr>
            </a:lvl1pPr>
          </a:lstStyle>
          <a:p>
            <a:r>
              <a:rPr lang="en-GB"/>
              <a:t>Click to edit Master title style</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291833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478C-2C67-5F4A-AD5A-00D001255E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1CC52-FAA9-F347-8F09-49AB6E250DD4}"/>
              </a:ext>
            </a:extLst>
          </p:cNvPr>
          <p:cNvSpPr>
            <a:spLocks noGrp="1"/>
          </p:cNvSpPr>
          <p:nvPr>
            <p:ph idx="1"/>
          </p:nvPr>
        </p:nvSpPr>
        <p:spPr/>
        <p:txBody>
          <a:bodyPr/>
          <a:lstStyle>
            <a:lvl1pPr>
              <a:buClr>
                <a:srgbClr val="BA9172"/>
              </a:buClr>
              <a:defRPr/>
            </a:lvl1pPr>
            <a:lvl2pPr>
              <a:buClr>
                <a:srgbClr val="BA9172"/>
              </a:buClr>
              <a:defRPr/>
            </a:lvl2pPr>
            <a:lvl3pPr>
              <a:buClr>
                <a:srgbClr val="BA9172"/>
              </a:buClr>
              <a:defRPr/>
            </a:lvl3pPr>
            <a:lvl4pPr>
              <a:buClr>
                <a:srgbClr val="BA9172"/>
              </a:buClr>
              <a:defRPr/>
            </a:lvl4pPr>
            <a:lvl5pPr>
              <a:buClr>
                <a:srgbClr val="BA917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16E37-899B-914C-B711-346DF132294E}"/>
              </a:ext>
            </a:extLst>
          </p:cNvPr>
          <p:cNvSpPr>
            <a:spLocks noGrp="1"/>
          </p:cNvSpPr>
          <p:nvPr>
            <p:ph type="dt" sz="half" idx="10"/>
          </p:nvPr>
        </p:nvSpPr>
        <p:spPr>
          <a:xfrm>
            <a:off x="894080" y="9040143"/>
            <a:ext cx="2926080" cy="519289"/>
          </a:xfrm>
          <a:prstGeom prst="rect">
            <a:avLst/>
          </a:prstGeom>
        </p:spPr>
        <p:txBody>
          <a:bodyPr/>
          <a:lstStyle/>
          <a:p>
            <a:fld id="{747254BC-6CC2-FB4D-BDFD-31349B9BB6C3}" type="datetimeFigureOut">
              <a:rPr lang="en-US" smtClean="0"/>
              <a:t>4/21/2021</a:t>
            </a:fld>
            <a:endParaRPr lang="en-US"/>
          </a:p>
        </p:txBody>
      </p:sp>
      <p:sp>
        <p:nvSpPr>
          <p:cNvPr id="5" name="Footer Placeholder 4">
            <a:extLst>
              <a:ext uri="{FF2B5EF4-FFF2-40B4-BE49-F238E27FC236}">
                <a16:creationId xmlns:a16="http://schemas.microsoft.com/office/drawing/2014/main" id="{619FEC5D-A8FA-274C-8F70-EF51AB684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CD1AE-EC80-BA43-9891-83029D7581C0}"/>
              </a:ext>
            </a:extLst>
          </p:cNvPr>
          <p:cNvSpPr>
            <a:spLocks noGrp="1"/>
          </p:cNvSpPr>
          <p:nvPr>
            <p:ph type="sldNum" sz="quarter" idx="12"/>
          </p:nvPr>
        </p:nvSpPr>
        <p:spPr>
          <a:xfrm>
            <a:off x="10486578" y="9040143"/>
            <a:ext cx="322203" cy="348813"/>
          </a:xfrm>
          <a:prstGeom prst="rect">
            <a:avLst/>
          </a:prstGeom>
        </p:spPr>
        <p:txBody>
          <a:bodyPr/>
          <a:lstStyle/>
          <a:p>
            <a:fld id="{B5B23A99-038A-BF44-B23D-3D1376C723DA}" type="slidenum">
              <a:rPr lang="en-US" smtClean="0"/>
              <a:t>‹#›</a:t>
            </a:fld>
            <a:endParaRPr lang="en-US"/>
          </a:p>
        </p:txBody>
      </p:sp>
    </p:spTree>
    <p:extLst>
      <p:ext uri="{BB962C8B-B14F-4D97-AF65-F5344CB8AC3E}">
        <p14:creationId xmlns:p14="http://schemas.microsoft.com/office/powerpoint/2010/main" val="67207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Lst>
  <p:transition spd="med"/>
  <p:txStyles>
    <p:titleStyle>
      <a:lvl1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1pPr>
      <a:lvl2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2pPr>
      <a:lvl3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3pPr>
      <a:lvl4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4pPr>
      <a:lvl5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5pPr>
      <a:lvl6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6pPr>
      <a:lvl7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7pPr>
      <a:lvl8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8pPr>
      <a:lvl9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An introduction to psychological trauma…"/>
          <p:cNvSpPr txBox="1">
            <a:spLocks noGrp="1"/>
          </p:cNvSpPr>
          <p:nvPr>
            <p:ph type="subTitle" sz="quarter" idx="1"/>
          </p:nvPr>
        </p:nvSpPr>
        <p:spPr>
          <a:xfrm>
            <a:off x="1073443" y="1323264"/>
            <a:ext cx="9409919" cy="3428030"/>
          </a:xfrm>
          <a:prstGeom prst="rect">
            <a:avLst/>
          </a:prstGeom>
        </p:spPr>
        <p:txBody>
          <a:bodyPr>
            <a:normAutofit fontScale="92500" lnSpcReduction="20000"/>
          </a:bodyPr>
          <a:lstStyle/>
          <a:p>
            <a:r>
              <a:rPr lang="en-GB" sz="3600" dirty="0">
                <a:latin typeface="Century Gothic" panose="020B0502020202020204" pitchFamily="34" charset="0"/>
              </a:rPr>
              <a:t>Session 1: </a:t>
            </a:r>
          </a:p>
          <a:p>
            <a:r>
              <a:rPr lang="en-GB" sz="3600" dirty="0">
                <a:latin typeface="Century Gothic" panose="020B0502020202020204" pitchFamily="34" charset="0"/>
              </a:rPr>
              <a:t>Becoming trauma informed: </a:t>
            </a:r>
          </a:p>
          <a:p>
            <a:r>
              <a:rPr lang="en-GB" sz="3600" dirty="0">
                <a:latin typeface="Century Gothic" panose="020B0502020202020204" pitchFamily="34" charset="0"/>
              </a:rPr>
              <a:t>An introduction to the trauma series</a:t>
            </a:r>
          </a:p>
          <a:p>
            <a:endParaRPr lang="en-GB" sz="3600" dirty="0">
              <a:latin typeface="Century Gothic" panose="020B0502020202020204" pitchFamily="34" charset="0"/>
            </a:endParaRPr>
          </a:p>
          <a:p>
            <a:r>
              <a:rPr lang="en-GB" sz="3600" dirty="0">
                <a:latin typeface="Century Gothic" panose="020B0502020202020204" pitchFamily="34" charset="0"/>
              </a:rPr>
              <a:t>April 2021</a:t>
            </a:r>
            <a:endParaRPr sz="3600" dirty="0">
              <a:latin typeface="Century Gothic" panose="020B0502020202020204" pitchFamily="34" charset="0"/>
            </a:endParaRPr>
          </a:p>
        </p:txBody>
      </p:sp>
      <p:sp>
        <p:nvSpPr>
          <p:cNvPr id="183" name="Nicola Lester"/>
          <p:cNvSpPr txBox="1">
            <a:spLocks noGrp="1"/>
          </p:cNvSpPr>
          <p:nvPr>
            <p:ph type="ctrTitle"/>
          </p:nvPr>
        </p:nvSpPr>
        <p:spPr>
          <a:xfrm>
            <a:off x="1073444" y="394887"/>
            <a:ext cx="9409918" cy="873307"/>
          </a:xfrm>
          <a:prstGeom prst="rect">
            <a:avLst/>
          </a:prstGeom>
        </p:spPr>
        <p:txBody>
          <a:bodyPr>
            <a:normAutofit fontScale="90000"/>
          </a:bodyPr>
          <a:lstStyle/>
          <a:p>
            <a:r>
              <a:rPr dirty="0">
                <a:latin typeface="Century Gothic" panose="020B0502020202020204" pitchFamily="34" charset="0"/>
              </a:rPr>
              <a:t>Nicola Lester</a:t>
            </a:r>
          </a:p>
        </p:txBody>
      </p:sp>
      <p:sp>
        <p:nvSpPr>
          <p:cNvPr id="4" name="An introduction to psychological trauma…"/>
          <p:cNvSpPr txBox="1">
            <a:spLocks/>
          </p:cNvSpPr>
          <p:nvPr/>
        </p:nvSpPr>
        <p:spPr>
          <a:xfrm>
            <a:off x="1225843" y="7945763"/>
            <a:ext cx="9409919" cy="12616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1pPr>
            <a:lvl2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2pPr>
            <a:lvl3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3pPr>
            <a:lvl4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4pPr>
            <a:lvl5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a:lstStyle>
          <a:p>
            <a:endParaRPr lang="en-GB" sz="1800" dirty="0"/>
          </a:p>
          <a:p>
            <a:r>
              <a:rPr lang="en-GB" sz="1800" dirty="0" err="1"/>
              <a:t>consultancy@nicolalester.co.uk</a:t>
            </a:r>
            <a:endParaRPr lang="en-GB" sz="1800" dirty="0"/>
          </a:p>
        </p:txBody>
      </p:sp>
    </p:spTree>
    <p:extLst>
      <p:ext uri="{BB962C8B-B14F-4D97-AF65-F5344CB8AC3E}">
        <p14:creationId xmlns:p14="http://schemas.microsoft.com/office/powerpoint/2010/main" val="315390016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431800"/>
            <a:ext cx="11099800" cy="2159000"/>
          </a:xfrm>
        </p:spPr>
        <p:txBody>
          <a:bodyPr>
            <a:normAutofit/>
          </a:bodyPr>
          <a:lstStyle/>
          <a:p>
            <a:r>
              <a:rPr lang="en-GB" sz="4000" dirty="0">
                <a:latin typeface="Century Gothic" panose="020B0502020202020204" pitchFamily="34" charset="0"/>
              </a:rPr>
              <a:t>Facilitating connections</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039815"/>
            <a:ext cx="11099800" cy="4492869"/>
          </a:xfrm>
        </p:spPr>
        <p:txBody>
          <a:bodyPr>
            <a:normAutofit/>
          </a:bodyPr>
          <a:lstStyle/>
          <a:p>
            <a:pPr marL="0" indent="0">
              <a:lnSpc>
                <a:spcPct val="120000"/>
              </a:lnSpc>
              <a:spcBef>
                <a:spcPts val="0"/>
              </a:spcBef>
              <a:buSzPct val="100000"/>
              <a:buNone/>
            </a:pPr>
            <a:endParaRPr lang="en-GB" sz="35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Taking the time to understand a person’s networks of support and encouraging them to connect with them</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Developing a relationship based on reciprocity and trust</a:t>
            </a:r>
          </a:p>
        </p:txBody>
      </p:sp>
    </p:spTree>
    <p:extLst>
      <p:ext uri="{BB962C8B-B14F-4D97-AF65-F5344CB8AC3E}">
        <p14:creationId xmlns:p14="http://schemas.microsoft.com/office/powerpoint/2010/main" val="212498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431800"/>
            <a:ext cx="11099800" cy="2159000"/>
          </a:xfrm>
        </p:spPr>
        <p:txBody>
          <a:bodyPr>
            <a:normAutofit/>
          </a:bodyPr>
          <a:lstStyle/>
          <a:p>
            <a:r>
              <a:rPr lang="en-GB" sz="4000" dirty="0">
                <a:latin typeface="Century Gothic" panose="020B0502020202020204" pitchFamily="34" charset="0"/>
              </a:rPr>
              <a:t>Supporting coping</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039815"/>
            <a:ext cx="11099800" cy="4492869"/>
          </a:xfrm>
        </p:spPr>
        <p:txBody>
          <a:bodyPr>
            <a:normAutofit/>
          </a:bodyPr>
          <a:lstStyle/>
          <a:p>
            <a:pPr marL="0" indent="0">
              <a:lnSpc>
                <a:spcPct val="120000"/>
              </a:lnSpc>
              <a:spcBef>
                <a:spcPts val="0"/>
              </a:spcBef>
              <a:buSzPct val="100000"/>
              <a:buNone/>
            </a:pPr>
            <a:endParaRPr lang="en-GB" sz="35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Working within the person’s level of tolerance and respecting their boundaries</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Prioritising their needs over what you need to do</a:t>
            </a:r>
          </a:p>
        </p:txBody>
      </p:sp>
    </p:spTree>
    <p:extLst>
      <p:ext uri="{BB962C8B-B14F-4D97-AF65-F5344CB8AC3E}">
        <p14:creationId xmlns:p14="http://schemas.microsoft.com/office/powerpoint/2010/main" val="34144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431800"/>
            <a:ext cx="11099800" cy="2159000"/>
          </a:xfrm>
        </p:spPr>
        <p:txBody>
          <a:bodyPr>
            <a:normAutofit/>
          </a:bodyPr>
          <a:lstStyle/>
          <a:p>
            <a:r>
              <a:rPr lang="en-GB" sz="4000" dirty="0">
                <a:latin typeface="Century Gothic" panose="020B0502020202020204" pitchFamily="34" charset="0"/>
              </a:rPr>
              <a:t>Responding to identity and context</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039815"/>
            <a:ext cx="11099800" cy="6555545"/>
          </a:xfrm>
        </p:spPr>
        <p:txBody>
          <a:bodyPr>
            <a:normAutofit/>
          </a:bodyPr>
          <a:lstStyle/>
          <a:p>
            <a:pPr marL="0" indent="0">
              <a:lnSpc>
                <a:spcPct val="120000"/>
              </a:lnSpc>
              <a:spcBef>
                <a:spcPts val="0"/>
              </a:spcBef>
              <a:buSzPct val="100000"/>
              <a:buNone/>
            </a:pPr>
            <a:r>
              <a:rPr lang="en-GB" sz="2800" dirty="0">
                <a:solidFill>
                  <a:srgbClr val="102350"/>
                </a:solidFill>
                <a:latin typeface="Century Gothic" panose="020B0502020202020204" pitchFamily="34" charset="0"/>
              </a:rPr>
              <a:t>It is important to think about who you are working with in terms of their:</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5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Gender</a:t>
            </a:r>
          </a:p>
          <a:p>
            <a:pPr>
              <a:lnSpc>
                <a:spcPct val="15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Background and family</a:t>
            </a:r>
          </a:p>
          <a:p>
            <a:pPr>
              <a:lnSpc>
                <a:spcPct val="15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Religious beliefs</a:t>
            </a:r>
          </a:p>
          <a:p>
            <a:pPr>
              <a:lnSpc>
                <a:spcPct val="15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Political affiliations</a:t>
            </a:r>
          </a:p>
          <a:p>
            <a:pPr>
              <a:lnSpc>
                <a:spcPct val="15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Circumstances</a:t>
            </a:r>
          </a:p>
        </p:txBody>
      </p:sp>
    </p:spTree>
    <p:extLst>
      <p:ext uri="{BB962C8B-B14F-4D97-AF65-F5344CB8AC3E}">
        <p14:creationId xmlns:p14="http://schemas.microsoft.com/office/powerpoint/2010/main" val="373899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431800"/>
            <a:ext cx="11099800" cy="2159000"/>
          </a:xfrm>
        </p:spPr>
        <p:txBody>
          <a:bodyPr>
            <a:normAutofit/>
          </a:bodyPr>
          <a:lstStyle/>
          <a:p>
            <a:r>
              <a:rPr lang="en-GB" sz="4000" dirty="0">
                <a:latin typeface="Century Gothic" panose="020B0502020202020204" pitchFamily="34" charset="0"/>
              </a:rPr>
              <a:t>Building strengths</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039815"/>
            <a:ext cx="11099800" cy="4492869"/>
          </a:xfrm>
        </p:spPr>
        <p:txBody>
          <a:bodyPr anchor="t">
            <a:normAutofit/>
          </a:bodyPr>
          <a:lstStyle/>
          <a:p>
            <a:pPr marL="0" indent="0">
              <a:lnSpc>
                <a:spcPct val="120000"/>
              </a:lnSpc>
              <a:spcBef>
                <a:spcPts val="0"/>
              </a:spcBef>
              <a:buSzPct val="100000"/>
              <a:buNone/>
            </a:pPr>
            <a:endParaRPr lang="en-GB" sz="35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People affected by trauma are extremely resilient</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It is essential to acknowledge their strength and courage and use this as a starting point for any engagement</a:t>
            </a:r>
          </a:p>
        </p:txBody>
      </p:sp>
    </p:spTree>
    <p:extLst>
      <p:ext uri="{BB962C8B-B14F-4D97-AF65-F5344CB8AC3E}">
        <p14:creationId xmlns:p14="http://schemas.microsoft.com/office/powerpoint/2010/main" val="197074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431800"/>
            <a:ext cx="11099800" cy="1441245"/>
          </a:xfrm>
        </p:spPr>
        <p:txBody>
          <a:bodyPr>
            <a:normAutofit/>
          </a:bodyPr>
          <a:lstStyle/>
          <a:p>
            <a:r>
              <a:rPr lang="en-GB" sz="4000" dirty="0">
                <a:latin typeface="Century Gothic" panose="020B0502020202020204" pitchFamily="34" charset="0"/>
              </a:rPr>
              <a:t>Becoming trauma informed</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474839"/>
            <a:ext cx="11099800" cy="7315199"/>
          </a:xfrm>
        </p:spPr>
        <p:txBody>
          <a:bodyPr anchor="t">
            <a:noAutofit/>
          </a:bodyPr>
          <a:lstStyle/>
          <a:p>
            <a:pPr>
              <a:lnSpc>
                <a:spcPct val="140000"/>
              </a:lnSpc>
              <a:spcBef>
                <a:spcPts val="0"/>
              </a:spcBef>
              <a:buSzPct val="100000"/>
            </a:pPr>
            <a:r>
              <a:rPr lang="en-GB" sz="2600" dirty="0">
                <a:solidFill>
                  <a:srgbClr val="102350"/>
                </a:solidFill>
                <a:latin typeface="Century Gothic" panose="020B0502020202020204" pitchFamily="34" charset="0"/>
              </a:rPr>
              <a:t>The concept of being ‘trauma informed’ is increasing in popularity (valued by partners, commissioners and potential funders)</a:t>
            </a:r>
          </a:p>
          <a:p>
            <a:pPr marL="0" indent="0">
              <a:lnSpc>
                <a:spcPct val="140000"/>
              </a:lnSpc>
              <a:spcBef>
                <a:spcPts val="0"/>
              </a:spcBef>
              <a:buSzPct val="100000"/>
              <a:buNone/>
            </a:pPr>
            <a:endParaRPr lang="en-GB" sz="2600" dirty="0">
              <a:solidFill>
                <a:srgbClr val="102350"/>
              </a:solidFill>
              <a:latin typeface="Century Gothic" panose="020B0502020202020204" pitchFamily="34" charset="0"/>
            </a:endParaRPr>
          </a:p>
          <a:p>
            <a:pPr>
              <a:lnSpc>
                <a:spcPct val="140000"/>
              </a:lnSpc>
              <a:spcBef>
                <a:spcPts val="0"/>
              </a:spcBef>
              <a:buSzPct val="100000"/>
            </a:pPr>
            <a:r>
              <a:rPr lang="en-GB" sz="2600" dirty="0">
                <a:solidFill>
                  <a:srgbClr val="102350"/>
                </a:solidFill>
                <a:latin typeface="Century Gothic" panose="020B0502020202020204" pitchFamily="34" charset="0"/>
              </a:rPr>
              <a:t>A number of different training programmes have been established in recent years to assist organisations in becoming ‘trauma informed’</a:t>
            </a:r>
          </a:p>
          <a:p>
            <a:pPr marL="0" indent="0">
              <a:lnSpc>
                <a:spcPct val="140000"/>
              </a:lnSpc>
              <a:spcBef>
                <a:spcPts val="0"/>
              </a:spcBef>
              <a:buSzPct val="100000"/>
              <a:buNone/>
            </a:pPr>
            <a:r>
              <a:rPr lang="en-GB" sz="2600" dirty="0">
                <a:solidFill>
                  <a:srgbClr val="102350"/>
                </a:solidFill>
                <a:latin typeface="Century Gothic" panose="020B0502020202020204" pitchFamily="34" charset="0"/>
              </a:rPr>
              <a:t> </a:t>
            </a:r>
          </a:p>
          <a:p>
            <a:pPr>
              <a:lnSpc>
                <a:spcPct val="140000"/>
              </a:lnSpc>
              <a:spcBef>
                <a:spcPts val="0"/>
              </a:spcBef>
              <a:buSzPct val="100000"/>
            </a:pPr>
            <a:r>
              <a:rPr lang="en-GB" sz="2600" dirty="0">
                <a:solidFill>
                  <a:srgbClr val="102350"/>
                </a:solidFill>
                <a:latin typeface="Century Gothic" panose="020B0502020202020204" pitchFamily="34" charset="0"/>
              </a:rPr>
              <a:t>There is the potential for the concept to become diluted and lose some of its meaning in practice </a:t>
            </a:r>
          </a:p>
          <a:p>
            <a:pPr marL="0" indent="0">
              <a:lnSpc>
                <a:spcPct val="140000"/>
              </a:lnSpc>
              <a:spcBef>
                <a:spcPts val="0"/>
              </a:spcBef>
              <a:buSzPct val="100000"/>
              <a:buNone/>
            </a:pPr>
            <a:r>
              <a:rPr lang="en-GB" sz="2600" dirty="0">
                <a:solidFill>
                  <a:srgbClr val="102350"/>
                </a:solidFill>
                <a:latin typeface="Century Gothic" panose="020B0502020202020204" pitchFamily="34" charset="0"/>
              </a:rPr>
              <a:t> </a:t>
            </a:r>
          </a:p>
          <a:p>
            <a:pPr>
              <a:lnSpc>
                <a:spcPct val="140000"/>
              </a:lnSpc>
              <a:spcBef>
                <a:spcPts val="0"/>
              </a:spcBef>
              <a:buSzPct val="100000"/>
            </a:pPr>
            <a:r>
              <a:rPr lang="en-GB" sz="2600" dirty="0">
                <a:solidFill>
                  <a:srgbClr val="102350"/>
                </a:solidFill>
                <a:latin typeface="Century Gothic" panose="020B0502020202020204" pitchFamily="34" charset="0"/>
              </a:rPr>
              <a:t>Important to understand the evidence base and recommendations for best practice for implementation </a:t>
            </a:r>
          </a:p>
          <a:p>
            <a:pPr marL="0" indent="0">
              <a:lnSpc>
                <a:spcPct val="120000"/>
              </a:lnSpc>
              <a:spcBef>
                <a:spcPts val="0"/>
              </a:spcBef>
              <a:buSzPct val="100000"/>
              <a:buNone/>
            </a:pPr>
            <a:endParaRPr lang="en-GB" sz="26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58369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431800"/>
            <a:ext cx="11099800" cy="1441245"/>
          </a:xfrm>
        </p:spPr>
        <p:txBody>
          <a:bodyPr>
            <a:normAutofit fontScale="90000"/>
          </a:bodyPr>
          <a:lstStyle/>
          <a:p>
            <a:r>
              <a:rPr lang="en-GB" sz="4000" dirty="0">
                <a:latin typeface="Century Gothic" panose="020B0502020202020204" pitchFamily="34" charset="0"/>
              </a:rPr>
              <a:t>Understanding the benefits of Becoming trauma informed</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73045"/>
            <a:ext cx="11099800" cy="6916993"/>
          </a:xfrm>
        </p:spPr>
        <p:txBody>
          <a:bodyPr anchor="t">
            <a:noAutofit/>
          </a:bodyPr>
          <a:lstStyle/>
          <a:p>
            <a:pPr marL="0" indent="0">
              <a:lnSpc>
                <a:spcPct val="120000"/>
              </a:lnSpc>
              <a:spcBef>
                <a:spcPts val="0"/>
              </a:spcBef>
              <a:buSzPct val="100000"/>
              <a:buNone/>
            </a:pPr>
            <a:r>
              <a:rPr lang="en-GB" sz="2200" dirty="0">
                <a:solidFill>
                  <a:srgbClr val="102350"/>
                </a:solidFill>
                <a:latin typeface="Century Gothic" panose="020B0502020202020204" pitchFamily="34" charset="0"/>
              </a:rPr>
              <a:t>Improvements to </a:t>
            </a:r>
            <a:r>
              <a:rPr lang="en-GB" sz="2200" u="sng" dirty="0">
                <a:solidFill>
                  <a:srgbClr val="102350"/>
                </a:solidFill>
                <a:latin typeface="Century Gothic" panose="020B0502020202020204" pitchFamily="34" charset="0"/>
              </a:rPr>
              <a:t>both</a:t>
            </a:r>
            <a:r>
              <a:rPr lang="en-GB" sz="2200" dirty="0">
                <a:solidFill>
                  <a:srgbClr val="102350"/>
                </a:solidFill>
                <a:latin typeface="Century Gothic" panose="020B0502020202020204" pitchFamily="34" charset="0"/>
              </a:rPr>
              <a:t> beneficiaries and staff experiences by:</a:t>
            </a:r>
          </a:p>
          <a:p>
            <a:pPr marL="0" indent="0">
              <a:lnSpc>
                <a:spcPct val="120000"/>
              </a:lnSpc>
              <a:spcBef>
                <a:spcPts val="0"/>
              </a:spcBef>
              <a:buSzPct val="100000"/>
              <a:buNone/>
            </a:pPr>
            <a:endParaRPr lang="en-GB" sz="2200" dirty="0">
              <a:solidFill>
                <a:srgbClr val="102350"/>
              </a:solidFill>
              <a:latin typeface="Century Gothic" panose="020B0502020202020204" pitchFamily="34" charset="0"/>
            </a:endParaRPr>
          </a:p>
          <a:p>
            <a:pPr>
              <a:lnSpc>
                <a:spcPct val="120000"/>
              </a:lnSpc>
              <a:spcBef>
                <a:spcPts val="0"/>
              </a:spcBef>
              <a:buSzPct val="100000"/>
            </a:pPr>
            <a:r>
              <a:rPr lang="en-GB" sz="2200" dirty="0">
                <a:solidFill>
                  <a:srgbClr val="102350"/>
                </a:solidFill>
                <a:latin typeface="Century Gothic" panose="020B0502020202020204" pitchFamily="34" charset="0"/>
              </a:rPr>
              <a:t>Creating a proactive approach to safety </a:t>
            </a:r>
          </a:p>
          <a:p>
            <a:pPr>
              <a:lnSpc>
                <a:spcPct val="120000"/>
              </a:lnSpc>
              <a:spcBef>
                <a:spcPts val="0"/>
              </a:spcBef>
              <a:buSzPct val="100000"/>
            </a:pPr>
            <a:r>
              <a:rPr lang="en-GB" sz="2200" dirty="0">
                <a:solidFill>
                  <a:srgbClr val="102350"/>
                </a:solidFill>
                <a:latin typeface="Century Gothic" panose="020B0502020202020204" pitchFamily="34" charset="0"/>
              </a:rPr>
              <a:t>Creating a safer physical and emotional environment for beneficiaries, their families and staff</a:t>
            </a:r>
          </a:p>
          <a:p>
            <a:pPr>
              <a:lnSpc>
                <a:spcPct val="120000"/>
              </a:lnSpc>
              <a:spcBef>
                <a:spcPts val="0"/>
              </a:spcBef>
              <a:buSzPct val="100000"/>
            </a:pPr>
            <a:r>
              <a:rPr lang="en-GB" sz="2200" dirty="0">
                <a:solidFill>
                  <a:srgbClr val="102350"/>
                </a:solidFill>
                <a:latin typeface="Century Gothic" panose="020B0502020202020204" pitchFamily="34" charset="0"/>
              </a:rPr>
              <a:t>Creating and sustaining opportunities for choice, power and control through increased therapeutic interventions </a:t>
            </a:r>
          </a:p>
          <a:p>
            <a:pPr>
              <a:lnSpc>
                <a:spcPct val="120000"/>
              </a:lnSpc>
              <a:spcBef>
                <a:spcPts val="0"/>
              </a:spcBef>
              <a:buSzPct val="100000"/>
            </a:pPr>
            <a:r>
              <a:rPr lang="en-GB" sz="2200" dirty="0">
                <a:solidFill>
                  <a:srgbClr val="102350"/>
                </a:solidFill>
                <a:latin typeface="Century Gothic" panose="020B0502020202020204" pitchFamily="34" charset="0"/>
              </a:rPr>
              <a:t>Reducing the possibility of re-traumatisation </a:t>
            </a:r>
          </a:p>
          <a:p>
            <a:pPr>
              <a:lnSpc>
                <a:spcPct val="120000"/>
              </a:lnSpc>
              <a:spcBef>
                <a:spcPts val="0"/>
              </a:spcBef>
              <a:buSzPct val="100000"/>
            </a:pPr>
            <a:r>
              <a:rPr lang="en-GB" sz="2200" dirty="0">
                <a:solidFill>
                  <a:srgbClr val="102350"/>
                </a:solidFill>
                <a:latin typeface="Century Gothic" panose="020B0502020202020204" pitchFamily="34" charset="0"/>
              </a:rPr>
              <a:t>Improving the social environment in a way that improves our relationships</a:t>
            </a:r>
          </a:p>
          <a:p>
            <a:pPr>
              <a:lnSpc>
                <a:spcPct val="120000"/>
              </a:lnSpc>
              <a:spcBef>
                <a:spcPts val="0"/>
              </a:spcBef>
              <a:buSzPct val="100000"/>
            </a:pPr>
            <a:r>
              <a:rPr lang="en-GB" sz="2200" dirty="0">
                <a:solidFill>
                  <a:srgbClr val="102350"/>
                </a:solidFill>
                <a:latin typeface="Century Gothic" panose="020B0502020202020204" pitchFamily="34" charset="0"/>
              </a:rPr>
              <a:t>Creating environments which care for and support staff</a:t>
            </a:r>
          </a:p>
          <a:p>
            <a:pPr>
              <a:lnSpc>
                <a:spcPct val="120000"/>
              </a:lnSpc>
              <a:spcBef>
                <a:spcPts val="0"/>
              </a:spcBef>
              <a:buSzPct val="100000"/>
            </a:pPr>
            <a:r>
              <a:rPr lang="en-GB" sz="2200" dirty="0">
                <a:solidFill>
                  <a:srgbClr val="102350"/>
                </a:solidFill>
                <a:latin typeface="Century Gothic" panose="020B0502020202020204" pitchFamily="34" charset="0"/>
              </a:rPr>
              <a:t>Increasing the quality of services, reducing unnecessary interventions and reducing costs</a:t>
            </a:r>
          </a:p>
          <a:p>
            <a:pPr>
              <a:lnSpc>
                <a:spcPct val="120000"/>
              </a:lnSpc>
              <a:spcBef>
                <a:spcPts val="0"/>
              </a:spcBef>
              <a:buSzPct val="100000"/>
            </a:pPr>
            <a:r>
              <a:rPr lang="en-GB" sz="2200" dirty="0">
                <a:solidFill>
                  <a:srgbClr val="102350"/>
                </a:solidFill>
                <a:latin typeface="Century Gothic" panose="020B0502020202020204" pitchFamily="34" charset="0"/>
              </a:rPr>
              <a:t>Reducing the number and types of negative encounters and events</a:t>
            </a:r>
          </a:p>
          <a:p>
            <a:pPr>
              <a:lnSpc>
                <a:spcPct val="120000"/>
              </a:lnSpc>
              <a:spcBef>
                <a:spcPts val="0"/>
              </a:spcBef>
              <a:buSzPct val="100000"/>
            </a:pPr>
            <a:r>
              <a:rPr lang="en-GB" sz="2200" dirty="0">
                <a:solidFill>
                  <a:srgbClr val="102350"/>
                </a:solidFill>
                <a:latin typeface="Century Gothic" panose="020B0502020202020204" pitchFamily="34" charset="0"/>
              </a:rPr>
              <a:t>Creating a resiliency and strengths-based focus </a:t>
            </a:r>
          </a:p>
          <a:p>
            <a:pPr>
              <a:lnSpc>
                <a:spcPct val="120000"/>
              </a:lnSpc>
              <a:spcBef>
                <a:spcPts val="0"/>
              </a:spcBef>
              <a:buSzPct val="100000"/>
            </a:pPr>
            <a:r>
              <a:rPr lang="en-GB" sz="2200" dirty="0">
                <a:solidFill>
                  <a:srgbClr val="102350"/>
                </a:solidFill>
                <a:latin typeface="Century Gothic" panose="020B0502020202020204" pitchFamily="34" charset="0"/>
              </a:rPr>
              <a:t>Increasing beneficiary and family satisfaction  </a:t>
            </a:r>
          </a:p>
          <a:p>
            <a:pPr>
              <a:lnSpc>
                <a:spcPct val="120000"/>
              </a:lnSpc>
              <a:spcBef>
                <a:spcPts val="0"/>
              </a:spcBef>
              <a:buSzPct val="100000"/>
            </a:pPr>
            <a:r>
              <a:rPr lang="en-GB" sz="2200" dirty="0">
                <a:solidFill>
                  <a:srgbClr val="102350"/>
                </a:solidFill>
                <a:latin typeface="Century Gothic" panose="020B0502020202020204" pitchFamily="34" charset="0"/>
              </a:rPr>
              <a:t>Increasing success and job satisfaction amongst staff </a:t>
            </a:r>
          </a:p>
          <a:p>
            <a:pPr marL="0" indent="0">
              <a:lnSpc>
                <a:spcPct val="120000"/>
              </a:lnSpc>
              <a:spcBef>
                <a:spcPts val="0"/>
              </a:spcBef>
              <a:buSzPct val="100000"/>
              <a:buNone/>
            </a:pPr>
            <a:endParaRPr lang="en-GB" sz="26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70498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431800"/>
            <a:ext cx="11099800" cy="1441245"/>
          </a:xfrm>
        </p:spPr>
        <p:txBody>
          <a:bodyPr>
            <a:normAutofit fontScale="90000"/>
          </a:bodyPr>
          <a:lstStyle/>
          <a:p>
            <a:r>
              <a:rPr lang="en-GB" sz="4000" dirty="0">
                <a:latin typeface="Century Gothic" panose="020B0502020202020204" pitchFamily="34" charset="0"/>
              </a:rPr>
              <a:t>Evidence-based benefits documented in the literature</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755058"/>
            <a:ext cx="11099800" cy="7034980"/>
          </a:xfrm>
        </p:spPr>
        <p:txBody>
          <a:bodyPr anchor="t">
            <a:noAutofit/>
          </a:bodyPr>
          <a:lstStyle/>
          <a:p>
            <a:pPr>
              <a:lnSpc>
                <a:spcPct val="120000"/>
              </a:lnSpc>
              <a:spcBef>
                <a:spcPts val="0"/>
              </a:spcBef>
              <a:buSzPct val="100000"/>
            </a:pPr>
            <a:r>
              <a:rPr lang="en-GB" sz="2400" dirty="0">
                <a:solidFill>
                  <a:srgbClr val="102350"/>
                </a:solidFill>
                <a:latin typeface="Century Gothic" panose="020B0502020202020204" pitchFamily="34" charset="0"/>
              </a:rPr>
              <a:t>Reduction in trauma symptoms, drug use severity and mental health symptoms</a:t>
            </a:r>
          </a:p>
          <a:p>
            <a:pPr marL="0" indent="0">
              <a:lnSpc>
                <a:spcPct val="120000"/>
              </a:lnSpc>
              <a:spcBef>
                <a:spcPts val="0"/>
              </a:spcBef>
              <a:buSzPct val="100000"/>
              <a:buNone/>
            </a:pPr>
            <a:r>
              <a:rPr lang="en-GB" sz="2400" dirty="0">
                <a:solidFill>
                  <a:srgbClr val="102350"/>
                </a:solidFill>
                <a:latin typeface="Century Gothic" panose="020B0502020202020204" pitchFamily="34" charset="0"/>
              </a:rPr>
              <a:t> </a:t>
            </a:r>
          </a:p>
          <a:p>
            <a:pPr>
              <a:lnSpc>
                <a:spcPct val="120000"/>
              </a:lnSpc>
              <a:spcBef>
                <a:spcPts val="0"/>
              </a:spcBef>
              <a:buSzPct val="100000"/>
            </a:pPr>
            <a:r>
              <a:rPr lang="en-GB" sz="2400" dirty="0">
                <a:solidFill>
                  <a:srgbClr val="102350"/>
                </a:solidFill>
                <a:latin typeface="Century Gothic" panose="020B0502020202020204" pitchFamily="34" charset="0"/>
              </a:rPr>
              <a:t>Increased effectiveness of services - in engagement, retention and outcomes </a:t>
            </a:r>
          </a:p>
          <a:p>
            <a:pPr marL="0" indent="0">
              <a:lnSpc>
                <a:spcPct val="120000"/>
              </a:lnSpc>
              <a:spcBef>
                <a:spcPts val="0"/>
              </a:spcBef>
              <a:buSzPct val="100000"/>
              <a:buNone/>
            </a:pPr>
            <a:r>
              <a:rPr lang="en-GB" sz="2400" dirty="0">
                <a:solidFill>
                  <a:srgbClr val="102350"/>
                </a:solidFill>
                <a:latin typeface="Century Gothic" panose="020B0502020202020204" pitchFamily="34" charset="0"/>
              </a:rPr>
              <a:t> </a:t>
            </a:r>
          </a:p>
          <a:p>
            <a:pPr>
              <a:lnSpc>
                <a:spcPct val="120000"/>
              </a:lnSpc>
              <a:spcBef>
                <a:spcPts val="0"/>
              </a:spcBef>
              <a:buSzPct val="100000"/>
            </a:pPr>
            <a:r>
              <a:rPr lang="en-GB" sz="2400" dirty="0">
                <a:solidFill>
                  <a:srgbClr val="102350"/>
                </a:solidFill>
                <a:latin typeface="Century Gothic" panose="020B0502020202020204" pitchFamily="34" charset="0"/>
              </a:rPr>
              <a:t>Cost effective treatment</a:t>
            </a:r>
          </a:p>
          <a:p>
            <a:pPr marL="0" indent="0">
              <a:lnSpc>
                <a:spcPct val="120000"/>
              </a:lnSpc>
              <a:spcBef>
                <a:spcPts val="0"/>
              </a:spcBef>
              <a:buSzPct val="100000"/>
              <a:buNone/>
            </a:pPr>
            <a:r>
              <a:rPr lang="en-GB" sz="2400" dirty="0">
                <a:solidFill>
                  <a:srgbClr val="102350"/>
                </a:solidFill>
                <a:latin typeface="Century Gothic" panose="020B0502020202020204" pitchFamily="34" charset="0"/>
              </a:rPr>
              <a:t> </a:t>
            </a:r>
          </a:p>
          <a:p>
            <a:pPr>
              <a:lnSpc>
                <a:spcPct val="120000"/>
              </a:lnSpc>
              <a:spcBef>
                <a:spcPts val="0"/>
              </a:spcBef>
              <a:buSzPct val="100000"/>
            </a:pPr>
            <a:r>
              <a:rPr lang="en-GB" sz="2400" dirty="0">
                <a:solidFill>
                  <a:srgbClr val="102350"/>
                </a:solidFill>
                <a:latin typeface="Century Gothic" panose="020B0502020202020204" pitchFamily="34" charset="0"/>
              </a:rPr>
              <a:t>Decreased use of acute care and crisis services </a:t>
            </a:r>
          </a:p>
          <a:p>
            <a:pPr marL="0" indent="0">
              <a:lnSpc>
                <a:spcPct val="120000"/>
              </a:lnSpc>
              <a:spcBef>
                <a:spcPts val="0"/>
              </a:spcBef>
              <a:buSzPct val="100000"/>
              <a:buNone/>
            </a:pPr>
            <a:r>
              <a:rPr lang="en-GB" sz="2400" dirty="0">
                <a:solidFill>
                  <a:srgbClr val="102350"/>
                </a:solidFill>
                <a:latin typeface="Century Gothic" panose="020B0502020202020204" pitchFamily="34" charset="0"/>
              </a:rPr>
              <a:t> </a:t>
            </a:r>
          </a:p>
          <a:p>
            <a:pPr>
              <a:lnSpc>
                <a:spcPct val="120000"/>
              </a:lnSpc>
              <a:spcBef>
                <a:spcPts val="0"/>
              </a:spcBef>
              <a:buSzPct val="100000"/>
            </a:pPr>
            <a:r>
              <a:rPr lang="en-GB" sz="2400" dirty="0">
                <a:solidFill>
                  <a:srgbClr val="102350"/>
                </a:solidFill>
                <a:latin typeface="Century Gothic" panose="020B0502020202020204" pitchFamily="34" charset="0"/>
              </a:rPr>
              <a:t>Increased organisational outcomes such as:</a:t>
            </a:r>
          </a:p>
          <a:p>
            <a:pPr marL="0" indent="0">
              <a:lnSpc>
                <a:spcPct val="120000"/>
              </a:lnSpc>
              <a:spcBef>
                <a:spcPts val="0"/>
              </a:spcBef>
              <a:buSzPct val="100000"/>
              <a:buNone/>
            </a:pPr>
            <a:r>
              <a:rPr lang="en-GB" sz="2400" dirty="0">
                <a:solidFill>
                  <a:srgbClr val="102350"/>
                </a:solidFill>
                <a:latin typeface="Century Gothic" panose="020B0502020202020204" pitchFamily="34" charset="0"/>
              </a:rPr>
              <a:t>	- enhanced staff skills and morale</a:t>
            </a:r>
          </a:p>
          <a:p>
            <a:pPr marL="0" indent="0">
              <a:lnSpc>
                <a:spcPct val="120000"/>
              </a:lnSpc>
              <a:spcBef>
                <a:spcPts val="0"/>
              </a:spcBef>
              <a:buSzPct val="100000"/>
              <a:buNone/>
            </a:pPr>
            <a:r>
              <a:rPr lang="en-GB" sz="2400" dirty="0">
                <a:solidFill>
                  <a:srgbClr val="102350"/>
                </a:solidFill>
                <a:latin typeface="Century Gothic" panose="020B0502020202020204" pitchFamily="34" charset="0"/>
              </a:rPr>
              <a:t>	- more collaboration within and outside of the organisation</a:t>
            </a:r>
          </a:p>
          <a:p>
            <a:pPr marL="0" indent="0">
              <a:lnSpc>
                <a:spcPct val="120000"/>
              </a:lnSpc>
              <a:spcBef>
                <a:spcPts val="0"/>
              </a:spcBef>
              <a:buSzPct val="100000"/>
              <a:buNone/>
            </a:pPr>
            <a:r>
              <a:rPr lang="en-GB" sz="2400" dirty="0">
                <a:solidFill>
                  <a:srgbClr val="102350"/>
                </a:solidFill>
                <a:latin typeface="Century Gothic" panose="020B0502020202020204" pitchFamily="34" charset="0"/>
              </a:rPr>
              <a:t>	- reduced vicarious trauma </a:t>
            </a:r>
          </a:p>
          <a:p>
            <a:pPr marL="0" indent="0">
              <a:lnSpc>
                <a:spcPct val="120000"/>
              </a:lnSpc>
              <a:spcBef>
                <a:spcPts val="0"/>
              </a:spcBef>
              <a:buSzPct val="100000"/>
              <a:buNone/>
            </a:pPr>
            <a:r>
              <a:rPr lang="en-GB" sz="2400" dirty="0">
                <a:solidFill>
                  <a:srgbClr val="102350"/>
                </a:solidFill>
                <a:latin typeface="Century Gothic" panose="020B0502020202020204" pitchFamily="34" charset="0"/>
              </a:rPr>
              <a:t>	- fewer negative events </a:t>
            </a:r>
          </a:p>
          <a:p>
            <a:pPr marL="0" indent="0">
              <a:lnSpc>
                <a:spcPct val="120000"/>
              </a:lnSpc>
              <a:spcBef>
                <a:spcPts val="0"/>
              </a:spcBef>
              <a:buSzPct val="100000"/>
              <a:buNone/>
            </a:pPr>
            <a:endParaRPr lang="en-GB" sz="26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53585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431800"/>
            <a:ext cx="11099800" cy="1441245"/>
          </a:xfrm>
        </p:spPr>
        <p:txBody>
          <a:bodyPr>
            <a:normAutofit fontScale="90000"/>
          </a:bodyPr>
          <a:lstStyle/>
          <a:p>
            <a:r>
              <a:rPr lang="en-GB" sz="4000" dirty="0">
                <a:latin typeface="Century Gothic" panose="020B0502020202020204" pitchFamily="34" charset="0"/>
              </a:rPr>
              <a:t>What does it mean to be </a:t>
            </a:r>
            <a:br>
              <a:rPr lang="en-GB" sz="4000" dirty="0">
                <a:latin typeface="Century Gothic" panose="020B0502020202020204" pitchFamily="34" charset="0"/>
              </a:rPr>
            </a:br>
            <a:r>
              <a:rPr lang="en-GB" sz="4000" dirty="0">
                <a:latin typeface="Century Gothic" panose="020B0502020202020204" pitchFamily="34" charset="0"/>
              </a:rPr>
              <a:t>trauma informed?</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755058"/>
            <a:ext cx="11099800" cy="7034980"/>
          </a:xfrm>
        </p:spPr>
        <p:txBody>
          <a:bodyPr anchor="t">
            <a:noAutofit/>
          </a:bodyPr>
          <a:lstStyle/>
          <a:p>
            <a:pPr>
              <a:lnSpc>
                <a:spcPct val="120000"/>
              </a:lnSpc>
              <a:spcBef>
                <a:spcPts val="0"/>
              </a:spcBef>
              <a:buSzPct val="100000"/>
            </a:pPr>
            <a:r>
              <a:rPr lang="en-GB" sz="2800" dirty="0">
                <a:solidFill>
                  <a:srgbClr val="102350"/>
                </a:solidFill>
                <a:latin typeface="Century Gothic" panose="020B0502020202020204" pitchFamily="34" charset="0"/>
              </a:rPr>
              <a:t>The key principles of a trauma informed approach need to be integrated into </a:t>
            </a:r>
            <a:r>
              <a:rPr lang="en-GB" sz="2800" u="sng" dirty="0">
                <a:solidFill>
                  <a:srgbClr val="102350"/>
                </a:solidFill>
                <a:latin typeface="Century Gothic" panose="020B0502020202020204" pitchFamily="34" charset="0"/>
              </a:rPr>
              <a:t>all </a:t>
            </a:r>
            <a:r>
              <a:rPr lang="en-GB" sz="2800" dirty="0">
                <a:solidFill>
                  <a:srgbClr val="102350"/>
                </a:solidFill>
                <a:latin typeface="Century Gothic" panose="020B0502020202020204" pitchFamily="34" charset="0"/>
              </a:rPr>
              <a:t>aspects of service development and delivery </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This often requires a culture shift across the organisation to create and sustain a commitment to trauma informed practice </a:t>
            </a:r>
          </a:p>
          <a:p>
            <a:pPr marL="0" indent="0">
              <a:lnSpc>
                <a:spcPct val="120000"/>
              </a:lnSpc>
              <a:spcBef>
                <a:spcPts val="0"/>
              </a:spcBef>
              <a:buSzPct val="100000"/>
              <a:buNone/>
            </a:pPr>
            <a:r>
              <a:rPr lang="en-GB" sz="2800" dirty="0">
                <a:solidFill>
                  <a:srgbClr val="102350"/>
                </a:solidFill>
                <a:latin typeface="Century Gothic" panose="020B0502020202020204" pitchFamily="34" charset="0"/>
              </a:rPr>
              <a:t> </a:t>
            </a:r>
          </a:p>
          <a:p>
            <a:pPr>
              <a:lnSpc>
                <a:spcPct val="120000"/>
              </a:lnSpc>
              <a:spcBef>
                <a:spcPts val="0"/>
              </a:spcBef>
              <a:buSzPct val="100000"/>
            </a:pPr>
            <a:r>
              <a:rPr lang="en-GB" sz="2800" dirty="0">
                <a:solidFill>
                  <a:srgbClr val="102350"/>
                </a:solidFill>
                <a:latin typeface="Century Gothic" panose="020B0502020202020204" pitchFamily="34" charset="0"/>
              </a:rPr>
              <a:t>All staff, receptionist, board member, caseworker, office manager etc, need to share a commitment to trauma informed practice </a:t>
            </a:r>
          </a:p>
          <a:p>
            <a:pPr marL="0" indent="0">
              <a:lnSpc>
                <a:spcPct val="120000"/>
              </a:lnSpc>
              <a:spcBef>
                <a:spcPts val="0"/>
              </a:spcBef>
              <a:buSzPct val="100000"/>
              <a:buNone/>
            </a:pPr>
            <a:endParaRPr lang="en-GB" sz="26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98299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294968" y="431800"/>
            <a:ext cx="12432890" cy="1809955"/>
          </a:xfrm>
        </p:spPr>
        <p:txBody>
          <a:bodyPr anchor="t">
            <a:normAutofit fontScale="90000"/>
          </a:bodyPr>
          <a:lstStyle/>
          <a:p>
            <a:r>
              <a:rPr lang="en-GB" sz="4000" dirty="0">
                <a:latin typeface="Century Gothic" panose="020B0502020202020204" pitchFamily="34" charset="0"/>
              </a:rPr>
              <a:t>The process of becoming trauma informed: </a:t>
            </a:r>
            <a:br>
              <a:rPr lang="en-GB" sz="4000" dirty="0">
                <a:latin typeface="Century Gothic" panose="020B0502020202020204" pitchFamily="34" charset="0"/>
              </a:rPr>
            </a:br>
            <a:r>
              <a:rPr lang="en-GB" sz="4000" dirty="0">
                <a:latin typeface="Century Gothic" panose="020B0502020202020204" pitchFamily="34" charset="0"/>
              </a:rPr>
              <a:t>establishing the standards</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109019"/>
            <a:ext cx="11099800" cy="6916993"/>
          </a:xfrm>
        </p:spPr>
        <p:txBody>
          <a:bodyPr anchor="t">
            <a:noAutofit/>
          </a:bodyPr>
          <a:lstStyle/>
          <a:p>
            <a:pPr marL="457200" lvl="0" indent="-457200">
              <a:lnSpc>
                <a:spcPct val="120000"/>
              </a:lnSpc>
              <a:spcBef>
                <a:spcPts val="0"/>
              </a:spcBef>
              <a:buSzPct val="100000"/>
              <a:buFont typeface="+mj-lt"/>
              <a:buAutoNum type="arabicPeriod"/>
            </a:pPr>
            <a:r>
              <a:rPr lang="en-GB" sz="2400" dirty="0">
                <a:solidFill>
                  <a:srgbClr val="102350"/>
                </a:solidFill>
                <a:latin typeface="Century Gothic" panose="020B0502020202020204" pitchFamily="34" charset="0"/>
              </a:rPr>
              <a:t>Becoming ‘trauma aware’</a:t>
            </a:r>
          </a:p>
          <a:p>
            <a:pPr marL="0" indent="0">
              <a:lnSpc>
                <a:spcPct val="120000"/>
              </a:lnSpc>
              <a:spcBef>
                <a:spcPts val="0"/>
              </a:spcBef>
              <a:buSzPct val="100000"/>
              <a:buNone/>
            </a:pPr>
            <a:r>
              <a:rPr lang="en-GB" sz="2400" dirty="0">
                <a:solidFill>
                  <a:srgbClr val="102350"/>
                </a:solidFill>
                <a:latin typeface="Century Gothic" panose="020B0502020202020204" pitchFamily="34" charset="0"/>
              </a:rPr>
              <a:t>Training and educational programmes for </a:t>
            </a:r>
            <a:r>
              <a:rPr lang="en-GB" sz="2400" u="sng" dirty="0">
                <a:solidFill>
                  <a:srgbClr val="102350"/>
                </a:solidFill>
                <a:latin typeface="Century Gothic" panose="020B0502020202020204" pitchFamily="34" charset="0"/>
              </a:rPr>
              <a:t>all</a:t>
            </a:r>
            <a:r>
              <a:rPr lang="en-GB" sz="2400" dirty="0">
                <a:solidFill>
                  <a:srgbClr val="102350"/>
                </a:solidFill>
                <a:latin typeface="Century Gothic" panose="020B0502020202020204" pitchFamily="34" charset="0"/>
              </a:rPr>
              <a:t> staff to develop their knowledge and understanding of the impact of trauma.</a:t>
            </a:r>
          </a:p>
          <a:p>
            <a:pPr marL="0" indent="0">
              <a:lnSpc>
                <a:spcPct val="120000"/>
              </a:lnSpc>
              <a:spcBef>
                <a:spcPts val="0"/>
              </a:spcBef>
              <a:buSzPct val="100000"/>
              <a:buNone/>
            </a:pPr>
            <a:endParaRPr lang="en-GB" sz="2400" dirty="0">
              <a:solidFill>
                <a:srgbClr val="102350"/>
              </a:solidFill>
              <a:latin typeface="Century Gothic" panose="020B0502020202020204" pitchFamily="34" charset="0"/>
            </a:endParaRPr>
          </a:p>
          <a:p>
            <a:pPr marL="457200" indent="-457200">
              <a:lnSpc>
                <a:spcPct val="120000"/>
              </a:lnSpc>
              <a:spcBef>
                <a:spcPts val="0"/>
              </a:spcBef>
              <a:buSzPct val="100000"/>
              <a:buFont typeface="+mj-lt"/>
              <a:buAutoNum type="arabicPeriod" startAt="2"/>
            </a:pPr>
            <a:r>
              <a:rPr lang="en-GB" sz="2400" dirty="0">
                <a:solidFill>
                  <a:srgbClr val="102350"/>
                </a:solidFill>
                <a:latin typeface="Century Gothic" panose="020B0502020202020204" pitchFamily="34" charset="0"/>
              </a:rPr>
              <a:t>‘Developing Trauma Informed Practice’ </a:t>
            </a:r>
          </a:p>
          <a:p>
            <a:pPr marL="0" indent="0">
              <a:lnSpc>
                <a:spcPct val="120000"/>
              </a:lnSpc>
              <a:spcBef>
                <a:spcPts val="0"/>
              </a:spcBef>
              <a:buSzPct val="100000"/>
              <a:buNone/>
            </a:pPr>
            <a:r>
              <a:rPr lang="en-GB" sz="2400" dirty="0">
                <a:solidFill>
                  <a:srgbClr val="102350"/>
                </a:solidFill>
                <a:latin typeface="Century Gothic" panose="020B0502020202020204" pitchFamily="34" charset="0"/>
              </a:rPr>
              <a:t>Tailored training workshops which focus on developing trauma informed practice across specific contexts </a:t>
            </a:r>
          </a:p>
          <a:p>
            <a:pPr marL="0" indent="0">
              <a:lnSpc>
                <a:spcPct val="120000"/>
              </a:lnSpc>
              <a:spcBef>
                <a:spcPts val="0"/>
              </a:spcBef>
              <a:buSzPct val="100000"/>
              <a:buNone/>
            </a:pPr>
            <a:r>
              <a:rPr lang="en-GB" sz="2400" dirty="0">
                <a:solidFill>
                  <a:srgbClr val="102350"/>
                </a:solidFill>
                <a:latin typeface="Century Gothic" panose="020B0502020202020204" pitchFamily="34" charset="0"/>
              </a:rPr>
              <a:t> </a:t>
            </a:r>
          </a:p>
          <a:p>
            <a:pPr marL="457200" lvl="0" indent="-457200">
              <a:lnSpc>
                <a:spcPct val="120000"/>
              </a:lnSpc>
              <a:spcBef>
                <a:spcPts val="0"/>
              </a:spcBef>
              <a:buSzPct val="100000"/>
              <a:buFont typeface="+mj-lt"/>
              <a:buAutoNum type="arabicPeriod" startAt="3"/>
            </a:pPr>
            <a:r>
              <a:rPr lang="en-GB" sz="2400" dirty="0">
                <a:solidFill>
                  <a:srgbClr val="102350"/>
                </a:solidFill>
                <a:latin typeface="Century Gothic" panose="020B0502020202020204" pitchFamily="34" charset="0"/>
              </a:rPr>
              <a:t>‘Committed to Trauma Informed Practice’</a:t>
            </a:r>
          </a:p>
          <a:p>
            <a:pPr marL="0" indent="0">
              <a:lnSpc>
                <a:spcPct val="120000"/>
              </a:lnSpc>
              <a:spcBef>
                <a:spcPts val="0"/>
              </a:spcBef>
              <a:buSzPct val="100000"/>
              <a:buNone/>
            </a:pPr>
            <a:r>
              <a:rPr lang="en-GB" sz="2400" dirty="0">
                <a:solidFill>
                  <a:srgbClr val="102350"/>
                </a:solidFill>
                <a:latin typeface="Century Gothic" panose="020B0502020202020204" pitchFamily="34" charset="0"/>
              </a:rPr>
              <a:t>Advanced training workshops which focus on identifying and addressing challenges to sustaining a trauma informed approach in practice, continuing professional development and reflective practice.</a:t>
            </a:r>
          </a:p>
          <a:p>
            <a:pPr marL="0" indent="0">
              <a:lnSpc>
                <a:spcPct val="120000"/>
              </a:lnSpc>
              <a:spcBef>
                <a:spcPts val="0"/>
              </a:spcBef>
              <a:buSzPct val="100000"/>
              <a:buNone/>
            </a:pPr>
            <a:endParaRPr lang="en-GB" sz="2400" dirty="0">
              <a:solidFill>
                <a:srgbClr val="102350"/>
              </a:solidFill>
              <a:latin typeface="Century Gothic" panose="020B0502020202020204" pitchFamily="34" charset="0"/>
            </a:endParaRPr>
          </a:p>
          <a:p>
            <a:pPr marL="457200" indent="-457200">
              <a:lnSpc>
                <a:spcPct val="120000"/>
              </a:lnSpc>
              <a:spcBef>
                <a:spcPts val="0"/>
              </a:spcBef>
              <a:buSzPct val="100000"/>
              <a:buFont typeface="+mj-lt"/>
              <a:buAutoNum type="arabicPeriod" startAt="4"/>
            </a:pPr>
            <a:r>
              <a:rPr lang="en-GB" sz="2400" dirty="0">
                <a:solidFill>
                  <a:srgbClr val="102350"/>
                </a:solidFill>
                <a:latin typeface="Century Gothic" panose="020B0502020202020204" pitchFamily="34" charset="0"/>
              </a:rPr>
              <a:t>Becoming ‘A Trauma Informed Organisation’ </a:t>
            </a:r>
          </a:p>
          <a:p>
            <a:pPr marL="0" indent="0">
              <a:lnSpc>
                <a:spcPct val="120000"/>
              </a:lnSpc>
              <a:spcBef>
                <a:spcPts val="0"/>
              </a:spcBef>
              <a:buSzPct val="100000"/>
              <a:buNone/>
            </a:pPr>
            <a:r>
              <a:rPr lang="en-GB" sz="2400" dirty="0">
                <a:solidFill>
                  <a:srgbClr val="102350"/>
                </a:solidFill>
                <a:latin typeface="Century Gothic" panose="020B0502020202020204" pitchFamily="34" charset="0"/>
              </a:rPr>
              <a:t>Support to map current practice and to identify areas </a:t>
            </a:r>
            <a:r>
              <a:rPr lang="en-GB" sz="2400">
                <a:solidFill>
                  <a:srgbClr val="102350"/>
                </a:solidFill>
                <a:latin typeface="Century Gothic" panose="020B0502020202020204" pitchFamily="34" charset="0"/>
              </a:rPr>
              <a:t>for development.</a:t>
            </a:r>
            <a:endParaRPr lang="en-GB" sz="2400" dirty="0">
              <a:solidFill>
                <a:srgbClr val="102350"/>
              </a:solidFill>
              <a:latin typeface="Century Gothic" panose="020B0502020202020204" pitchFamily="34" charset="0"/>
            </a:endParaRPr>
          </a:p>
          <a:p>
            <a:pPr marL="0" indent="0">
              <a:lnSpc>
                <a:spcPct val="120000"/>
              </a:lnSpc>
              <a:spcBef>
                <a:spcPts val="0"/>
              </a:spcBef>
              <a:buSzPct val="100000"/>
              <a:buNone/>
            </a:pPr>
            <a:endParaRPr lang="en-GB" sz="26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32517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294968" y="431800"/>
            <a:ext cx="12432890" cy="1809955"/>
          </a:xfrm>
        </p:spPr>
        <p:txBody>
          <a:bodyPr anchor="t">
            <a:normAutofit/>
          </a:bodyPr>
          <a:lstStyle/>
          <a:p>
            <a:r>
              <a:rPr lang="en-GB" sz="4000" dirty="0">
                <a:latin typeface="Century Gothic" panose="020B0502020202020204" pitchFamily="34" charset="0"/>
              </a:rPr>
              <a:t>becoming trauma informed</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61513" y="1755057"/>
            <a:ext cx="11099800" cy="6916993"/>
          </a:xfrm>
        </p:spPr>
        <p:txBody>
          <a:bodyPr anchor="t">
            <a:noAutofit/>
          </a:bodyPr>
          <a:lstStyle/>
          <a:p>
            <a:pPr>
              <a:lnSpc>
                <a:spcPct val="120000"/>
              </a:lnSpc>
              <a:spcBef>
                <a:spcPts val="0"/>
              </a:spcBef>
              <a:buSzPct val="100000"/>
            </a:pPr>
            <a:r>
              <a:rPr lang="en-GB" sz="2800" dirty="0">
                <a:solidFill>
                  <a:srgbClr val="102350"/>
                </a:solidFill>
                <a:latin typeface="Century Gothic" panose="020B0502020202020204" pitchFamily="34" charset="0"/>
              </a:rPr>
              <a:t>It is not a ‘quick fix’ (i.e. it cannot be achieved with a single training workshop)</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It requires theoretical as well as practical knowledge and understanding to support implementation </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It needs commitment and support from the whole organisation</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It needs to be recognised as an ongoing process requiring a continued commitment</a:t>
            </a:r>
          </a:p>
          <a:p>
            <a:pPr marL="0" indent="0">
              <a:lnSpc>
                <a:spcPct val="120000"/>
              </a:lnSpc>
              <a:spcBef>
                <a:spcPts val="0"/>
              </a:spcBef>
              <a:buSzPct val="100000"/>
              <a:buNone/>
            </a:pPr>
            <a:endParaRPr lang="en-GB" sz="26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8363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952500" y="317500"/>
            <a:ext cx="11099800" cy="1536700"/>
          </a:xfrm>
        </p:spPr>
        <p:txBody>
          <a:bodyPr/>
          <a:lstStyle/>
          <a:p>
            <a:r>
              <a:rPr lang="en-US" dirty="0">
                <a:latin typeface="Century Gothic" panose="020B0502020202020204" pitchFamily="34" charset="0"/>
              </a:rPr>
              <a:t>The process of becoming trauma informed</a:t>
            </a: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952500" y="2481943"/>
            <a:ext cx="11099800" cy="5707900"/>
          </a:xfrm>
        </p:spPr>
        <p:txBody>
          <a:bodyPr anchor="t">
            <a:normAutofit/>
          </a:bodyPr>
          <a:lstStyle/>
          <a:p>
            <a:pPr marL="514350" lvl="0" indent="-514350">
              <a:lnSpc>
                <a:spcPct val="120000"/>
              </a:lnSpc>
              <a:spcBef>
                <a:spcPts val="0"/>
              </a:spcBef>
              <a:buSzPct val="100000"/>
              <a:buFont typeface="+mj-lt"/>
              <a:buAutoNum type="arabicPeriod"/>
            </a:pPr>
            <a:r>
              <a:rPr lang="en-GB" sz="2800" dirty="0">
                <a:solidFill>
                  <a:srgbClr val="102350"/>
                </a:solidFill>
                <a:latin typeface="Century Gothic" panose="020B0502020202020204" pitchFamily="34" charset="0"/>
              </a:rPr>
              <a:t>Becoming trauma aware </a:t>
            </a:r>
          </a:p>
          <a:p>
            <a:pPr marL="514350" lvl="0" indent="-514350">
              <a:lnSpc>
                <a:spcPct val="120000"/>
              </a:lnSpc>
              <a:spcBef>
                <a:spcPts val="0"/>
              </a:spcBef>
              <a:buSzPct val="100000"/>
              <a:buFont typeface="+mj-lt"/>
              <a:buAutoNum type="arabicPeriod"/>
            </a:pPr>
            <a:endParaRPr lang="en-GB" sz="2800" dirty="0">
              <a:solidFill>
                <a:srgbClr val="102350"/>
              </a:solidFill>
              <a:latin typeface="Century Gothic" panose="020B0502020202020204" pitchFamily="34" charset="0"/>
            </a:endParaRPr>
          </a:p>
          <a:p>
            <a:pPr marL="514350" lvl="0" indent="-514350">
              <a:lnSpc>
                <a:spcPct val="120000"/>
              </a:lnSpc>
              <a:spcBef>
                <a:spcPts val="0"/>
              </a:spcBef>
              <a:buSzPct val="100000"/>
              <a:buFont typeface="+mj-lt"/>
              <a:buAutoNum type="arabicPeriod"/>
            </a:pPr>
            <a:r>
              <a:rPr lang="en-GB" sz="2800" dirty="0">
                <a:solidFill>
                  <a:srgbClr val="102350"/>
                </a:solidFill>
                <a:latin typeface="Century Gothic" panose="020B0502020202020204" pitchFamily="34" charset="0"/>
              </a:rPr>
              <a:t>Understanding and implementing trauma informed approaches to practice</a:t>
            </a:r>
          </a:p>
          <a:p>
            <a:pPr marL="514350" lvl="0" indent="-514350">
              <a:lnSpc>
                <a:spcPct val="120000"/>
              </a:lnSpc>
              <a:spcBef>
                <a:spcPts val="0"/>
              </a:spcBef>
              <a:buSzPct val="100000"/>
              <a:buFont typeface="+mj-lt"/>
              <a:buAutoNum type="arabicPeriod"/>
            </a:pPr>
            <a:endParaRPr lang="en-GB" sz="2800" dirty="0">
              <a:solidFill>
                <a:srgbClr val="102350"/>
              </a:solidFill>
              <a:latin typeface="Century Gothic" panose="020B0502020202020204" pitchFamily="34" charset="0"/>
            </a:endParaRPr>
          </a:p>
          <a:p>
            <a:pPr marL="514350" lvl="0" indent="-514350">
              <a:lnSpc>
                <a:spcPct val="120000"/>
              </a:lnSpc>
              <a:spcBef>
                <a:spcPts val="0"/>
              </a:spcBef>
              <a:buSzPct val="100000"/>
              <a:buFont typeface="+mj-lt"/>
              <a:buAutoNum type="arabicPeriod"/>
            </a:pPr>
            <a:r>
              <a:rPr lang="en-GB" sz="2800" dirty="0">
                <a:solidFill>
                  <a:srgbClr val="102350"/>
                </a:solidFill>
                <a:latin typeface="Century Gothic" panose="020B0502020202020204" pitchFamily="34" charset="0"/>
              </a:rPr>
              <a:t>Developing therapeutic skills and trauma informed interventions </a:t>
            </a: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47364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294968" y="431800"/>
            <a:ext cx="12432890" cy="1323257"/>
          </a:xfrm>
        </p:spPr>
        <p:txBody>
          <a:bodyPr anchor="t">
            <a:normAutofit/>
          </a:bodyPr>
          <a:lstStyle/>
          <a:p>
            <a:r>
              <a:rPr lang="en-GB" sz="4000" dirty="0">
                <a:latin typeface="Century Gothic" panose="020B0502020202020204" pitchFamily="34" charset="0"/>
              </a:rPr>
              <a:t>Barriers to trauma informed practice </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61513" y="2094271"/>
            <a:ext cx="11099800" cy="6577779"/>
          </a:xfrm>
        </p:spPr>
        <p:txBody>
          <a:bodyPr anchor="t">
            <a:noAutofit/>
          </a:bodyPr>
          <a:lstStyle/>
          <a:p>
            <a:pPr>
              <a:lnSpc>
                <a:spcPct val="120000"/>
              </a:lnSpc>
              <a:spcBef>
                <a:spcPts val="0"/>
              </a:spcBef>
              <a:buSzPct val="100000"/>
            </a:pPr>
            <a:r>
              <a:rPr lang="en-GB" sz="2800" dirty="0">
                <a:solidFill>
                  <a:srgbClr val="102350"/>
                </a:solidFill>
                <a:latin typeface="Century Gothic" panose="020B0502020202020204" pitchFamily="34" charset="0"/>
              </a:rPr>
              <a:t>Limited resources for training and service development</a:t>
            </a:r>
          </a:p>
          <a:p>
            <a:pPr marL="0" indent="0">
              <a:lnSpc>
                <a:spcPct val="120000"/>
              </a:lnSpc>
              <a:spcBef>
                <a:spcPts val="0"/>
              </a:spcBef>
              <a:buSzPct val="100000"/>
              <a:buNone/>
            </a:pPr>
            <a:r>
              <a:rPr lang="en-GB" sz="2800" dirty="0">
                <a:solidFill>
                  <a:srgbClr val="102350"/>
                </a:solidFill>
                <a:latin typeface="Century Gothic" panose="020B0502020202020204" pitchFamily="34" charset="0"/>
              </a:rPr>
              <a:t> </a:t>
            </a:r>
          </a:p>
          <a:p>
            <a:pPr>
              <a:lnSpc>
                <a:spcPct val="120000"/>
              </a:lnSpc>
              <a:spcBef>
                <a:spcPts val="0"/>
              </a:spcBef>
              <a:buSzPct val="100000"/>
            </a:pPr>
            <a:r>
              <a:rPr lang="en-GB" sz="2800" dirty="0">
                <a:solidFill>
                  <a:srgbClr val="102350"/>
                </a:solidFill>
                <a:latin typeface="Century Gothic" panose="020B0502020202020204" pitchFamily="34" charset="0"/>
              </a:rPr>
              <a:t>Lack of investment from senior management/wider organisation </a:t>
            </a:r>
          </a:p>
          <a:p>
            <a:pPr marL="0" indent="0">
              <a:lnSpc>
                <a:spcPct val="120000"/>
              </a:lnSpc>
              <a:spcBef>
                <a:spcPts val="0"/>
              </a:spcBef>
              <a:buSzPct val="100000"/>
              <a:buNone/>
            </a:pPr>
            <a:r>
              <a:rPr lang="en-GB" sz="2800" dirty="0">
                <a:solidFill>
                  <a:srgbClr val="102350"/>
                </a:solidFill>
                <a:latin typeface="Century Gothic" panose="020B0502020202020204" pitchFamily="34" charset="0"/>
              </a:rPr>
              <a:t> </a:t>
            </a:r>
          </a:p>
          <a:p>
            <a:pPr>
              <a:lnSpc>
                <a:spcPct val="120000"/>
              </a:lnSpc>
              <a:spcBef>
                <a:spcPts val="0"/>
              </a:spcBef>
              <a:buSzPct val="100000"/>
            </a:pPr>
            <a:r>
              <a:rPr lang="en-GB" sz="2800" dirty="0">
                <a:solidFill>
                  <a:srgbClr val="102350"/>
                </a:solidFill>
                <a:latin typeface="Century Gothic" panose="020B0502020202020204" pitchFamily="34" charset="0"/>
              </a:rPr>
              <a:t>Lack of understanding about the approach </a:t>
            </a:r>
          </a:p>
          <a:p>
            <a:pPr marL="0" indent="0">
              <a:lnSpc>
                <a:spcPct val="120000"/>
              </a:lnSpc>
              <a:spcBef>
                <a:spcPts val="0"/>
              </a:spcBef>
              <a:buSzPct val="100000"/>
              <a:buNone/>
            </a:pPr>
            <a:r>
              <a:rPr lang="en-GB" sz="2800" dirty="0">
                <a:solidFill>
                  <a:srgbClr val="102350"/>
                </a:solidFill>
                <a:latin typeface="Century Gothic" panose="020B0502020202020204" pitchFamily="34" charset="0"/>
              </a:rPr>
              <a:t> </a:t>
            </a:r>
          </a:p>
          <a:p>
            <a:pPr>
              <a:lnSpc>
                <a:spcPct val="120000"/>
              </a:lnSpc>
              <a:spcBef>
                <a:spcPts val="0"/>
              </a:spcBef>
              <a:buSzPct val="100000"/>
            </a:pPr>
            <a:r>
              <a:rPr lang="en-GB" sz="2800" dirty="0">
                <a:solidFill>
                  <a:srgbClr val="102350"/>
                </a:solidFill>
                <a:latin typeface="Century Gothic" panose="020B0502020202020204" pitchFamily="34" charset="0"/>
              </a:rPr>
              <a:t>Misconceptions about trauma informed practice (i.e. concerns about the level of resources required to implement and sustain the approach)</a:t>
            </a:r>
          </a:p>
          <a:p>
            <a:pPr marL="0" indent="0">
              <a:lnSpc>
                <a:spcPct val="120000"/>
              </a:lnSpc>
              <a:spcBef>
                <a:spcPts val="0"/>
              </a:spcBef>
              <a:buSzPct val="100000"/>
              <a:buNone/>
            </a:pPr>
            <a:endParaRPr lang="en-GB" sz="26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83670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294968" y="431800"/>
            <a:ext cx="12432890" cy="1323257"/>
          </a:xfrm>
        </p:spPr>
        <p:txBody>
          <a:bodyPr anchor="t">
            <a:normAutofit/>
          </a:bodyPr>
          <a:lstStyle/>
          <a:p>
            <a:r>
              <a:rPr lang="en-GB" sz="4000" dirty="0">
                <a:latin typeface="Century Gothic" panose="020B0502020202020204" pitchFamily="34" charset="0"/>
              </a:rPr>
              <a:t>Examples of trauma informed practice </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61513" y="2094271"/>
            <a:ext cx="11099800" cy="6577779"/>
          </a:xfrm>
        </p:spPr>
        <p:txBody>
          <a:bodyPr anchor="t">
            <a:noAutofit/>
          </a:bodyPr>
          <a:lstStyle/>
          <a:p>
            <a:pPr marL="0" indent="0">
              <a:lnSpc>
                <a:spcPct val="120000"/>
              </a:lnSpc>
              <a:spcBef>
                <a:spcPts val="0"/>
              </a:spcBef>
              <a:buNone/>
            </a:pPr>
            <a:r>
              <a:rPr lang="en-GB" sz="2800" dirty="0">
                <a:solidFill>
                  <a:srgbClr val="102350"/>
                </a:solidFill>
                <a:latin typeface="Century Gothic" panose="020B0502020202020204" pitchFamily="34" charset="0"/>
              </a:rPr>
              <a:t>‘As things stand, we ask that you attend this appointment </a:t>
            </a:r>
            <a:r>
              <a:rPr lang="en-GB" sz="2800" b="1" dirty="0">
                <a:solidFill>
                  <a:srgbClr val="102350"/>
                </a:solidFill>
                <a:latin typeface="Century Gothic" panose="020B0502020202020204" pitchFamily="34" charset="0"/>
              </a:rPr>
              <a:t>alone</a:t>
            </a:r>
            <a:r>
              <a:rPr lang="en-GB" sz="2800" dirty="0">
                <a:solidFill>
                  <a:srgbClr val="102350"/>
                </a:solidFill>
                <a:latin typeface="Century Gothic" panose="020B0502020202020204" pitchFamily="34" charset="0"/>
              </a:rPr>
              <a:t>. Partners or other companions must wait outside the hospital. When lockdown rules are eased, this policy may change. Check the hospital website or phone us on 01904 725666 to query the latest rules.’</a:t>
            </a:r>
          </a:p>
          <a:p>
            <a:pPr marL="0" indent="0">
              <a:lnSpc>
                <a:spcPct val="120000"/>
              </a:lnSpc>
              <a:spcBef>
                <a:spcPts val="0"/>
              </a:spcBef>
              <a:buNone/>
            </a:pPr>
            <a:r>
              <a:rPr lang="en-GB" sz="2800" dirty="0">
                <a:solidFill>
                  <a:srgbClr val="102350"/>
                </a:solidFill>
                <a:latin typeface="Century Gothic" panose="020B0502020202020204" pitchFamily="34" charset="0"/>
              </a:rPr>
              <a:t> </a:t>
            </a:r>
          </a:p>
          <a:p>
            <a:pPr marL="0" indent="0">
              <a:lnSpc>
                <a:spcPct val="120000"/>
              </a:lnSpc>
              <a:spcBef>
                <a:spcPts val="0"/>
              </a:spcBef>
              <a:buNone/>
            </a:pPr>
            <a:r>
              <a:rPr lang="en-GB" sz="2800" dirty="0">
                <a:solidFill>
                  <a:srgbClr val="102350"/>
                </a:solidFill>
                <a:latin typeface="Century Gothic" panose="020B0502020202020204" pitchFamily="34" charset="0"/>
              </a:rPr>
              <a:t>(word count: 44)</a:t>
            </a:r>
          </a:p>
          <a:p>
            <a:pPr marL="0" indent="0">
              <a:lnSpc>
                <a:spcPct val="120000"/>
              </a:lnSpc>
              <a:spcBef>
                <a:spcPts val="0"/>
              </a:spcBef>
              <a:buSzPct val="100000"/>
              <a:buNone/>
            </a:pPr>
            <a:endParaRPr lang="en-GB" sz="26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9401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Questions…"/>
          <p:cNvSpPr txBox="1">
            <a:spLocks noGrp="1"/>
          </p:cNvSpPr>
          <p:nvPr>
            <p:ph type="title"/>
          </p:nvPr>
        </p:nvSpPr>
        <p:spPr>
          <a:xfrm>
            <a:off x="298333" y="371959"/>
            <a:ext cx="11556210" cy="1211911"/>
          </a:xfrm>
          <a:prstGeom prst="rect">
            <a:avLst/>
          </a:prstGeom>
        </p:spPr>
        <p:txBody>
          <a:bodyPr anchor="t">
            <a:normAutofit fontScale="90000"/>
          </a:bodyPr>
          <a:lstStyle/>
          <a:p>
            <a:r>
              <a:rPr lang="en-GB" dirty="0">
                <a:latin typeface="Century Gothic" panose="020B0502020202020204" pitchFamily="34" charset="0"/>
              </a:rPr>
              <a:t>Examples of trauma informed practice:</a:t>
            </a:r>
            <a:br>
              <a:rPr lang="en-GB" dirty="0">
                <a:latin typeface="Century Gothic" panose="020B0502020202020204" pitchFamily="34" charset="0"/>
              </a:rPr>
            </a:br>
            <a:r>
              <a:rPr lang="en-GB" dirty="0">
                <a:latin typeface="Century Gothic" panose="020B0502020202020204" pitchFamily="34" charset="0"/>
              </a:rPr>
              <a:t>A case study from antenatal care</a:t>
            </a:r>
            <a:endParaRPr dirty="0"/>
          </a:p>
        </p:txBody>
      </p:sp>
    </p:spTree>
    <p:extLst>
      <p:ext uri="{BB962C8B-B14F-4D97-AF65-F5344CB8AC3E}">
        <p14:creationId xmlns:p14="http://schemas.microsoft.com/office/powerpoint/2010/main" val="333284222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294968" y="431800"/>
            <a:ext cx="12432890" cy="1323257"/>
          </a:xfrm>
        </p:spPr>
        <p:txBody>
          <a:bodyPr anchor="t">
            <a:normAutofit/>
          </a:bodyPr>
          <a:lstStyle/>
          <a:p>
            <a:r>
              <a:rPr lang="en-GB" sz="4000" dirty="0">
                <a:latin typeface="Century Gothic" panose="020B0502020202020204" pitchFamily="34" charset="0"/>
              </a:rPr>
              <a:t>Examples of trauma informed practice </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61513" y="2094271"/>
            <a:ext cx="11099800" cy="6577779"/>
          </a:xfrm>
        </p:spPr>
        <p:txBody>
          <a:bodyPr anchor="t">
            <a:noAutofit/>
          </a:bodyPr>
          <a:lstStyle/>
          <a:p>
            <a:pPr marL="0" indent="0">
              <a:lnSpc>
                <a:spcPct val="120000"/>
              </a:lnSpc>
              <a:spcBef>
                <a:spcPts val="0"/>
              </a:spcBef>
              <a:buNone/>
            </a:pPr>
            <a:r>
              <a:rPr lang="en-GB" sz="2800" dirty="0">
                <a:solidFill>
                  <a:srgbClr val="102350"/>
                </a:solidFill>
                <a:latin typeface="Century Gothic" panose="020B0502020202020204" pitchFamily="34" charset="0"/>
              </a:rPr>
              <a:t>‘We are incredibly sorry but patients are unable to bring partners or other companions to this appointment. We hope that when the lockdown rules are eased this policy will change. For further information please check the hospital website or phone us on 01904 725666.’</a:t>
            </a:r>
          </a:p>
          <a:p>
            <a:pPr marL="0" indent="0">
              <a:lnSpc>
                <a:spcPct val="120000"/>
              </a:lnSpc>
              <a:spcBef>
                <a:spcPts val="0"/>
              </a:spcBef>
              <a:buNone/>
            </a:pPr>
            <a:r>
              <a:rPr lang="en-GB" sz="2800" dirty="0">
                <a:solidFill>
                  <a:srgbClr val="102350"/>
                </a:solidFill>
                <a:latin typeface="Century Gothic" panose="020B0502020202020204" pitchFamily="34" charset="0"/>
              </a:rPr>
              <a:t> </a:t>
            </a:r>
          </a:p>
          <a:p>
            <a:pPr marL="0" indent="0">
              <a:lnSpc>
                <a:spcPct val="120000"/>
              </a:lnSpc>
              <a:spcBef>
                <a:spcPts val="0"/>
              </a:spcBef>
              <a:buNone/>
            </a:pPr>
            <a:r>
              <a:rPr lang="en-GB" sz="2800" dirty="0">
                <a:solidFill>
                  <a:srgbClr val="102350"/>
                </a:solidFill>
                <a:latin typeface="Century Gothic" panose="020B0502020202020204" pitchFamily="34" charset="0"/>
              </a:rPr>
              <a:t>(word count: 44)</a:t>
            </a:r>
          </a:p>
          <a:p>
            <a:pPr marL="0" indent="0">
              <a:lnSpc>
                <a:spcPct val="120000"/>
              </a:lnSpc>
              <a:spcBef>
                <a:spcPts val="0"/>
              </a:spcBef>
              <a:buSzPct val="100000"/>
              <a:buNone/>
            </a:pPr>
            <a:endParaRPr lang="en-GB" sz="26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32536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294968" y="431800"/>
            <a:ext cx="12432890" cy="1323257"/>
          </a:xfrm>
        </p:spPr>
        <p:txBody>
          <a:bodyPr anchor="t">
            <a:normAutofit/>
          </a:bodyPr>
          <a:lstStyle/>
          <a:p>
            <a:r>
              <a:rPr lang="en-GB" sz="4000" dirty="0">
                <a:latin typeface="Century Gothic" panose="020B0502020202020204" pitchFamily="34" charset="0"/>
              </a:rPr>
              <a:t>Examples of trauma informed practice </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327355"/>
            <a:ext cx="11099800" cy="7315200"/>
          </a:xfrm>
        </p:spPr>
        <p:txBody>
          <a:bodyPr anchor="t">
            <a:noAutofit/>
          </a:bodyPr>
          <a:lstStyle/>
          <a:p>
            <a:pPr marL="0" indent="0">
              <a:lnSpc>
                <a:spcPct val="120000"/>
              </a:lnSpc>
              <a:spcBef>
                <a:spcPts val="0"/>
              </a:spcBef>
              <a:buNone/>
            </a:pPr>
            <a:r>
              <a:rPr lang="en-GB" sz="2200" dirty="0">
                <a:solidFill>
                  <a:srgbClr val="102350"/>
                </a:solidFill>
                <a:latin typeface="Century Gothic" panose="020B0502020202020204" pitchFamily="34" charset="0"/>
              </a:rPr>
              <a:t>‘We are incredibly sorry but due to the current pandemic patients are unable to bring partners or other companions to this appointment. We hope that when the lockdown rules are eased this policy will change. We understand that this restriction may cause disappointment or additional anxiety for some patients and, although we ask that you attend this appointment alone, if your partner or companion has specific questions they wish to ask we would encourage you to write these down and bring them to discuss with the midwife who will allow extra time to go through these and provide information for you to pass on to them. Please note that due to the current circumstances we are waiving our fee for scan photographs so that you share these with your family after your appointment.</a:t>
            </a:r>
          </a:p>
          <a:p>
            <a:pPr marL="0" indent="0">
              <a:lnSpc>
                <a:spcPct val="120000"/>
              </a:lnSpc>
              <a:spcBef>
                <a:spcPts val="0"/>
              </a:spcBef>
              <a:buNone/>
            </a:pPr>
            <a:endParaRPr lang="en-GB" sz="2200" dirty="0">
              <a:solidFill>
                <a:srgbClr val="102350"/>
              </a:solidFill>
              <a:latin typeface="Century Gothic" panose="020B0502020202020204" pitchFamily="34" charset="0"/>
            </a:endParaRPr>
          </a:p>
          <a:p>
            <a:pPr marL="0" indent="0">
              <a:lnSpc>
                <a:spcPct val="120000"/>
              </a:lnSpc>
              <a:spcBef>
                <a:spcPts val="0"/>
              </a:spcBef>
              <a:buNone/>
            </a:pPr>
            <a:r>
              <a:rPr lang="en-GB" sz="2200" dirty="0">
                <a:solidFill>
                  <a:srgbClr val="102350"/>
                </a:solidFill>
                <a:latin typeface="Century Gothic" panose="020B0502020202020204" pitchFamily="34" charset="0"/>
              </a:rPr>
              <a:t>If you have any concerns regarding the appointment or feel that you may require additional support, please feel free to contact us beforehand to discuss further. </a:t>
            </a:r>
          </a:p>
          <a:p>
            <a:pPr marL="0" indent="0">
              <a:lnSpc>
                <a:spcPct val="120000"/>
              </a:lnSpc>
              <a:spcBef>
                <a:spcPts val="0"/>
              </a:spcBef>
              <a:buNone/>
            </a:pPr>
            <a:endParaRPr lang="en-GB" sz="2200" dirty="0">
              <a:solidFill>
                <a:srgbClr val="102350"/>
              </a:solidFill>
              <a:latin typeface="Century Gothic" panose="020B0502020202020204" pitchFamily="34" charset="0"/>
            </a:endParaRPr>
          </a:p>
          <a:p>
            <a:pPr marL="0" indent="0">
              <a:lnSpc>
                <a:spcPct val="120000"/>
              </a:lnSpc>
              <a:spcBef>
                <a:spcPts val="0"/>
              </a:spcBef>
              <a:buNone/>
            </a:pPr>
            <a:r>
              <a:rPr lang="en-GB" sz="2200" dirty="0">
                <a:solidFill>
                  <a:srgbClr val="102350"/>
                </a:solidFill>
                <a:latin typeface="Century Gothic" panose="020B0502020202020204" pitchFamily="34" charset="0"/>
              </a:rPr>
              <a:t>We look forward to seeing you at the clinic’. </a:t>
            </a:r>
          </a:p>
          <a:p>
            <a:pPr marL="0" indent="0">
              <a:lnSpc>
                <a:spcPct val="120000"/>
              </a:lnSpc>
              <a:spcBef>
                <a:spcPts val="0"/>
              </a:spcBef>
              <a:buSzPct val="100000"/>
              <a:buNone/>
            </a:pPr>
            <a:endParaRPr lang="en-GB" sz="26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410763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294968" y="431800"/>
            <a:ext cx="12432890" cy="1323257"/>
          </a:xfrm>
        </p:spPr>
        <p:txBody>
          <a:bodyPr anchor="t">
            <a:normAutofit fontScale="90000"/>
          </a:bodyPr>
          <a:lstStyle/>
          <a:p>
            <a:r>
              <a:rPr lang="en-GB" sz="4000" dirty="0">
                <a:latin typeface="Century Gothic" panose="020B0502020202020204" pitchFamily="34" charset="0"/>
              </a:rPr>
              <a:t>Overcoming barriers to developing </a:t>
            </a:r>
            <a:br>
              <a:rPr lang="en-GB" sz="4000" dirty="0">
                <a:latin typeface="Century Gothic" panose="020B0502020202020204" pitchFamily="34" charset="0"/>
              </a:rPr>
            </a:br>
            <a:r>
              <a:rPr lang="en-GB" sz="4000" dirty="0">
                <a:latin typeface="Century Gothic" panose="020B0502020202020204" pitchFamily="34" charset="0"/>
              </a:rPr>
              <a:t>trauma informed practice </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755057"/>
            <a:ext cx="11099800" cy="6887498"/>
          </a:xfrm>
        </p:spPr>
        <p:txBody>
          <a:bodyPr anchor="t">
            <a:noAutofit/>
          </a:bodyPr>
          <a:lstStyle/>
          <a:p>
            <a:pPr>
              <a:lnSpc>
                <a:spcPct val="120000"/>
              </a:lnSpc>
              <a:spcBef>
                <a:spcPts val="0"/>
              </a:spcBef>
              <a:buSzPct val="100000"/>
            </a:pPr>
            <a:r>
              <a:rPr lang="en-GB" sz="2700" dirty="0">
                <a:solidFill>
                  <a:srgbClr val="102350"/>
                </a:solidFill>
                <a:latin typeface="Century Gothic" panose="020B0502020202020204" pitchFamily="34" charset="0"/>
              </a:rPr>
              <a:t>Becoming trauma informed doesn’t have to expensive or time consuming or change the rules </a:t>
            </a:r>
          </a:p>
          <a:p>
            <a:pPr marL="0" indent="0">
              <a:lnSpc>
                <a:spcPct val="120000"/>
              </a:lnSpc>
              <a:spcBef>
                <a:spcPts val="0"/>
              </a:spcBef>
              <a:buSzPct val="100000"/>
              <a:buNone/>
            </a:pPr>
            <a:r>
              <a:rPr lang="en-GB" sz="2700" dirty="0">
                <a:solidFill>
                  <a:srgbClr val="102350"/>
                </a:solidFill>
                <a:latin typeface="Century Gothic" panose="020B0502020202020204" pitchFamily="34" charset="0"/>
              </a:rPr>
              <a:t> </a:t>
            </a:r>
          </a:p>
          <a:p>
            <a:pPr>
              <a:lnSpc>
                <a:spcPct val="120000"/>
              </a:lnSpc>
              <a:spcBef>
                <a:spcPts val="0"/>
              </a:spcBef>
              <a:buSzPct val="100000"/>
            </a:pPr>
            <a:r>
              <a:rPr lang="en-GB" sz="2700" dirty="0">
                <a:solidFill>
                  <a:srgbClr val="102350"/>
                </a:solidFill>
                <a:latin typeface="Century Gothic" panose="020B0502020202020204" pitchFamily="34" charset="0"/>
              </a:rPr>
              <a:t>Organisations can be creative and innovative in their approaches</a:t>
            </a:r>
          </a:p>
          <a:p>
            <a:pPr marL="0" indent="0">
              <a:lnSpc>
                <a:spcPct val="120000"/>
              </a:lnSpc>
              <a:spcBef>
                <a:spcPts val="0"/>
              </a:spcBef>
              <a:buSzPct val="100000"/>
              <a:buNone/>
            </a:pPr>
            <a:r>
              <a:rPr lang="en-GB" sz="2700" dirty="0">
                <a:solidFill>
                  <a:srgbClr val="102350"/>
                </a:solidFill>
                <a:latin typeface="Century Gothic" panose="020B0502020202020204" pitchFamily="34" charset="0"/>
              </a:rPr>
              <a:t> </a:t>
            </a:r>
          </a:p>
          <a:p>
            <a:pPr>
              <a:lnSpc>
                <a:spcPct val="120000"/>
              </a:lnSpc>
              <a:spcBef>
                <a:spcPts val="0"/>
              </a:spcBef>
              <a:buSzPct val="100000"/>
            </a:pPr>
            <a:r>
              <a:rPr lang="en-GB" sz="2700" dirty="0">
                <a:solidFill>
                  <a:srgbClr val="102350"/>
                </a:solidFill>
                <a:latin typeface="Century Gothic" panose="020B0502020202020204" pitchFamily="34" charset="0"/>
              </a:rPr>
              <a:t>Knowledge doesn’t always need to be generated from expensive training programmes </a:t>
            </a:r>
          </a:p>
          <a:p>
            <a:pPr marL="0" indent="0">
              <a:lnSpc>
                <a:spcPct val="120000"/>
              </a:lnSpc>
              <a:spcBef>
                <a:spcPts val="0"/>
              </a:spcBef>
              <a:buSzPct val="100000"/>
              <a:buNone/>
            </a:pPr>
            <a:r>
              <a:rPr lang="en-GB" sz="2700" dirty="0">
                <a:solidFill>
                  <a:srgbClr val="102350"/>
                </a:solidFill>
                <a:latin typeface="Century Gothic" panose="020B0502020202020204" pitchFamily="34" charset="0"/>
              </a:rPr>
              <a:t> </a:t>
            </a:r>
          </a:p>
          <a:p>
            <a:pPr>
              <a:lnSpc>
                <a:spcPct val="120000"/>
              </a:lnSpc>
              <a:spcBef>
                <a:spcPts val="0"/>
              </a:spcBef>
              <a:buSzPct val="100000"/>
            </a:pPr>
            <a:r>
              <a:rPr lang="en-GB" sz="2700" dirty="0">
                <a:solidFill>
                  <a:srgbClr val="102350"/>
                </a:solidFill>
                <a:latin typeface="Century Gothic" panose="020B0502020202020204" pitchFamily="34" charset="0"/>
              </a:rPr>
              <a:t>Organisations can take the lead to start this process for themselves </a:t>
            </a:r>
          </a:p>
          <a:p>
            <a:pPr marL="0" indent="0">
              <a:lnSpc>
                <a:spcPct val="120000"/>
              </a:lnSpc>
              <a:spcBef>
                <a:spcPts val="0"/>
              </a:spcBef>
              <a:buSzPct val="100000"/>
              <a:buNone/>
            </a:pPr>
            <a:r>
              <a:rPr lang="en-GB" sz="2700" dirty="0">
                <a:solidFill>
                  <a:srgbClr val="102350"/>
                </a:solidFill>
                <a:latin typeface="Century Gothic" panose="020B0502020202020204" pitchFamily="34" charset="0"/>
              </a:rPr>
              <a:t> </a:t>
            </a:r>
          </a:p>
          <a:p>
            <a:pPr>
              <a:lnSpc>
                <a:spcPct val="120000"/>
              </a:lnSpc>
              <a:spcBef>
                <a:spcPts val="0"/>
              </a:spcBef>
              <a:buSzPct val="100000"/>
            </a:pPr>
            <a:r>
              <a:rPr lang="en-GB" sz="2700" dirty="0">
                <a:solidFill>
                  <a:srgbClr val="102350"/>
                </a:solidFill>
                <a:latin typeface="Century Gothic" panose="020B0502020202020204" pitchFamily="34" charset="0"/>
              </a:rPr>
              <a:t>Remember that many organisations are already practicing and delivering services in a trauma informed way</a:t>
            </a:r>
          </a:p>
          <a:p>
            <a:pPr marL="0" indent="0">
              <a:lnSpc>
                <a:spcPct val="120000"/>
              </a:lnSpc>
              <a:spcBef>
                <a:spcPts val="0"/>
              </a:spcBef>
              <a:buNone/>
            </a:pPr>
            <a:endParaRPr lang="en-GB" sz="26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64534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294968" y="431800"/>
            <a:ext cx="12432890" cy="1323257"/>
          </a:xfrm>
        </p:spPr>
        <p:txBody>
          <a:bodyPr anchor="t">
            <a:normAutofit fontScale="90000"/>
          </a:bodyPr>
          <a:lstStyle/>
          <a:p>
            <a:r>
              <a:rPr lang="en-GB" sz="4000" dirty="0">
                <a:latin typeface="Century Gothic" panose="020B0502020202020204" pitchFamily="34" charset="0"/>
              </a:rPr>
              <a:t>Resources for</a:t>
            </a:r>
            <a:br>
              <a:rPr lang="en-GB" sz="4000" dirty="0">
                <a:latin typeface="Century Gothic" panose="020B0502020202020204" pitchFamily="34" charset="0"/>
              </a:rPr>
            </a:br>
            <a:r>
              <a:rPr lang="en-GB" sz="4000" dirty="0">
                <a:latin typeface="Century Gothic" panose="020B0502020202020204" pitchFamily="34" charset="0"/>
              </a:rPr>
              <a:t>trauma informed practice </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330245"/>
            <a:ext cx="11099800" cy="6312310"/>
          </a:xfrm>
        </p:spPr>
        <p:txBody>
          <a:bodyPr anchor="t">
            <a:noAutofit/>
          </a:bodyPr>
          <a:lstStyle/>
          <a:p>
            <a:pPr>
              <a:lnSpc>
                <a:spcPct val="120000"/>
              </a:lnSpc>
              <a:spcBef>
                <a:spcPts val="0"/>
              </a:spcBef>
              <a:buSzPct val="100000"/>
            </a:pPr>
            <a:r>
              <a:rPr lang="en-GB" sz="2800" dirty="0">
                <a:solidFill>
                  <a:srgbClr val="102350"/>
                </a:solidFill>
                <a:latin typeface="Century Gothic" panose="020B0502020202020204" pitchFamily="34" charset="0"/>
              </a:rPr>
              <a:t>Handbook for developing trauma informed practice </a:t>
            </a:r>
          </a:p>
          <a:p>
            <a:pPr marL="0" indent="0">
              <a:lnSpc>
                <a:spcPct val="120000"/>
              </a:lnSpc>
              <a:spcBef>
                <a:spcPts val="0"/>
              </a:spcBef>
              <a:buSzPct val="100000"/>
              <a:buNone/>
            </a:pPr>
            <a:r>
              <a:rPr lang="en-GB" sz="2800" dirty="0">
                <a:solidFill>
                  <a:srgbClr val="102350"/>
                </a:solidFill>
                <a:latin typeface="Century Gothic" panose="020B0502020202020204" pitchFamily="34" charset="0"/>
              </a:rPr>
              <a:t> </a:t>
            </a:r>
          </a:p>
          <a:p>
            <a:pPr>
              <a:lnSpc>
                <a:spcPct val="120000"/>
              </a:lnSpc>
              <a:spcBef>
                <a:spcPts val="0"/>
              </a:spcBef>
              <a:buSzPct val="100000"/>
            </a:pPr>
            <a:r>
              <a:rPr lang="en-GB" sz="2800" dirty="0">
                <a:solidFill>
                  <a:srgbClr val="102350"/>
                </a:solidFill>
                <a:latin typeface="Century Gothic" panose="020B0502020202020204" pitchFamily="34" charset="0"/>
              </a:rPr>
              <a:t>Website and journal articles provide advice and guidance for best practice </a:t>
            </a:r>
          </a:p>
          <a:p>
            <a:pPr marL="0" indent="0">
              <a:lnSpc>
                <a:spcPct val="120000"/>
              </a:lnSpc>
              <a:spcBef>
                <a:spcPts val="0"/>
              </a:spcBef>
              <a:buSzPct val="100000"/>
              <a:buNone/>
            </a:pPr>
            <a:r>
              <a:rPr lang="en-GB" sz="2800" dirty="0">
                <a:solidFill>
                  <a:srgbClr val="102350"/>
                </a:solidFill>
                <a:latin typeface="Century Gothic" panose="020B0502020202020204" pitchFamily="34" charset="0"/>
              </a:rPr>
              <a:t> </a:t>
            </a:r>
          </a:p>
          <a:p>
            <a:pPr>
              <a:lnSpc>
                <a:spcPct val="120000"/>
              </a:lnSpc>
              <a:spcBef>
                <a:spcPts val="0"/>
              </a:spcBef>
              <a:buSzPct val="100000"/>
            </a:pPr>
            <a:r>
              <a:rPr lang="en-GB" sz="2800" dirty="0">
                <a:solidFill>
                  <a:srgbClr val="102350"/>
                </a:solidFill>
                <a:latin typeface="Century Gothic" panose="020B0502020202020204" pitchFamily="34" charset="0"/>
              </a:rPr>
              <a:t>YouTube videos and other freely available online resources </a:t>
            </a:r>
          </a:p>
          <a:p>
            <a:pPr marL="0" indent="0">
              <a:lnSpc>
                <a:spcPct val="120000"/>
              </a:lnSpc>
              <a:spcBef>
                <a:spcPts val="0"/>
              </a:spcBef>
              <a:buSzPct val="100000"/>
              <a:buNone/>
            </a:pPr>
            <a:r>
              <a:rPr lang="en-GB" sz="2800" dirty="0">
                <a:solidFill>
                  <a:srgbClr val="102350"/>
                </a:solidFill>
                <a:latin typeface="Century Gothic" panose="020B0502020202020204" pitchFamily="34" charset="0"/>
              </a:rPr>
              <a:t> </a:t>
            </a:r>
          </a:p>
          <a:p>
            <a:pPr>
              <a:lnSpc>
                <a:spcPct val="120000"/>
              </a:lnSpc>
              <a:spcBef>
                <a:spcPts val="0"/>
              </a:spcBef>
              <a:buSzPct val="100000"/>
            </a:pPr>
            <a:r>
              <a:rPr lang="en-GB" sz="2800" dirty="0">
                <a:solidFill>
                  <a:srgbClr val="102350"/>
                </a:solidFill>
                <a:latin typeface="Century Gothic" panose="020B0502020202020204" pitchFamily="34" charset="0"/>
              </a:rPr>
              <a:t>Motivation, enthusiasm and commitment are the key qualities needed to create a trauma informed organisation </a:t>
            </a:r>
          </a:p>
          <a:p>
            <a:pPr marL="0" indent="0">
              <a:lnSpc>
                <a:spcPct val="120000"/>
              </a:lnSpc>
              <a:spcBef>
                <a:spcPts val="0"/>
              </a:spcBef>
              <a:buNone/>
            </a:pPr>
            <a:endParaRPr lang="en-GB" sz="26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72440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294968" y="431800"/>
            <a:ext cx="12432890" cy="1323257"/>
          </a:xfrm>
        </p:spPr>
        <p:txBody>
          <a:bodyPr anchor="t">
            <a:normAutofit fontScale="90000"/>
          </a:bodyPr>
          <a:lstStyle/>
          <a:p>
            <a:r>
              <a:rPr lang="en-GB" sz="4000" dirty="0">
                <a:latin typeface="Century Gothic" panose="020B0502020202020204" pitchFamily="34" charset="0"/>
              </a:rPr>
              <a:t>Contributing to becoming a </a:t>
            </a:r>
            <a:br>
              <a:rPr lang="en-GB" sz="4000" dirty="0">
                <a:latin typeface="Century Gothic" panose="020B0502020202020204" pitchFamily="34" charset="0"/>
              </a:rPr>
            </a:br>
            <a:r>
              <a:rPr lang="en-GB" sz="4000" dirty="0">
                <a:latin typeface="Century Gothic" panose="020B0502020202020204" pitchFamily="34" charset="0"/>
              </a:rPr>
              <a:t>trauma informed organisation</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005781"/>
            <a:ext cx="11099800" cy="6636774"/>
          </a:xfrm>
        </p:spPr>
        <p:txBody>
          <a:bodyPr anchor="t">
            <a:noAutofit/>
          </a:bodyPr>
          <a:lstStyle/>
          <a:p>
            <a:pPr marL="514350" lvl="0" indent="-514350">
              <a:lnSpc>
                <a:spcPct val="120000"/>
              </a:lnSpc>
              <a:spcBef>
                <a:spcPts val="0"/>
              </a:spcBef>
              <a:buSzPct val="100000"/>
              <a:buFont typeface="+mj-lt"/>
              <a:buAutoNum type="arabicPeriod"/>
            </a:pPr>
            <a:r>
              <a:rPr lang="en-GB" sz="2800" dirty="0">
                <a:solidFill>
                  <a:srgbClr val="102350"/>
                </a:solidFill>
                <a:latin typeface="Century Gothic" panose="020B0502020202020204" pitchFamily="34" charset="0"/>
              </a:rPr>
              <a:t>Establishing ‘Ambassadors for Trauma Informed Practice’ to lead on the development, dissemination and implementation of trauma informed practice across the organisation </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Staff representing different groups (i.e. delivery staff, trustees, board members, administrative and support staff)</a:t>
            </a:r>
          </a:p>
          <a:p>
            <a:pPr marL="0" indent="0">
              <a:lnSpc>
                <a:spcPct val="120000"/>
              </a:lnSpc>
              <a:spcBef>
                <a:spcPts val="0"/>
              </a:spcBef>
              <a:buSzPct val="100000"/>
              <a:buNone/>
            </a:pPr>
            <a:r>
              <a:rPr lang="en-GB" sz="2800" dirty="0">
                <a:solidFill>
                  <a:srgbClr val="102350"/>
                </a:solidFill>
                <a:latin typeface="Century Gothic" panose="020B0502020202020204" pitchFamily="34" charset="0"/>
              </a:rPr>
              <a:t> </a:t>
            </a:r>
          </a:p>
          <a:p>
            <a:pPr>
              <a:lnSpc>
                <a:spcPct val="120000"/>
              </a:lnSpc>
              <a:spcBef>
                <a:spcPts val="0"/>
              </a:spcBef>
              <a:buSzPct val="100000"/>
            </a:pPr>
            <a:r>
              <a:rPr lang="en-GB" sz="2800" dirty="0">
                <a:solidFill>
                  <a:srgbClr val="102350"/>
                </a:solidFill>
                <a:latin typeface="Century Gothic" panose="020B0502020202020204" pitchFamily="34" charset="0"/>
              </a:rPr>
              <a:t>Staff who are motivated, enthusiastic and committed to the concept </a:t>
            </a:r>
          </a:p>
          <a:p>
            <a:pPr>
              <a:lnSpc>
                <a:spcPct val="120000"/>
              </a:lnSpc>
              <a:spcBef>
                <a:spcPts val="0"/>
              </a:spcBef>
              <a:buSzPct val="100000"/>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Staff who are able to demonstrate understanding and knowledge </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marL="0" indent="0">
              <a:lnSpc>
                <a:spcPct val="120000"/>
              </a:lnSpc>
              <a:spcBef>
                <a:spcPts val="0"/>
              </a:spcBef>
              <a:buNone/>
            </a:pPr>
            <a:endParaRPr lang="en-GB" sz="26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32908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294968" y="431800"/>
            <a:ext cx="12432890" cy="1323257"/>
          </a:xfrm>
        </p:spPr>
        <p:txBody>
          <a:bodyPr anchor="t">
            <a:normAutofit fontScale="90000"/>
          </a:bodyPr>
          <a:lstStyle/>
          <a:p>
            <a:r>
              <a:rPr lang="en-GB" sz="4000" dirty="0">
                <a:latin typeface="Century Gothic" panose="020B0502020202020204" pitchFamily="34" charset="0"/>
              </a:rPr>
              <a:t>Contributing to becoming a </a:t>
            </a:r>
            <a:br>
              <a:rPr lang="en-GB" sz="4000" dirty="0">
                <a:latin typeface="Century Gothic" panose="020B0502020202020204" pitchFamily="34" charset="0"/>
              </a:rPr>
            </a:br>
            <a:r>
              <a:rPr lang="en-GB" sz="4000" dirty="0">
                <a:latin typeface="Century Gothic" panose="020B0502020202020204" pitchFamily="34" charset="0"/>
              </a:rPr>
              <a:t>trauma informed organisation</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005781"/>
            <a:ext cx="11099800" cy="6636774"/>
          </a:xfrm>
        </p:spPr>
        <p:txBody>
          <a:bodyPr anchor="t">
            <a:noAutofit/>
          </a:bodyPr>
          <a:lstStyle/>
          <a:p>
            <a:pPr marL="514350" lvl="0" indent="-514350">
              <a:lnSpc>
                <a:spcPct val="120000"/>
              </a:lnSpc>
              <a:spcBef>
                <a:spcPts val="0"/>
              </a:spcBef>
              <a:buSzPct val="100000"/>
              <a:buFont typeface="+mj-lt"/>
              <a:buAutoNum type="arabicPeriod" startAt="2"/>
            </a:pPr>
            <a:r>
              <a:rPr lang="en-GB" sz="2800" dirty="0">
                <a:solidFill>
                  <a:srgbClr val="102350"/>
                </a:solidFill>
                <a:latin typeface="Century Gothic" panose="020B0502020202020204" pitchFamily="34" charset="0"/>
              </a:rPr>
              <a:t>Initiating trauma informed reflective practice </a:t>
            </a:r>
          </a:p>
          <a:p>
            <a:pPr marL="0" indent="0">
              <a:lnSpc>
                <a:spcPct val="120000"/>
              </a:lnSpc>
              <a:spcBef>
                <a:spcPts val="0"/>
              </a:spcBef>
              <a:buSzPct val="100000"/>
              <a:buNone/>
            </a:pPr>
            <a:r>
              <a:rPr lang="en-GB" sz="2800" dirty="0">
                <a:solidFill>
                  <a:srgbClr val="102350"/>
                </a:solidFill>
                <a:latin typeface="Century Gothic" panose="020B0502020202020204" pitchFamily="34" charset="0"/>
              </a:rPr>
              <a:t> </a:t>
            </a:r>
          </a:p>
          <a:p>
            <a:pPr>
              <a:lnSpc>
                <a:spcPct val="120000"/>
              </a:lnSpc>
              <a:spcBef>
                <a:spcPts val="0"/>
              </a:spcBef>
              <a:buSzPct val="100000"/>
            </a:pPr>
            <a:r>
              <a:rPr lang="en-GB" sz="2800" dirty="0">
                <a:solidFill>
                  <a:srgbClr val="102350"/>
                </a:solidFill>
                <a:latin typeface="Century Gothic" panose="020B0502020202020204" pitchFamily="34" charset="0"/>
              </a:rPr>
              <a:t>Can be implemented formally or informally (i.e. monthly individual or group sessions)</a:t>
            </a:r>
          </a:p>
          <a:p>
            <a:pPr marL="0" indent="0">
              <a:lnSpc>
                <a:spcPct val="120000"/>
              </a:lnSpc>
              <a:spcBef>
                <a:spcPts val="0"/>
              </a:spcBef>
              <a:buSzPct val="100000"/>
              <a:buNone/>
            </a:pPr>
            <a:r>
              <a:rPr lang="en-GB" sz="2800" dirty="0">
                <a:solidFill>
                  <a:srgbClr val="102350"/>
                </a:solidFill>
                <a:latin typeface="Century Gothic" panose="020B0502020202020204" pitchFamily="34" charset="0"/>
              </a:rPr>
              <a:t> </a:t>
            </a:r>
          </a:p>
          <a:p>
            <a:pPr>
              <a:lnSpc>
                <a:spcPct val="120000"/>
              </a:lnSpc>
              <a:spcBef>
                <a:spcPts val="0"/>
              </a:spcBef>
              <a:buSzPct val="100000"/>
            </a:pPr>
            <a:r>
              <a:rPr lang="en-GB" sz="2800" dirty="0">
                <a:solidFill>
                  <a:srgbClr val="102350"/>
                </a:solidFill>
                <a:latin typeface="Century Gothic" panose="020B0502020202020204" pitchFamily="34" charset="0"/>
              </a:rPr>
              <a:t>Supports the organisation to develop case studies to demonstrate a commitment to practice </a:t>
            </a:r>
          </a:p>
          <a:p>
            <a:pPr marL="0" indent="0">
              <a:lnSpc>
                <a:spcPct val="120000"/>
              </a:lnSpc>
              <a:spcBef>
                <a:spcPts val="0"/>
              </a:spcBef>
              <a:buSzPct val="100000"/>
              <a:buNone/>
            </a:pPr>
            <a:r>
              <a:rPr lang="en-GB" sz="2800" dirty="0">
                <a:solidFill>
                  <a:srgbClr val="102350"/>
                </a:solidFill>
                <a:latin typeface="Century Gothic" panose="020B0502020202020204" pitchFamily="34" charset="0"/>
              </a:rPr>
              <a:t> </a:t>
            </a:r>
          </a:p>
          <a:p>
            <a:pPr>
              <a:lnSpc>
                <a:spcPct val="120000"/>
              </a:lnSpc>
              <a:spcBef>
                <a:spcPts val="0"/>
              </a:spcBef>
              <a:buSzPct val="100000"/>
            </a:pPr>
            <a:r>
              <a:rPr lang="en-GB" sz="2800" dirty="0">
                <a:solidFill>
                  <a:srgbClr val="102350"/>
                </a:solidFill>
                <a:latin typeface="Century Gothic" panose="020B0502020202020204" pitchFamily="34" charset="0"/>
              </a:rPr>
              <a:t>Opportunities to share and disseminate best practice  </a:t>
            </a:r>
          </a:p>
          <a:p>
            <a:pPr marL="0" indent="0">
              <a:lnSpc>
                <a:spcPct val="120000"/>
              </a:lnSpc>
              <a:spcBef>
                <a:spcPts val="0"/>
              </a:spcBef>
              <a:buSzPct val="100000"/>
              <a:buNone/>
            </a:pPr>
            <a:r>
              <a:rPr lang="en-GB" sz="2800" dirty="0">
                <a:solidFill>
                  <a:srgbClr val="102350"/>
                </a:solidFill>
                <a:latin typeface="Century Gothic" panose="020B0502020202020204" pitchFamily="34" charset="0"/>
              </a:rPr>
              <a:t> </a:t>
            </a:r>
          </a:p>
          <a:p>
            <a:pPr>
              <a:lnSpc>
                <a:spcPct val="120000"/>
              </a:lnSpc>
              <a:spcBef>
                <a:spcPts val="0"/>
              </a:spcBef>
              <a:buSzPct val="100000"/>
            </a:pPr>
            <a:r>
              <a:rPr lang="en-GB" sz="2800" dirty="0">
                <a:solidFill>
                  <a:srgbClr val="102350"/>
                </a:solidFill>
                <a:latin typeface="Century Gothic" panose="020B0502020202020204" pitchFamily="34" charset="0"/>
              </a:rPr>
              <a:t>Enables a focus on self-care and peer support </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marL="0" indent="0">
              <a:lnSpc>
                <a:spcPct val="120000"/>
              </a:lnSpc>
              <a:spcBef>
                <a:spcPts val="0"/>
              </a:spcBef>
              <a:buNone/>
            </a:pPr>
            <a:endParaRPr lang="en-GB" sz="26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73939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294968" y="431800"/>
            <a:ext cx="12432890" cy="1323257"/>
          </a:xfrm>
        </p:spPr>
        <p:txBody>
          <a:bodyPr anchor="t">
            <a:normAutofit fontScale="90000"/>
          </a:bodyPr>
          <a:lstStyle/>
          <a:p>
            <a:r>
              <a:rPr lang="en-GB" sz="4000" dirty="0">
                <a:latin typeface="Century Gothic" panose="020B0502020202020204" pitchFamily="34" charset="0"/>
              </a:rPr>
              <a:t>Contributing to becoming a </a:t>
            </a:r>
            <a:br>
              <a:rPr lang="en-GB" sz="4000" dirty="0">
                <a:latin typeface="Century Gothic" panose="020B0502020202020204" pitchFamily="34" charset="0"/>
              </a:rPr>
            </a:br>
            <a:r>
              <a:rPr lang="en-GB" sz="4000" dirty="0">
                <a:latin typeface="Century Gothic" panose="020B0502020202020204" pitchFamily="34" charset="0"/>
              </a:rPr>
              <a:t>trauma informed organisation</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492477"/>
            <a:ext cx="11099800" cy="6150078"/>
          </a:xfrm>
        </p:spPr>
        <p:txBody>
          <a:bodyPr anchor="t">
            <a:noAutofit/>
          </a:bodyPr>
          <a:lstStyle/>
          <a:p>
            <a:pPr marL="514350" lvl="0" indent="-514350">
              <a:lnSpc>
                <a:spcPct val="120000"/>
              </a:lnSpc>
              <a:spcBef>
                <a:spcPts val="0"/>
              </a:spcBef>
              <a:buSzPct val="100000"/>
              <a:buFont typeface="+mj-lt"/>
              <a:buAutoNum type="arabicPeriod" startAt="3"/>
            </a:pPr>
            <a:r>
              <a:rPr lang="en-GB" sz="2800" dirty="0">
                <a:solidFill>
                  <a:srgbClr val="102350"/>
                </a:solidFill>
                <a:latin typeface="Century Gothic" panose="020B0502020202020204" pitchFamily="34" charset="0"/>
              </a:rPr>
              <a:t>Self-assessment and mapping trauma informed practice</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Using a series of mapping tools to focus on the experiences of beneficiaries and staff</a:t>
            </a:r>
          </a:p>
          <a:p>
            <a:pPr marL="0" indent="0">
              <a:lnSpc>
                <a:spcPct val="120000"/>
              </a:lnSpc>
              <a:spcBef>
                <a:spcPts val="0"/>
              </a:spcBef>
              <a:buSzPct val="100000"/>
              <a:buNone/>
            </a:pPr>
            <a:r>
              <a:rPr lang="en-GB" sz="2800" dirty="0">
                <a:solidFill>
                  <a:srgbClr val="102350"/>
                </a:solidFill>
                <a:latin typeface="Century Gothic" panose="020B0502020202020204" pitchFamily="34" charset="0"/>
              </a:rPr>
              <a:t> </a:t>
            </a:r>
          </a:p>
          <a:p>
            <a:pPr>
              <a:lnSpc>
                <a:spcPct val="120000"/>
              </a:lnSpc>
              <a:spcBef>
                <a:spcPts val="0"/>
              </a:spcBef>
              <a:buSzPct val="100000"/>
            </a:pPr>
            <a:r>
              <a:rPr lang="en-GB" sz="2800" dirty="0">
                <a:solidFill>
                  <a:srgbClr val="102350"/>
                </a:solidFill>
                <a:latin typeface="Century Gothic" panose="020B0502020202020204" pitchFamily="34" charset="0"/>
              </a:rPr>
              <a:t>Mapping the 6 principles of being trauma informed against individual and organisational practices can be a useful way of identifying areas of achievement and to create ideas for change and enhancement</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marL="0" indent="0">
              <a:lnSpc>
                <a:spcPct val="120000"/>
              </a:lnSpc>
              <a:spcBef>
                <a:spcPts val="0"/>
              </a:spcBef>
              <a:buNone/>
            </a:pPr>
            <a:endParaRPr lang="en-GB" sz="26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81836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5458003" y="894957"/>
            <a:ext cx="6851039" cy="2384502"/>
          </a:xfrm>
        </p:spPr>
        <p:txBody>
          <a:bodyPr>
            <a:normAutofit fontScale="90000"/>
          </a:bodyPr>
          <a:lstStyle/>
          <a:p>
            <a:r>
              <a:rPr lang="en-US" sz="5262">
                <a:latin typeface="Century Gothic" panose="020B0502020202020204" pitchFamily="34" charset="0"/>
              </a:rPr>
              <a:t>Achieving a trauma informed quality mark</a:t>
            </a:r>
          </a:p>
        </p:txBody>
      </p:sp>
      <p:pic>
        <p:nvPicPr>
          <p:cNvPr id="4" name="Picture 3">
            <a:extLst>
              <a:ext uri="{FF2B5EF4-FFF2-40B4-BE49-F238E27FC236}">
                <a16:creationId xmlns:a16="http://schemas.microsoft.com/office/drawing/2014/main" id="{DAB3CE9E-95FF-9042-BF95-782B84895F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8317" y="1284865"/>
            <a:ext cx="3228442" cy="3228442"/>
          </a:xfrm>
          <a:prstGeom prst="rect">
            <a:avLst/>
          </a:prstGeom>
        </p:spPr>
      </p:pic>
      <p:pic>
        <p:nvPicPr>
          <p:cNvPr id="5" name="Picture 4">
            <a:extLst>
              <a:ext uri="{FF2B5EF4-FFF2-40B4-BE49-F238E27FC236}">
                <a16:creationId xmlns:a16="http://schemas.microsoft.com/office/drawing/2014/main" id="{2F885EDA-FFA1-8745-920D-73E2F71A6E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318" y="5042554"/>
            <a:ext cx="3228440" cy="3228440"/>
          </a:xfrm>
          <a:prstGeom prst="rect">
            <a:avLst/>
          </a:prstGeom>
          <a:effectLst/>
        </p:spPr>
      </p:pic>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5458005" y="3467947"/>
            <a:ext cx="6851038" cy="5383707"/>
          </a:xfrm>
        </p:spPr>
        <p:txBody>
          <a:bodyPr>
            <a:normAutofit/>
          </a:bodyPr>
          <a:lstStyle/>
          <a:p>
            <a:pPr>
              <a:lnSpc>
                <a:spcPct val="120000"/>
              </a:lnSpc>
              <a:spcBef>
                <a:spcPts val="0"/>
              </a:spcBef>
              <a:buSzPct val="100000"/>
              <a:buFont typeface="Arial" panose="020B0604020202020204" pitchFamily="34" charset="0"/>
              <a:buChar char="•"/>
            </a:pPr>
            <a:r>
              <a:rPr lang="en-GB" sz="2418" dirty="0">
                <a:solidFill>
                  <a:srgbClr val="102350"/>
                </a:solidFill>
                <a:latin typeface="Century Gothic" panose="020B0502020202020204" pitchFamily="34" charset="0"/>
              </a:rPr>
              <a:t>Used to demonstrate an awareness of the impact of trauma and the development of trauma informed practice </a:t>
            </a:r>
          </a:p>
          <a:p>
            <a:pPr marL="0" indent="0">
              <a:lnSpc>
                <a:spcPct val="120000"/>
              </a:lnSpc>
              <a:spcBef>
                <a:spcPts val="0"/>
              </a:spcBef>
              <a:buSzPct val="100000"/>
              <a:buNone/>
            </a:pPr>
            <a:endParaRPr lang="en-GB" sz="2418"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r>
              <a:rPr lang="en-GB" sz="2418" dirty="0">
                <a:solidFill>
                  <a:srgbClr val="102350"/>
                </a:solidFill>
                <a:latin typeface="Century Gothic" panose="020B0502020202020204" pitchFamily="34" charset="0"/>
              </a:rPr>
              <a:t>Upon completion, attendees will receive a certificate in recognition of their achievement and will be permitted to use the trauma informed quality mark (bronze or silver status) on their signature block to demonstrate their commitment </a:t>
            </a:r>
          </a:p>
          <a:p>
            <a:pPr>
              <a:buSzPct val="100000"/>
              <a:buFont typeface="Arial" panose="020B0604020202020204" pitchFamily="34" charset="0"/>
              <a:buChar char="•"/>
            </a:pPr>
            <a:endParaRPr lang="en-GB" sz="2418" dirty="0">
              <a:latin typeface="Century Gothic" panose="020B0502020202020204" pitchFamily="34" charset="0"/>
            </a:endParaRPr>
          </a:p>
        </p:txBody>
      </p:sp>
    </p:spTree>
    <p:extLst>
      <p:ext uri="{BB962C8B-B14F-4D97-AF65-F5344CB8AC3E}">
        <p14:creationId xmlns:p14="http://schemas.microsoft.com/office/powerpoint/2010/main" val="216747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Questions…"/>
          <p:cNvSpPr txBox="1">
            <a:spLocks noGrp="1"/>
          </p:cNvSpPr>
          <p:nvPr>
            <p:ph type="title"/>
          </p:nvPr>
        </p:nvSpPr>
        <p:spPr>
          <a:xfrm>
            <a:off x="298333" y="371960"/>
            <a:ext cx="3308214" cy="799318"/>
          </a:xfrm>
          <a:prstGeom prst="rect">
            <a:avLst/>
          </a:prstGeom>
        </p:spPr>
        <p:txBody>
          <a:bodyPr/>
          <a:lstStyle/>
          <a:p>
            <a:r>
              <a:rPr lang="en-GB" dirty="0"/>
              <a:t>QUESTIONS</a:t>
            </a:r>
            <a:endParaRPr dirty="0"/>
          </a:p>
        </p:txBody>
      </p:sp>
    </p:spTree>
    <p:extLst>
      <p:ext uri="{BB962C8B-B14F-4D97-AF65-F5344CB8AC3E}">
        <p14:creationId xmlns:p14="http://schemas.microsoft.com/office/powerpoint/2010/main" val="170368642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C72DA7-6750-B74A-BE79-F94098FA3683}"/>
              </a:ext>
            </a:extLst>
          </p:cNvPr>
          <p:cNvPicPr>
            <a:picLocks noChangeAspect="1"/>
          </p:cNvPicPr>
          <p:nvPr/>
        </p:nvPicPr>
        <p:blipFill>
          <a:blip r:embed="rId2"/>
          <a:stretch>
            <a:fillRect/>
          </a:stretch>
        </p:blipFill>
        <p:spPr>
          <a:xfrm>
            <a:off x="-15556" y="1"/>
            <a:ext cx="13035912" cy="9753600"/>
          </a:xfrm>
          <a:prstGeom prst="rect">
            <a:avLst/>
          </a:prstGeom>
        </p:spPr>
      </p:pic>
    </p:spTree>
    <p:extLst>
      <p:ext uri="{BB962C8B-B14F-4D97-AF65-F5344CB8AC3E}">
        <p14:creationId xmlns:p14="http://schemas.microsoft.com/office/powerpoint/2010/main" val="212835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952500" y="317500"/>
            <a:ext cx="11099800" cy="1536700"/>
          </a:xfrm>
        </p:spPr>
        <p:txBody>
          <a:bodyPr/>
          <a:lstStyle/>
          <a:p>
            <a:r>
              <a:rPr lang="en-US" dirty="0">
                <a:latin typeface="Century Gothic" panose="020B0502020202020204" pitchFamily="34" charset="0"/>
              </a:rPr>
              <a:t>Aims of session 1</a:t>
            </a: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952500" y="1854200"/>
            <a:ext cx="11099800" cy="6335643"/>
          </a:xfrm>
        </p:spPr>
        <p:txBody>
          <a:bodyPr anchor="t">
            <a:normAutofit/>
          </a:bodyPr>
          <a:lstStyle/>
          <a:p>
            <a:pPr lvl="0">
              <a:lnSpc>
                <a:spcPct val="120000"/>
              </a:lnSpc>
              <a:spcBef>
                <a:spcPts val="0"/>
              </a:spcBef>
              <a:buSzPct val="100000"/>
            </a:pPr>
            <a:r>
              <a:rPr lang="en-GB" sz="2800" dirty="0">
                <a:solidFill>
                  <a:srgbClr val="102350"/>
                </a:solidFill>
                <a:latin typeface="Century Gothic" panose="020B0502020202020204" pitchFamily="34" charset="0"/>
              </a:rPr>
              <a:t>Implementing a trauma informed approach in practice: process and challenges  </a:t>
            </a:r>
          </a:p>
          <a:p>
            <a:pPr marL="0" lv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lvl="0">
              <a:lnSpc>
                <a:spcPct val="120000"/>
              </a:lnSpc>
              <a:spcBef>
                <a:spcPts val="0"/>
              </a:spcBef>
              <a:buSzPct val="100000"/>
            </a:pPr>
            <a:r>
              <a:rPr lang="en-GB" sz="2800" dirty="0">
                <a:solidFill>
                  <a:srgbClr val="102350"/>
                </a:solidFill>
                <a:latin typeface="Century Gothic" panose="020B0502020202020204" pitchFamily="34" charset="0"/>
              </a:rPr>
              <a:t>Learning from practice: making a commitment to a trauma informed approach </a:t>
            </a:r>
          </a:p>
          <a:p>
            <a:pPr marL="0" lv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lvl="0">
              <a:lnSpc>
                <a:spcPct val="120000"/>
              </a:lnSpc>
              <a:spcBef>
                <a:spcPts val="0"/>
              </a:spcBef>
              <a:buSzPct val="100000"/>
            </a:pPr>
            <a:r>
              <a:rPr lang="en-GB" sz="2800" dirty="0">
                <a:solidFill>
                  <a:srgbClr val="102350"/>
                </a:solidFill>
                <a:latin typeface="Century Gothic" panose="020B0502020202020204" pitchFamily="34" charset="0"/>
              </a:rPr>
              <a:t>Contributing to the development of a trauma informed organisation </a:t>
            </a:r>
          </a:p>
          <a:p>
            <a:pPr marL="514350" lvl="0" indent="-514350">
              <a:lnSpc>
                <a:spcPct val="120000"/>
              </a:lnSpc>
              <a:spcBef>
                <a:spcPts val="0"/>
              </a:spcBef>
              <a:buSzPct val="100000"/>
              <a:buFont typeface="+mj-lt"/>
              <a:buAutoNum type="arabicPeriod"/>
            </a:pPr>
            <a:endParaRPr lang="en-GB" sz="2800" dirty="0">
              <a:solidFill>
                <a:srgbClr val="102350"/>
              </a:solidFill>
              <a:latin typeface="Century Gothic" panose="020B0502020202020204" pitchFamily="34"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41497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952500" y="317500"/>
            <a:ext cx="11099800" cy="1536700"/>
          </a:xfrm>
        </p:spPr>
        <p:txBody>
          <a:bodyPr/>
          <a:lstStyle/>
          <a:p>
            <a:r>
              <a:rPr lang="en-US" dirty="0">
                <a:latin typeface="Century Gothic" panose="020B0502020202020204" pitchFamily="34" charset="0"/>
              </a:rPr>
              <a:t>consultation</a:t>
            </a: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952500" y="1854200"/>
            <a:ext cx="11099800" cy="6335643"/>
          </a:xfrm>
        </p:spPr>
        <p:txBody>
          <a:bodyPr anchor="t">
            <a:normAutofit/>
          </a:bodyPr>
          <a:lstStyle/>
          <a:p>
            <a:pPr marL="514350" lvl="0" indent="-514350">
              <a:lnSpc>
                <a:spcPct val="120000"/>
              </a:lnSpc>
              <a:spcBef>
                <a:spcPts val="0"/>
              </a:spcBef>
              <a:buSzPct val="100000"/>
              <a:buFont typeface="+mj-lt"/>
              <a:buAutoNum type="arabicPeriod"/>
            </a:pPr>
            <a:r>
              <a:rPr lang="en-GB" sz="2800" dirty="0">
                <a:solidFill>
                  <a:srgbClr val="102350"/>
                </a:solidFill>
                <a:latin typeface="Century Gothic" panose="020B0502020202020204" pitchFamily="34" charset="0"/>
              </a:rPr>
              <a:t>What does it mean to be a trauma informed organisation?</a:t>
            </a:r>
          </a:p>
          <a:p>
            <a:pPr marL="514350" lvl="0" indent="-514350">
              <a:lnSpc>
                <a:spcPct val="120000"/>
              </a:lnSpc>
              <a:spcBef>
                <a:spcPts val="0"/>
              </a:spcBef>
              <a:buSzPct val="100000"/>
              <a:buFont typeface="+mj-lt"/>
              <a:buAutoNum type="arabicPeriod"/>
            </a:pPr>
            <a:r>
              <a:rPr lang="en-GB" sz="2800" dirty="0">
                <a:solidFill>
                  <a:srgbClr val="102350"/>
                </a:solidFill>
                <a:latin typeface="Century Gothic" panose="020B0502020202020204" pitchFamily="34" charset="0"/>
              </a:rPr>
              <a:t>Why do you need to be trauma informed?</a:t>
            </a:r>
          </a:p>
          <a:p>
            <a:pPr marL="514350" lvl="0" indent="-514350">
              <a:lnSpc>
                <a:spcPct val="120000"/>
              </a:lnSpc>
              <a:spcBef>
                <a:spcPts val="0"/>
              </a:spcBef>
              <a:buSzPct val="100000"/>
              <a:buFont typeface="+mj-lt"/>
              <a:buAutoNum type="arabicPeriod"/>
            </a:pPr>
            <a:r>
              <a:rPr lang="en-GB" sz="2800" dirty="0">
                <a:solidFill>
                  <a:srgbClr val="102350"/>
                </a:solidFill>
                <a:latin typeface="Century Gothic" panose="020B0502020202020204" pitchFamily="34" charset="0"/>
              </a:rPr>
              <a:t>How trauma informed is your organisation?</a:t>
            </a:r>
          </a:p>
          <a:p>
            <a:pPr marL="0" lv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marL="546100" lvl="0" indent="257175">
              <a:lnSpc>
                <a:spcPct val="120000"/>
              </a:lnSpc>
              <a:spcBef>
                <a:spcPts val="0"/>
              </a:spcBef>
              <a:buSzPct val="100000"/>
              <a:buFont typeface="System Font"/>
              <a:buChar char="-"/>
            </a:pPr>
            <a:r>
              <a:rPr lang="en-GB" sz="2800" dirty="0">
                <a:solidFill>
                  <a:srgbClr val="102350"/>
                </a:solidFill>
                <a:latin typeface="Century Gothic" panose="020B0502020202020204" pitchFamily="34" charset="0"/>
              </a:rPr>
              <a:t>Not at all</a:t>
            </a:r>
          </a:p>
          <a:p>
            <a:pPr marL="546100" lvl="0" indent="304800">
              <a:lnSpc>
                <a:spcPct val="120000"/>
              </a:lnSpc>
              <a:spcBef>
                <a:spcPts val="0"/>
              </a:spcBef>
              <a:buSzPct val="100000"/>
              <a:buFont typeface="System Font"/>
              <a:buChar char="-"/>
            </a:pPr>
            <a:r>
              <a:rPr lang="en-GB" sz="2800" dirty="0">
                <a:solidFill>
                  <a:srgbClr val="102350"/>
                </a:solidFill>
                <a:latin typeface="Century Gothic" panose="020B0502020202020204" pitchFamily="34" charset="0"/>
              </a:rPr>
              <a:t>Somewhat</a:t>
            </a:r>
          </a:p>
          <a:p>
            <a:pPr marL="546100" lvl="0" indent="304800">
              <a:lnSpc>
                <a:spcPct val="120000"/>
              </a:lnSpc>
              <a:spcBef>
                <a:spcPts val="0"/>
              </a:spcBef>
              <a:buSzPct val="100000"/>
              <a:buFont typeface="System Font"/>
              <a:buChar char="-"/>
            </a:pPr>
            <a:r>
              <a:rPr lang="en-GB" sz="2800" dirty="0">
                <a:solidFill>
                  <a:srgbClr val="102350"/>
                </a:solidFill>
                <a:latin typeface="Century Gothic" panose="020B0502020202020204" pitchFamily="34" charset="0"/>
              </a:rPr>
              <a:t>Very</a:t>
            </a:r>
          </a:p>
          <a:p>
            <a:pPr marL="0" lv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marL="514350" lvl="0" indent="-514350">
              <a:lnSpc>
                <a:spcPct val="120000"/>
              </a:lnSpc>
              <a:spcBef>
                <a:spcPts val="0"/>
              </a:spcBef>
              <a:buSzPct val="100000"/>
              <a:buFont typeface="+mj-lt"/>
              <a:buAutoNum type="arabicPeriod" startAt="4"/>
            </a:pPr>
            <a:r>
              <a:rPr lang="en-GB" sz="2800" dirty="0">
                <a:solidFill>
                  <a:srgbClr val="102350"/>
                </a:solidFill>
                <a:latin typeface="Century Gothic" panose="020B0502020202020204" pitchFamily="34" charset="0"/>
              </a:rPr>
              <a:t>What do you think that you need in order to be trauma informed?</a:t>
            </a:r>
          </a:p>
        </p:txBody>
      </p:sp>
    </p:spTree>
    <p:extLst>
      <p:ext uri="{BB962C8B-B14F-4D97-AF65-F5344CB8AC3E}">
        <p14:creationId xmlns:p14="http://schemas.microsoft.com/office/powerpoint/2010/main" val="253828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952500" y="317500"/>
            <a:ext cx="11099800" cy="1536700"/>
          </a:xfrm>
        </p:spPr>
        <p:txBody>
          <a:bodyPr/>
          <a:lstStyle/>
          <a:p>
            <a:r>
              <a:rPr lang="en-US" dirty="0">
                <a:latin typeface="Century Gothic" panose="020B0502020202020204" pitchFamily="34" charset="0"/>
              </a:rPr>
              <a:t>Introducing trauma informed practice</a:t>
            </a: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952500" y="1854200"/>
            <a:ext cx="11099800" cy="6638871"/>
          </a:xfrm>
        </p:spPr>
        <p:txBody>
          <a:bodyPr anchor="t">
            <a:normAutofit fontScale="85000" lnSpcReduction="20000"/>
          </a:bodyPr>
          <a:lstStyle/>
          <a:p>
            <a:pPr marL="0" indent="0">
              <a:lnSpc>
                <a:spcPct val="140000"/>
              </a:lnSpc>
              <a:spcBef>
                <a:spcPts val="0"/>
              </a:spcBef>
              <a:buSzPct val="100000"/>
              <a:buNone/>
            </a:pPr>
            <a:r>
              <a:rPr lang="en-GB" dirty="0">
                <a:solidFill>
                  <a:srgbClr val="102350"/>
                </a:solidFill>
                <a:latin typeface="Century Gothic" panose="020B0502020202020204" pitchFamily="34" charset="0"/>
              </a:rPr>
              <a:t>A trauma informed approach recognises the widespread impact of trauma and understands what is needed to facilitate resilience and recovery.</a:t>
            </a:r>
          </a:p>
          <a:p>
            <a:pPr marL="0" indent="0">
              <a:lnSpc>
                <a:spcPct val="140000"/>
              </a:lnSpc>
              <a:spcBef>
                <a:spcPts val="0"/>
              </a:spcBef>
              <a:buSzPct val="100000"/>
              <a:buNone/>
            </a:pPr>
            <a:r>
              <a:rPr lang="en-GB" dirty="0">
                <a:solidFill>
                  <a:srgbClr val="102350"/>
                </a:solidFill>
                <a:latin typeface="Century Gothic" panose="020B0502020202020204" pitchFamily="34" charset="0"/>
              </a:rPr>
              <a:t> </a:t>
            </a:r>
          </a:p>
          <a:p>
            <a:pPr marL="0" indent="0">
              <a:lnSpc>
                <a:spcPct val="140000"/>
              </a:lnSpc>
              <a:spcBef>
                <a:spcPts val="0"/>
              </a:spcBef>
              <a:buSzPct val="100000"/>
              <a:buNone/>
            </a:pPr>
            <a:r>
              <a:rPr lang="en-GB" dirty="0">
                <a:solidFill>
                  <a:srgbClr val="102350"/>
                </a:solidFill>
                <a:latin typeface="Century Gothic" panose="020B0502020202020204" pitchFamily="34" charset="0"/>
              </a:rPr>
              <a:t>The two core ideas which underpin trauma informed practice are:</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514350" lvl="0" indent="-514350">
              <a:lnSpc>
                <a:spcPct val="140000"/>
              </a:lnSpc>
              <a:spcBef>
                <a:spcPts val="0"/>
              </a:spcBef>
              <a:buSzPct val="100000"/>
              <a:buFont typeface="+mj-lt"/>
              <a:buAutoNum type="arabicPeriod"/>
            </a:pPr>
            <a:r>
              <a:rPr lang="en-GB" dirty="0">
                <a:solidFill>
                  <a:srgbClr val="102350"/>
                </a:solidFill>
                <a:latin typeface="Century Gothic" panose="020B0502020202020204" pitchFamily="34" charset="0"/>
              </a:rPr>
              <a:t>The understanding that anyone seeking services or support may have experienced trauma.</a:t>
            </a:r>
          </a:p>
          <a:p>
            <a:pPr marL="514350" lvl="0" indent="-514350">
              <a:lnSpc>
                <a:spcPct val="140000"/>
              </a:lnSpc>
              <a:spcBef>
                <a:spcPts val="0"/>
              </a:spcBef>
              <a:buSzPct val="100000"/>
              <a:buFont typeface="+mj-lt"/>
              <a:buAutoNum type="arabicPeriod"/>
            </a:pPr>
            <a:endParaRPr lang="en-GB" dirty="0">
              <a:solidFill>
                <a:srgbClr val="102350"/>
              </a:solidFill>
              <a:latin typeface="Century Gothic" panose="020B0502020202020204" pitchFamily="34" charset="0"/>
            </a:endParaRPr>
          </a:p>
          <a:p>
            <a:pPr marL="514350" lvl="0" indent="-514350">
              <a:lnSpc>
                <a:spcPct val="140000"/>
              </a:lnSpc>
              <a:spcBef>
                <a:spcPts val="0"/>
              </a:spcBef>
              <a:buSzPct val="100000"/>
              <a:buFont typeface="+mj-lt"/>
              <a:buAutoNum type="arabicPeriod"/>
            </a:pPr>
            <a:r>
              <a:rPr lang="en-GB" dirty="0">
                <a:solidFill>
                  <a:srgbClr val="102350"/>
                </a:solidFill>
                <a:latin typeface="Century Gothic" panose="020B0502020202020204" pitchFamily="34" charset="0"/>
              </a:rPr>
              <a:t>Any professionals or organisations which offer support or work with vulnerable people (of any age) need to recognise and understand the effect of trauma in order to facilitate recovery.</a:t>
            </a:r>
          </a:p>
          <a:p>
            <a:pPr marL="0" lv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32579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p:txBody>
          <a:bodyPr/>
          <a:lstStyle/>
          <a:p>
            <a:r>
              <a:rPr lang="en-US" dirty="0">
                <a:latin typeface="Century Gothic" panose="020B0502020202020204" pitchFamily="34" charset="0"/>
              </a:rPr>
              <a:t>Trauma-Informed Practice</a:t>
            </a: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952500" y="2016641"/>
            <a:ext cx="11099800" cy="6286500"/>
          </a:xfrm>
        </p:spPr>
        <p:txBody>
          <a:bodyPr>
            <a:normAutofit fontScale="92500" lnSpcReduction="10000"/>
          </a:bodyPr>
          <a:lstStyle/>
          <a:p>
            <a:pPr marL="0" indent="0">
              <a:buNone/>
            </a:pPr>
            <a:r>
              <a:rPr lang="en-GB" dirty="0">
                <a:solidFill>
                  <a:srgbClr val="102350"/>
                </a:solidFill>
                <a:latin typeface="Century Gothic" panose="020B0502020202020204" pitchFamily="34" charset="0"/>
              </a:rPr>
              <a:t>There are six key principles of being ‘trauma-informed’: </a:t>
            </a:r>
          </a:p>
          <a:p>
            <a:pPr marL="548657" indent="-548657">
              <a:buSzPct val="90000"/>
              <a:buFont typeface="+mj-lt"/>
              <a:buAutoNum type="arabicPeriod"/>
            </a:pPr>
            <a:r>
              <a:rPr lang="en-GB" dirty="0">
                <a:solidFill>
                  <a:srgbClr val="102350"/>
                </a:solidFill>
                <a:latin typeface="Century Gothic" panose="020B0502020202020204" pitchFamily="34" charset="0"/>
              </a:rPr>
              <a:t>Safety </a:t>
            </a:r>
          </a:p>
          <a:p>
            <a:pPr marL="548657" indent="-548657">
              <a:buSzPct val="90000"/>
              <a:buFont typeface="+mj-lt"/>
              <a:buAutoNum type="arabicPeriod"/>
            </a:pPr>
            <a:r>
              <a:rPr lang="en-GB" dirty="0">
                <a:solidFill>
                  <a:srgbClr val="102350"/>
                </a:solidFill>
                <a:latin typeface="Century Gothic" panose="020B0502020202020204" pitchFamily="34" charset="0"/>
              </a:rPr>
              <a:t>Choice (restoring choice and control)  </a:t>
            </a:r>
          </a:p>
          <a:p>
            <a:pPr marL="548657" indent="-548657">
              <a:buSzPct val="90000"/>
              <a:buFont typeface="+mj-lt"/>
              <a:buAutoNum type="arabicPeriod"/>
            </a:pPr>
            <a:r>
              <a:rPr lang="en-GB" dirty="0">
                <a:solidFill>
                  <a:srgbClr val="102350"/>
                </a:solidFill>
                <a:latin typeface="Century Gothic" panose="020B0502020202020204" pitchFamily="34" charset="0"/>
              </a:rPr>
              <a:t>Facilitating connections   </a:t>
            </a:r>
          </a:p>
          <a:p>
            <a:pPr marL="548657" indent="-548657">
              <a:buSzPct val="90000"/>
              <a:buFont typeface="+mj-lt"/>
              <a:buAutoNum type="arabicPeriod"/>
            </a:pPr>
            <a:r>
              <a:rPr lang="en-GB" dirty="0">
                <a:solidFill>
                  <a:srgbClr val="102350"/>
                </a:solidFill>
                <a:latin typeface="Century Gothic" panose="020B0502020202020204" pitchFamily="34" charset="0"/>
              </a:rPr>
              <a:t>Supporting coping  </a:t>
            </a:r>
          </a:p>
          <a:p>
            <a:pPr marL="548657" indent="-548657">
              <a:buSzPct val="90000"/>
              <a:buFont typeface="+mj-lt"/>
              <a:buAutoNum type="arabicPeriod"/>
            </a:pPr>
            <a:r>
              <a:rPr lang="en-GB" dirty="0">
                <a:solidFill>
                  <a:srgbClr val="102350"/>
                </a:solidFill>
                <a:latin typeface="Century Gothic" panose="020B0502020202020204" pitchFamily="34" charset="0"/>
              </a:rPr>
              <a:t>Responding to identity and context  </a:t>
            </a:r>
          </a:p>
          <a:p>
            <a:pPr marL="548657" indent="-548657">
              <a:buSzPct val="90000"/>
              <a:buFont typeface="+mj-lt"/>
              <a:buAutoNum type="arabicPeriod"/>
            </a:pPr>
            <a:r>
              <a:rPr lang="en-GB" dirty="0">
                <a:solidFill>
                  <a:srgbClr val="102350"/>
                </a:solidFill>
                <a:latin typeface="Century Gothic" panose="020B0502020202020204" pitchFamily="34" charset="0"/>
              </a:rPr>
              <a:t>Building strengths </a:t>
            </a:r>
          </a:p>
        </p:txBody>
      </p:sp>
    </p:spTree>
    <p:extLst>
      <p:ext uri="{BB962C8B-B14F-4D97-AF65-F5344CB8AC3E}">
        <p14:creationId xmlns:p14="http://schemas.microsoft.com/office/powerpoint/2010/main" val="97731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431800"/>
            <a:ext cx="11099800" cy="2159000"/>
          </a:xfrm>
        </p:spPr>
        <p:txBody>
          <a:bodyPr>
            <a:normAutofit fontScale="90000"/>
          </a:bodyPr>
          <a:lstStyle/>
          <a:p>
            <a:r>
              <a:rPr lang="en-GB" sz="4000" dirty="0">
                <a:latin typeface="Century Gothic" panose="020B0502020202020204" pitchFamily="34" charset="0"/>
              </a:rPr>
              <a:t>Safety </a:t>
            </a:r>
            <a:br>
              <a:rPr lang="en-GB" sz="4000" dirty="0">
                <a:latin typeface="Century Gothic" panose="020B0502020202020204" pitchFamily="34" charset="0"/>
              </a:rPr>
            </a:br>
            <a:r>
              <a:rPr lang="en-GB" sz="4000" dirty="0">
                <a:latin typeface="Century Gothic" panose="020B0502020202020204" pitchFamily="34" charset="0"/>
              </a:rPr>
              <a:t>(this includes both physical and emotional safety)</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335619"/>
            <a:ext cx="11099800" cy="6286500"/>
          </a:xfrm>
        </p:spPr>
        <p:txBody>
          <a:bodyPr>
            <a:normAutofit fontScale="92500" lnSpcReduction="10000"/>
          </a:bodyPr>
          <a:lstStyle/>
          <a:p>
            <a:pPr marL="0" indent="0">
              <a:lnSpc>
                <a:spcPct val="120000"/>
              </a:lnSpc>
              <a:spcBef>
                <a:spcPts val="0"/>
              </a:spcBef>
              <a:buSzPct val="100000"/>
              <a:buNone/>
            </a:pPr>
            <a:r>
              <a:rPr lang="en-GB" sz="3000" dirty="0">
                <a:solidFill>
                  <a:srgbClr val="102350"/>
                </a:solidFill>
                <a:latin typeface="Century Gothic" panose="020B0502020202020204" pitchFamily="34" charset="0"/>
              </a:rPr>
              <a:t>Creating emotional safety is achieved by drawing on the key components of effective communication skills:</a:t>
            </a:r>
          </a:p>
          <a:p>
            <a:pPr>
              <a:lnSpc>
                <a:spcPct val="160000"/>
              </a:lnSpc>
              <a:spcBef>
                <a:spcPts val="0"/>
              </a:spcBef>
              <a:buSzPct val="100000"/>
              <a:buFont typeface="Arial" panose="020B0604020202020204" pitchFamily="34" charset="0"/>
              <a:buChar char="•"/>
            </a:pPr>
            <a:r>
              <a:rPr lang="en-GB" sz="3000" dirty="0">
                <a:solidFill>
                  <a:srgbClr val="102350"/>
                </a:solidFill>
                <a:latin typeface="Century Gothic" panose="020B0502020202020204" pitchFamily="34" charset="0"/>
              </a:rPr>
              <a:t>Being patient</a:t>
            </a:r>
          </a:p>
          <a:p>
            <a:pPr>
              <a:lnSpc>
                <a:spcPct val="160000"/>
              </a:lnSpc>
              <a:spcBef>
                <a:spcPts val="0"/>
              </a:spcBef>
              <a:buSzPct val="100000"/>
              <a:buFont typeface="Arial" panose="020B0604020202020204" pitchFamily="34" charset="0"/>
              <a:buChar char="•"/>
            </a:pPr>
            <a:r>
              <a:rPr lang="en-GB" sz="3000" dirty="0">
                <a:solidFill>
                  <a:srgbClr val="102350"/>
                </a:solidFill>
                <a:latin typeface="Century Gothic" panose="020B0502020202020204" pitchFamily="34" charset="0"/>
              </a:rPr>
              <a:t>Being non judgmental</a:t>
            </a:r>
          </a:p>
          <a:p>
            <a:pPr>
              <a:lnSpc>
                <a:spcPct val="160000"/>
              </a:lnSpc>
              <a:spcBef>
                <a:spcPts val="0"/>
              </a:spcBef>
              <a:buSzPct val="100000"/>
              <a:buFont typeface="Arial" panose="020B0604020202020204" pitchFamily="34" charset="0"/>
              <a:buChar char="•"/>
            </a:pPr>
            <a:r>
              <a:rPr lang="en-GB" sz="3000" dirty="0">
                <a:solidFill>
                  <a:srgbClr val="102350"/>
                </a:solidFill>
                <a:latin typeface="Century Gothic" panose="020B0502020202020204" pitchFamily="34" charset="0"/>
              </a:rPr>
              <a:t>Being kind</a:t>
            </a:r>
          </a:p>
          <a:p>
            <a:pPr>
              <a:lnSpc>
                <a:spcPct val="160000"/>
              </a:lnSpc>
              <a:spcBef>
                <a:spcPts val="0"/>
              </a:spcBef>
              <a:buSzPct val="100000"/>
              <a:buFont typeface="Arial" panose="020B0604020202020204" pitchFamily="34" charset="0"/>
              <a:buChar char="•"/>
            </a:pPr>
            <a:r>
              <a:rPr lang="en-GB" sz="3000" dirty="0">
                <a:solidFill>
                  <a:srgbClr val="102350"/>
                </a:solidFill>
                <a:latin typeface="Century Gothic" panose="020B0502020202020204" pitchFamily="34" charset="0"/>
              </a:rPr>
              <a:t>Being consistent</a:t>
            </a:r>
          </a:p>
          <a:p>
            <a:pPr>
              <a:lnSpc>
                <a:spcPct val="160000"/>
              </a:lnSpc>
              <a:spcBef>
                <a:spcPts val="0"/>
              </a:spcBef>
              <a:buSzPct val="100000"/>
              <a:buFont typeface="Arial" panose="020B0604020202020204" pitchFamily="34" charset="0"/>
              <a:buChar char="•"/>
            </a:pPr>
            <a:r>
              <a:rPr lang="en-GB" sz="3000" dirty="0">
                <a:solidFill>
                  <a:srgbClr val="102350"/>
                </a:solidFill>
                <a:latin typeface="Century Gothic" panose="020B0502020202020204" pitchFamily="34" charset="0"/>
              </a:rPr>
              <a:t>Being honest</a:t>
            </a:r>
          </a:p>
          <a:p>
            <a:pPr>
              <a:lnSpc>
                <a:spcPct val="160000"/>
              </a:lnSpc>
              <a:spcBef>
                <a:spcPts val="0"/>
              </a:spcBef>
              <a:buSzPct val="100000"/>
              <a:buFont typeface="Arial" panose="020B0604020202020204" pitchFamily="34" charset="0"/>
              <a:buChar char="•"/>
            </a:pPr>
            <a:r>
              <a:rPr lang="en-GB" sz="3000" dirty="0">
                <a:solidFill>
                  <a:srgbClr val="102350"/>
                </a:solidFill>
                <a:latin typeface="Century Gothic" panose="020B0502020202020204" pitchFamily="34" charset="0"/>
              </a:rPr>
              <a:t>Being understanding</a:t>
            </a:r>
          </a:p>
          <a:p>
            <a:pPr>
              <a:lnSpc>
                <a:spcPct val="160000"/>
              </a:lnSpc>
              <a:spcBef>
                <a:spcPts val="0"/>
              </a:spcBef>
              <a:buSzPct val="100000"/>
              <a:buFont typeface="Arial" panose="020B0604020202020204" pitchFamily="34" charset="0"/>
              <a:buChar char="•"/>
            </a:pPr>
            <a:r>
              <a:rPr lang="en-GB" sz="3000" dirty="0">
                <a:solidFill>
                  <a:srgbClr val="102350"/>
                </a:solidFill>
                <a:latin typeface="Century Gothic" panose="020B0502020202020204" pitchFamily="34" charset="0"/>
              </a:rPr>
              <a:t>Listening actively</a:t>
            </a:r>
          </a:p>
          <a:p>
            <a:pPr>
              <a:lnSpc>
                <a:spcPct val="160000"/>
              </a:lnSpc>
              <a:spcBef>
                <a:spcPts val="0"/>
              </a:spcBef>
              <a:buSzPct val="100000"/>
              <a:buFont typeface="Arial" panose="020B0604020202020204" pitchFamily="34" charset="0"/>
              <a:buChar char="•"/>
            </a:pPr>
            <a:r>
              <a:rPr lang="en-GB" sz="3000" dirty="0">
                <a:solidFill>
                  <a:srgbClr val="102350"/>
                </a:solidFill>
                <a:latin typeface="Century Gothic" panose="020B0502020202020204" pitchFamily="34" charset="0"/>
              </a:rPr>
              <a:t>Bearing witness to distress</a:t>
            </a:r>
            <a:r>
              <a:rPr lang="en-GB" sz="30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30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21615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431800"/>
            <a:ext cx="11099800" cy="2159000"/>
          </a:xfrm>
        </p:spPr>
        <p:txBody>
          <a:bodyPr>
            <a:normAutofit/>
          </a:bodyPr>
          <a:lstStyle/>
          <a:p>
            <a:r>
              <a:rPr lang="en-GB" sz="4000" dirty="0">
                <a:latin typeface="Century Gothic" panose="020B0502020202020204" pitchFamily="34" charset="0"/>
              </a:rPr>
              <a:t>choice </a:t>
            </a:r>
            <a:br>
              <a:rPr lang="en-GB" sz="4000" dirty="0">
                <a:latin typeface="Century Gothic" panose="020B0502020202020204" pitchFamily="34" charset="0"/>
              </a:rPr>
            </a:br>
            <a:r>
              <a:rPr lang="en-GB" sz="4000" dirty="0">
                <a:latin typeface="Century Gothic" panose="020B0502020202020204" pitchFamily="34" charset="0"/>
              </a:rPr>
              <a:t>(restoring choice and control)</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477729"/>
            <a:ext cx="11099800" cy="5919511"/>
          </a:xfrm>
        </p:spPr>
        <p:txBody>
          <a:bodyPr anchor="t">
            <a:normAutofit/>
          </a:bodyPr>
          <a:lstStyle/>
          <a:p>
            <a:pPr marL="0" indent="0">
              <a:lnSpc>
                <a:spcPct val="120000"/>
              </a:lnSpc>
              <a:spcBef>
                <a:spcPts val="0"/>
              </a:spcBef>
              <a:buSzPct val="100000"/>
              <a:buNone/>
            </a:pPr>
            <a:endParaRPr lang="en-GB" sz="35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It is important to try and give people as much choice and control as possible</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Remember that you are working in collaboration or partnership with the person</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Rather than thinking about doing things ‘for’ or ‘to’ someone, think of it as doing things with them.</a:t>
            </a:r>
          </a:p>
        </p:txBody>
      </p:sp>
    </p:spTree>
    <p:extLst>
      <p:ext uri="{BB962C8B-B14F-4D97-AF65-F5344CB8AC3E}">
        <p14:creationId xmlns:p14="http://schemas.microsoft.com/office/powerpoint/2010/main" val="197568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36825</TotalTime>
  <Words>1744</Words>
  <Application>Microsoft Office PowerPoint</Application>
  <PresentationFormat>Custom</PresentationFormat>
  <Paragraphs>218</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Brown Regular</vt:lpstr>
      <vt:lpstr>Century Gothic</vt:lpstr>
      <vt:lpstr>Helvetica Neue</vt:lpstr>
      <vt:lpstr>Helvetica Neue Light</vt:lpstr>
      <vt:lpstr>System Font</vt:lpstr>
      <vt:lpstr>Black</vt:lpstr>
      <vt:lpstr>Nicola Lester</vt:lpstr>
      <vt:lpstr>The process of becoming trauma informed</vt:lpstr>
      <vt:lpstr>Achieving a trauma informed quality mark</vt:lpstr>
      <vt:lpstr>Aims of session 1</vt:lpstr>
      <vt:lpstr>consultation</vt:lpstr>
      <vt:lpstr>Introducing trauma informed practice</vt:lpstr>
      <vt:lpstr>Trauma-Informed Practice</vt:lpstr>
      <vt:lpstr>Safety  (this includes both physical and emotional safety) </vt:lpstr>
      <vt:lpstr>choice  (restoring choice and control) </vt:lpstr>
      <vt:lpstr>Facilitating connections </vt:lpstr>
      <vt:lpstr>Supporting coping </vt:lpstr>
      <vt:lpstr>Responding to identity and context </vt:lpstr>
      <vt:lpstr>Building strengths </vt:lpstr>
      <vt:lpstr>Becoming trauma informed </vt:lpstr>
      <vt:lpstr>Understanding the benefits of Becoming trauma informed </vt:lpstr>
      <vt:lpstr>Evidence-based benefits documented in the literature </vt:lpstr>
      <vt:lpstr>What does it mean to be  trauma informed? </vt:lpstr>
      <vt:lpstr>The process of becoming trauma informed:  establishing the standards </vt:lpstr>
      <vt:lpstr>becoming trauma informed </vt:lpstr>
      <vt:lpstr>Barriers to trauma informed practice  </vt:lpstr>
      <vt:lpstr>Examples of trauma informed practice  </vt:lpstr>
      <vt:lpstr>Examples of trauma informed practice: A case study from antenatal care</vt:lpstr>
      <vt:lpstr>Examples of trauma informed practice  </vt:lpstr>
      <vt:lpstr>Examples of trauma informed practice  </vt:lpstr>
      <vt:lpstr>Overcoming barriers to developing  trauma informed practice  </vt:lpstr>
      <vt:lpstr>Resources for trauma informed practice  </vt:lpstr>
      <vt:lpstr>Contributing to becoming a  trauma informed organisation </vt:lpstr>
      <vt:lpstr>Contributing to becoming a  trauma informed organisation </vt:lpstr>
      <vt:lpstr>Contributing to becoming a  trauma informed organisation </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Nicola Lester</dc:title>
  <dc:creator>vicki.l.brown@sky.com</dc:creator>
  <cp:lastModifiedBy>Nation, Zoe</cp:lastModifiedBy>
  <cp:revision>99</cp:revision>
  <dcterms:created xsi:type="dcterms:W3CDTF">2020-04-25T21:30:31Z</dcterms:created>
  <dcterms:modified xsi:type="dcterms:W3CDTF">2021-04-21T08:05:10Z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ca86e8-6fb5-45dd-bb08-a8d185fa5301_Enabled">
    <vt:lpwstr>true</vt:lpwstr>
  </property>
  <property fmtid="{D5CDD505-2E9C-101B-9397-08002B2CF9AE}" pid="3" name="MSIP_Label_8eca86e8-6fb5-45dd-bb08-a8d185fa5301_SetDate">
    <vt:lpwstr>2021-04-21T08:03:20Z</vt:lpwstr>
  </property>
  <property fmtid="{D5CDD505-2E9C-101B-9397-08002B2CF9AE}" pid="4" name="MSIP_Label_8eca86e8-6fb5-45dd-bb08-a8d185fa5301_Method">
    <vt:lpwstr>Standard</vt:lpwstr>
  </property>
  <property fmtid="{D5CDD505-2E9C-101B-9397-08002B2CF9AE}" pid="5" name="MSIP_Label_8eca86e8-6fb5-45dd-bb08-a8d185fa5301_Name">
    <vt:lpwstr>Official</vt:lpwstr>
  </property>
  <property fmtid="{D5CDD505-2E9C-101B-9397-08002B2CF9AE}" pid="6" name="MSIP_Label_8eca86e8-6fb5-45dd-bb08-a8d185fa5301_SiteId">
    <vt:lpwstr>9fe658cd-b3cd-4056-8519-3222ffa96be8</vt:lpwstr>
  </property>
  <property fmtid="{D5CDD505-2E9C-101B-9397-08002B2CF9AE}" pid="7" name="MSIP_Label_8eca86e8-6fb5-45dd-bb08-a8d185fa5301_ActionId">
    <vt:lpwstr>d3e62b3b-7813-4c4d-b0bd-ceb5e8fea3ae</vt:lpwstr>
  </property>
  <property fmtid="{D5CDD505-2E9C-101B-9397-08002B2CF9AE}" pid="8" name="MSIP_Label_8eca86e8-6fb5-45dd-bb08-a8d185fa5301_ContentBits">
    <vt:lpwstr>0</vt:lpwstr>
  </property>
</Properties>
</file>